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webextensions/webextension1.xml" ContentType="application/vnd.ms-office.webextension+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58" r:id="rId5"/>
    <p:sldId id="267" r:id="rId6"/>
    <p:sldId id="260" r:id="rId7"/>
    <p:sldId id="268" r:id="rId8"/>
    <p:sldId id="270" r:id="rId9"/>
    <p:sldId id="271" r:id="rId10"/>
    <p:sldId id="272" r:id="rId1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3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4350" autoAdjust="0"/>
  </p:normalViewPr>
  <p:slideViewPr>
    <p:cSldViewPr snapToGrid="0">
      <p:cViewPr varScale="1">
        <p:scale>
          <a:sx n="94" d="100"/>
          <a:sy n="94" d="100"/>
        </p:scale>
        <p:origin x="97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7EDB978-EDFE-4B77-B8A1-50C342AF9C6E}" type="datetimeFigureOut">
              <a:rPr lang="en-US" smtClean="0"/>
              <a:t>10/17/2018</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E9E79D0-5262-4330-B56E-7DCAFEE740B1}" type="slidenum">
              <a:rPr lang="en-US" smtClean="0"/>
              <a:t>‹#›</a:t>
            </a:fld>
            <a:endParaRPr lang="en-US"/>
          </a:p>
        </p:txBody>
      </p:sp>
    </p:spTree>
    <p:extLst>
      <p:ext uri="{BB962C8B-B14F-4D97-AF65-F5344CB8AC3E}">
        <p14:creationId xmlns:p14="http://schemas.microsoft.com/office/powerpoint/2010/main" val="138996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ingspanworks.com/wp-content/uploads/2016/06/NCQTL-Chart.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Drug Prevention speaks specifically to stopping drug use before it starts.  It is designed to foster a climate in which alcohol use is acceptable </a:t>
            </a:r>
            <a:r>
              <a:rPr lang="en-US" sz="1200" b="1" u="sng" kern="1200" dirty="0" smtClean="0">
                <a:solidFill>
                  <a:schemeClr val="tx1"/>
                </a:solidFill>
                <a:effectLst/>
                <a:latin typeface="+mn-lt"/>
                <a:ea typeface="+mn-ea"/>
                <a:cs typeface="+mn-cs"/>
              </a:rPr>
              <a:t>only</a:t>
            </a:r>
            <a:r>
              <a:rPr lang="en-US" sz="1200" kern="1200" dirty="0" smtClean="0">
                <a:solidFill>
                  <a:schemeClr val="tx1"/>
                </a:solidFill>
                <a:effectLst/>
                <a:latin typeface="+mn-lt"/>
                <a:ea typeface="+mn-ea"/>
                <a:cs typeface="+mn-cs"/>
              </a:rPr>
              <a:t> for those of legal age and </a:t>
            </a:r>
            <a:r>
              <a:rPr lang="en-US" sz="1200" b="1" u="sng" kern="1200" dirty="0" smtClean="0">
                <a:solidFill>
                  <a:schemeClr val="tx1"/>
                </a:solidFill>
                <a:effectLst/>
                <a:latin typeface="+mn-lt"/>
                <a:ea typeface="+mn-ea"/>
                <a:cs typeface="+mn-cs"/>
              </a:rPr>
              <a:t>only</a:t>
            </a:r>
            <a:r>
              <a:rPr lang="en-US" sz="1200" kern="1200" dirty="0" smtClean="0">
                <a:solidFill>
                  <a:schemeClr val="tx1"/>
                </a:solidFill>
                <a:effectLst/>
                <a:latin typeface="+mn-lt"/>
                <a:ea typeface="+mn-ea"/>
                <a:cs typeface="+mn-cs"/>
              </a:rPr>
              <a:t> when the risk of adverse consequences is minimal.  Prescriptions and over-the-counter drugs are used </a:t>
            </a:r>
            <a:r>
              <a:rPr lang="en-US" sz="1200" b="1" u="sng" kern="1200" dirty="0" smtClean="0">
                <a:solidFill>
                  <a:schemeClr val="tx1"/>
                </a:solidFill>
                <a:effectLst/>
                <a:latin typeface="+mn-lt"/>
                <a:ea typeface="+mn-ea"/>
                <a:cs typeface="+mn-cs"/>
              </a:rPr>
              <a:t>only</a:t>
            </a:r>
            <a:r>
              <a:rPr lang="en-US" sz="1200" kern="1200" dirty="0" smtClean="0">
                <a:solidFill>
                  <a:schemeClr val="tx1"/>
                </a:solidFill>
                <a:effectLst/>
                <a:latin typeface="+mn-lt"/>
                <a:ea typeface="+mn-ea"/>
                <a:cs typeface="+mn-cs"/>
              </a:rPr>
              <a:t> for the purposes that they are intended and illegal drugs are not used at all.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Drug prevention is a process that will empower school-aged children to make the right decision when it comes to alcohol tobacco and other drugs.  The benefits of drug prevention for Bermuda include a healthy community in which people have a qualitative life free from drugs and crime.  Drug prevention will give our social groups like the churches and sporting clubs the opportunity to stay connected and offer support to our youth.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young people have a supportive environment that provides opportunities, skills and recognition it reduces the likelihood that they will use drugs and alcohol.  Drug prevention is a simple process that really does works.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Effective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are culturally sensitive and include interactive educational components that are enjoyable for youth.  It is also imperative that prevention programming involve parents or guardians.  Prevention </a:t>
            </a:r>
            <a:r>
              <a:rPr lang="en-US" sz="1200" kern="1200" dirty="0" err="1" smtClean="0">
                <a:solidFill>
                  <a:schemeClr val="tx1"/>
                </a:solidFill>
                <a:effectLst/>
                <a:latin typeface="+mn-lt"/>
                <a:ea typeface="+mn-ea"/>
                <a:cs typeface="+mn-cs"/>
              </a:rPr>
              <a:t>programames</a:t>
            </a:r>
            <a:r>
              <a:rPr lang="en-US" sz="1200" kern="1200" dirty="0" smtClean="0">
                <a:solidFill>
                  <a:schemeClr val="tx1"/>
                </a:solidFill>
                <a:effectLst/>
                <a:latin typeface="+mn-lt"/>
                <a:ea typeface="+mn-ea"/>
                <a:cs typeface="+mn-cs"/>
              </a:rPr>
              <a:t> should have a component that applauds those parents who do take time to listen to their children and encourage those parents who lack parenting skills.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Drug prevention makes a difference in the whole community and presents the opportunity for partnerships and collaboration.  Prevention keeps the community in a healthy and happy state of mind.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Prevention Unit of the DNDC is an advocate for curriculum based drug prevention education.  </a:t>
            </a:r>
            <a:r>
              <a:rPr lang="en-US" sz="1200" b="1" kern="1200" dirty="0" smtClean="0">
                <a:solidFill>
                  <a:schemeClr val="tx1"/>
                </a:solidFill>
                <a:effectLst/>
                <a:latin typeface="+mn-lt"/>
                <a:ea typeface="+mn-ea"/>
                <a:cs typeface="+mn-cs"/>
              </a:rPr>
              <a:t>Prevention programs should be long-term, </a:t>
            </a:r>
            <a:r>
              <a:rPr lang="en-US" sz="1200" kern="1200" dirty="0" smtClean="0">
                <a:solidFill>
                  <a:schemeClr val="tx1"/>
                </a:solidFill>
                <a:effectLst/>
                <a:latin typeface="+mn-lt"/>
                <a:ea typeface="+mn-ea"/>
                <a:cs typeface="+mn-cs"/>
              </a:rPr>
              <a:t>over the school career with repeat interventions to reinforce the original prevention goals.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example, school-based efforts directed at elementary and middle school students should include booster sessions to help with critical transitions from middle to high school and beyond.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Prior to 2009 there was little to no curriculum-based drug education. </a:t>
            </a:r>
            <a:r>
              <a:rPr lang="en-US" sz="1200" kern="1200" dirty="0" err="1" smtClean="0">
                <a:solidFill>
                  <a:schemeClr val="tx1"/>
                </a:solidFill>
                <a:effectLst/>
                <a:latin typeface="+mn-lt"/>
                <a:ea typeface="+mn-ea"/>
                <a:cs typeface="+mn-cs"/>
              </a:rPr>
              <a:t>Emfforts</a:t>
            </a:r>
            <a:r>
              <a:rPr lang="en-US" sz="1200" kern="1200" dirty="0" smtClean="0">
                <a:solidFill>
                  <a:schemeClr val="tx1"/>
                </a:solidFill>
                <a:effectLst/>
                <a:latin typeface="+mn-lt"/>
                <a:ea typeface="+mn-ea"/>
                <a:cs typeface="+mn-cs"/>
              </a:rPr>
              <a:t> are now in place to ensure that educators have the skill sets to deliver drug prevention education as part of the local education system.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of our first curriculum-based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is that of our </a:t>
            </a:r>
            <a:r>
              <a:rPr lang="en-US" sz="1200" kern="1200" dirty="0" err="1" smtClean="0">
                <a:solidFill>
                  <a:schemeClr val="tx1"/>
                </a:solidFill>
                <a:effectLst/>
                <a:latin typeface="+mn-lt"/>
                <a:ea typeface="+mn-ea"/>
                <a:cs typeface="+mn-cs"/>
              </a:rPr>
              <a:t>Als</a:t>
            </a:r>
            <a:r>
              <a:rPr lang="en-US" sz="1200" kern="1200" dirty="0" smtClean="0">
                <a:solidFill>
                  <a:schemeClr val="tx1"/>
                </a:solidFill>
                <a:effectLst/>
                <a:latin typeface="+mn-lt"/>
                <a:ea typeface="+mn-ea"/>
                <a:cs typeface="+mn-cs"/>
              </a:rPr>
              <a:t> Pals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E9E79D0-5262-4330-B56E-7DCAFEE740B1}" type="slidenum">
              <a:rPr lang="en-US" smtClean="0"/>
              <a:t>1</a:t>
            </a:fld>
            <a:endParaRPr lang="en-US"/>
          </a:p>
        </p:txBody>
      </p:sp>
    </p:spTree>
    <p:extLst>
      <p:ext uri="{BB962C8B-B14F-4D97-AF65-F5344CB8AC3E}">
        <p14:creationId xmlns:p14="http://schemas.microsoft.com/office/powerpoint/2010/main" val="4131692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https://vimeo.com/294506236 </a:t>
            </a:r>
            <a:endParaRPr lang="en-US" dirty="0"/>
          </a:p>
        </p:txBody>
      </p:sp>
      <p:sp>
        <p:nvSpPr>
          <p:cNvPr id="4" name="Slide Number Placeholder 3"/>
          <p:cNvSpPr>
            <a:spLocks noGrp="1"/>
          </p:cNvSpPr>
          <p:nvPr>
            <p:ph type="sldNum" sz="quarter" idx="10"/>
          </p:nvPr>
        </p:nvSpPr>
        <p:spPr/>
        <p:txBody>
          <a:bodyPr/>
          <a:lstStyle/>
          <a:p>
            <a:fld id="{1E9E79D0-5262-4330-B56E-7DCAFEE740B1}" type="slidenum">
              <a:rPr lang="en-US" smtClean="0"/>
              <a:t>10</a:t>
            </a:fld>
            <a:endParaRPr lang="en-US"/>
          </a:p>
        </p:txBody>
      </p:sp>
    </p:spTree>
    <p:extLst>
      <p:ext uri="{BB962C8B-B14F-4D97-AF65-F5344CB8AC3E}">
        <p14:creationId xmlns:p14="http://schemas.microsoft.com/office/powerpoint/2010/main" val="172378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Al’s Pals is a comprehensive curriculum and teacher training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that develops social-emotional skills, self-control, problem-solving abilities, and healthy decision-making in children ages 3-8 years old. </a:t>
            </a:r>
          </a:p>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The program is recognized as an evidence-based model prevention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and has received top </a:t>
            </a:r>
            <a:r>
              <a:rPr lang="en-US" sz="1200" u="none" strike="noStrike" kern="1200" dirty="0" smtClean="0">
                <a:solidFill>
                  <a:schemeClr val="tx1"/>
                </a:solidFill>
                <a:effectLst/>
                <a:latin typeface="+mn-lt"/>
                <a:ea typeface="+mn-ea"/>
                <a:cs typeface="+mn-cs"/>
                <a:hlinkClick r:id="rId3"/>
              </a:rPr>
              <a:t>rating</a:t>
            </a:r>
            <a:r>
              <a:rPr lang="en-US" sz="1200" kern="1200" dirty="0" smtClean="0">
                <a:solidFill>
                  <a:schemeClr val="tx1"/>
                </a:solidFill>
                <a:effectLst/>
                <a:latin typeface="+mn-lt"/>
                <a:ea typeface="+mn-ea"/>
                <a:cs typeface="+mn-cs"/>
              </a:rPr>
              <a:t> by the National Center on Quality Teaching and Learning in their Social-Emotional Preschool Curriculum Consumer Report.</a:t>
            </a:r>
          </a:p>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operates using fun lessons, engaging puppets, original music, and effective teaching approaches.</a:t>
            </a:r>
          </a:p>
          <a:p>
            <a:pPr fontAlgn="base"/>
            <a:r>
              <a:rPr lang="en-US" sz="1200" kern="1200" dirty="0" smtClean="0">
                <a:solidFill>
                  <a:schemeClr val="tx1"/>
                </a:solidFill>
                <a:effectLst/>
                <a:latin typeface="+mn-lt"/>
                <a:ea typeface="+mn-ea"/>
                <a:cs typeface="+mn-cs"/>
              </a:rPr>
              <a:t>Al’s Pals:</a:t>
            </a:r>
          </a:p>
          <a:p>
            <a:pPr lvl="0" fontAlgn="base"/>
            <a:r>
              <a:rPr lang="en-US" sz="1200" kern="1200" dirty="0" smtClean="0">
                <a:solidFill>
                  <a:schemeClr val="tx1"/>
                </a:solidFill>
                <a:effectLst/>
                <a:latin typeface="+mn-lt"/>
                <a:ea typeface="+mn-ea"/>
                <a:cs typeface="+mn-cs"/>
              </a:rPr>
              <a:t>Helps young children regulate their own feelings and behavior, allowing educators more time for creative teaching by reducing the need for discipline.</a:t>
            </a:r>
          </a:p>
          <a:p>
            <a:pPr lvl="0" fontAlgn="base"/>
            <a:r>
              <a:rPr lang="en-US" sz="1200" kern="1200" dirty="0" smtClean="0">
                <a:solidFill>
                  <a:schemeClr val="tx1"/>
                </a:solidFill>
                <a:effectLst/>
                <a:latin typeface="+mn-lt"/>
                <a:ea typeface="+mn-ea"/>
                <a:cs typeface="+mn-cs"/>
              </a:rPr>
              <a:t>Creates and maintains classroom environments of caring, cooperation, respect, and responsibility.</a:t>
            </a:r>
          </a:p>
          <a:p>
            <a:pPr lvl="0" fontAlgn="base"/>
            <a:r>
              <a:rPr lang="en-US" sz="1200" kern="1200" dirty="0" smtClean="0">
                <a:solidFill>
                  <a:schemeClr val="tx1"/>
                </a:solidFill>
                <a:effectLst/>
                <a:latin typeface="+mn-lt"/>
                <a:ea typeface="+mn-ea"/>
                <a:cs typeface="+mn-cs"/>
              </a:rPr>
              <a:t>Teaches conflict resolution and peaceful problem-solving.</a:t>
            </a:r>
          </a:p>
          <a:p>
            <a:pPr lvl="0" fontAlgn="base"/>
            <a:r>
              <a:rPr lang="en-US" sz="1200" kern="1200" dirty="0" smtClean="0">
                <a:solidFill>
                  <a:schemeClr val="tx1"/>
                </a:solidFill>
                <a:effectLst/>
                <a:latin typeface="+mn-lt"/>
                <a:ea typeface="+mn-ea"/>
                <a:cs typeface="+mn-cs"/>
              </a:rPr>
              <a:t>Promotes appreciation of differences and positive social relationships.</a:t>
            </a:r>
          </a:p>
          <a:p>
            <a:pPr lvl="0" fontAlgn="base"/>
            <a:r>
              <a:rPr lang="en-US" sz="1200" kern="1200" dirty="0" smtClean="0">
                <a:solidFill>
                  <a:schemeClr val="tx1"/>
                </a:solidFill>
                <a:effectLst/>
                <a:latin typeface="+mn-lt"/>
                <a:ea typeface="+mn-ea"/>
                <a:cs typeface="+mn-cs"/>
              </a:rPr>
              <a:t>Prevents and addresses bullying behavior.</a:t>
            </a:r>
          </a:p>
          <a:p>
            <a:pPr lvl="0" fontAlgn="base"/>
            <a:r>
              <a:rPr lang="en-US" sz="1200" kern="1200" dirty="0" smtClean="0">
                <a:solidFill>
                  <a:schemeClr val="tx1"/>
                </a:solidFill>
                <a:effectLst/>
                <a:latin typeface="+mn-lt"/>
                <a:ea typeface="+mn-ea"/>
                <a:cs typeface="+mn-cs"/>
              </a:rPr>
              <a:t>Conveys clear messages about the harms of alcohol, tobacco and other drugs</a:t>
            </a:r>
          </a:p>
          <a:p>
            <a:pPr lvl="0" fontAlgn="base"/>
            <a:r>
              <a:rPr lang="en-US" sz="1200" kern="1200" dirty="0" smtClean="0">
                <a:solidFill>
                  <a:schemeClr val="tx1"/>
                </a:solidFill>
                <a:effectLst/>
                <a:latin typeface="+mn-lt"/>
                <a:ea typeface="+mn-ea"/>
                <a:cs typeface="+mn-cs"/>
              </a:rPr>
              <a:t>Builds children’s abilities to make healthy choices and cope with life’s difficulties.</a:t>
            </a:r>
          </a:p>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was piloted in June 2009 with full implantation September 2009 and has been utilized throughout the public and private sector since that time.</a:t>
            </a:r>
          </a:p>
          <a:p>
            <a:endParaRPr lang="en-US" dirty="0"/>
          </a:p>
        </p:txBody>
      </p:sp>
      <p:sp>
        <p:nvSpPr>
          <p:cNvPr id="4" name="Slide Number Placeholder 3"/>
          <p:cNvSpPr>
            <a:spLocks noGrp="1"/>
          </p:cNvSpPr>
          <p:nvPr>
            <p:ph type="sldNum" sz="quarter" idx="10"/>
          </p:nvPr>
        </p:nvSpPr>
        <p:spPr/>
        <p:txBody>
          <a:bodyPr/>
          <a:lstStyle/>
          <a:p>
            <a:fld id="{1E9E79D0-5262-4330-B56E-7DCAFEE740B1}" type="slidenum">
              <a:rPr lang="en-US" smtClean="0"/>
              <a:t>2</a:t>
            </a:fld>
            <a:endParaRPr lang="en-US"/>
          </a:p>
        </p:txBody>
      </p:sp>
    </p:spTree>
    <p:extLst>
      <p:ext uri="{BB962C8B-B14F-4D97-AF65-F5344CB8AC3E}">
        <p14:creationId xmlns:p14="http://schemas.microsoft.com/office/powerpoint/2010/main" val="319751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this same year PRIDE Bermuda implemented the </a:t>
            </a:r>
            <a:r>
              <a:rPr lang="en-US" sz="1200" kern="1200" dirty="0" err="1" smtClean="0">
                <a:solidFill>
                  <a:schemeClr val="tx1"/>
                </a:solidFill>
                <a:effectLst/>
                <a:latin typeface="+mn-lt"/>
                <a:ea typeface="+mn-ea"/>
                <a:cs typeface="+mn-cs"/>
              </a:rPr>
              <a:t>Botvin’s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LifeSkills</a:t>
            </a:r>
            <a:r>
              <a:rPr lang="en-US" sz="1200" kern="1200" dirty="0" smtClean="0">
                <a:solidFill>
                  <a:schemeClr val="tx1"/>
                </a:solidFill>
                <a:effectLst/>
                <a:latin typeface="+mn-lt"/>
                <a:ea typeface="+mn-ea"/>
                <a:cs typeface="+mn-cs"/>
              </a:rPr>
              <a:t> Training (LST). PRIDE would focus on school-aged children between the ages of 9-12 years. </a:t>
            </a:r>
            <a:r>
              <a:rPr lang="en-US" sz="1200" kern="1200" dirty="0" err="1" smtClean="0">
                <a:solidFill>
                  <a:schemeClr val="tx1"/>
                </a:solidFill>
                <a:effectLst/>
                <a:latin typeface="+mn-lt"/>
                <a:ea typeface="+mn-ea"/>
                <a:cs typeface="+mn-cs"/>
              </a:rPr>
              <a:t>LifeSkills</a:t>
            </a:r>
            <a:r>
              <a:rPr lang="en-US" sz="1200" kern="1200" dirty="0" smtClean="0">
                <a:solidFill>
                  <a:schemeClr val="tx1"/>
                </a:solidFill>
                <a:effectLst/>
                <a:latin typeface="+mn-lt"/>
                <a:ea typeface="+mn-ea"/>
                <a:cs typeface="+mn-cs"/>
              </a:rPr>
              <a:t> is a research-validated substance abuse prevention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proven to reduce the risk of alcohol, tobacco, drug abuse and violence by targeting the major social and psychological factors that promote the initiation of substance use and other risky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LifeSkills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runs in selected classrooms at the primary, middle and </a:t>
            </a:r>
            <a:r>
              <a:rPr lang="en-US" sz="1200" kern="1200" dirty="0" err="1" smtClean="0">
                <a:solidFill>
                  <a:schemeClr val="tx1"/>
                </a:solidFill>
                <a:effectLst/>
                <a:latin typeface="+mn-lt"/>
                <a:ea typeface="+mn-ea"/>
                <a:cs typeface="+mn-cs"/>
              </a:rPr>
              <a:t>highschool</a:t>
            </a:r>
            <a:r>
              <a:rPr lang="en-US" sz="1200" kern="1200" dirty="0" smtClean="0">
                <a:solidFill>
                  <a:schemeClr val="tx1"/>
                </a:solidFill>
                <a:effectLst/>
                <a:latin typeface="+mn-lt"/>
                <a:ea typeface="+mn-ea"/>
                <a:cs typeface="+mn-cs"/>
              </a:rPr>
              <a:t> levels during the school year. This comprehensive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provides adolescents and young teens with the confidence and skills necessary to handle successfully challenging situations. Rather than merely teaching information about the dangers of drug abuse, </a:t>
            </a:r>
            <a:r>
              <a:rPr lang="en-US" sz="1200" kern="1200" dirty="0" err="1" smtClean="0">
                <a:solidFill>
                  <a:schemeClr val="tx1"/>
                </a:solidFill>
                <a:effectLst/>
                <a:latin typeface="+mn-lt"/>
                <a:ea typeface="+mn-ea"/>
                <a:cs typeface="+mn-cs"/>
              </a:rPr>
              <a:t>Botvin’s</a:t>
            </a:r>
            <a:r>
              <a:rPr lang="en-US" sz="1200" kern="1200" dirty="0" smtClean="0">
                <a:solidFill>
                  <a:schemeClr val="tx1"/>
                </a:solidFill>
                <a:effectLst/>
                <a:latin typeface="+mn-lt"/>
                <a:ea typeface="+mn-ea"/>
                <a:cs typeface="+mn-cs"/>
              </a:rPr>
              <a:t> LST consists of three major components – drug resistance skills, personal self-management skills, and general social skills – that cover the critical domains found to promote drug use.  To date PRIDE’s </a:t>
            </a:r>
            <a:r>
              <a:rPr lang="en-US" sz="1200" kern="1200" dirty="0" err="1" smtClean="0">
                <a:solidFill>
                  <a:schemeClr val="tx1"/>
                </a:solidFill>
                <a:effectLst/>
                <a:latin typeface="+mn-lt"/>
                <a:ea typeface="+mn-ea"/>
                <a:cs typeface="+mn-cs"/>
              </a:rPr>
              <a:t>Botvin’s</a:t>
            </a:r>
            <a:r>
              <a:rPr lang="en-US" sz="1200" kern="1200" dirty="0" smtClean="0">
                <a:solidFill>
                  <a:schemeClr val="tx1"/>
                </a:solidFill>
                <a:effectLst/>
                <a:latin typeface="+mn-lt"/>
                <a:ea typeface="+mn-ea"/>
                <a:cs typeface="+mn-cs"/>
              </a:rPr>
              <a:t> LST runs in 10 primary schools.</a:t>
            </a:r>
          </a:p>
          <a:p>
            <a:endParaRPr lang="en-US" dirty="0"/>
          </a:p>
        </p:txBody>
      </p:sp>
      <p:sp>
        <p:nvSpPr>
          <p:cNvPr id="4" name="Slide Number Placeholder 3"/>
          <p:cNvSpPr>
            <a:spLocks noGrp="1"/>
          </p:cNvSpPr>
          <p:nvPr>
            <p:ph type="sldNum" sz="quarter" idx="10"/>
          </p:nvPr>
        </p:nvSpPr>
        <p:spPr/>
        <p:txBody>
          <a:bodyPr/>
          <a:lstStyle/>
          <a:p>
            <a:fld id="{1E9E79D0-5262-4330-B56E-7DCAFEE740B1}" type="slidenum">
              <a:rPr lang="en-US" smtClean="0"/>
              <a:t>3</a:t>
            </a:fld>
            <a:endParaRPr lang="en-US"/>
          </a:p>
        </p:txBody>
      </p:sp>
    </p:spTree>
    <p:extLst>
      <p:ext uri="{BB962C8B-B14F-4D97-AF65-F5344CB8AC3E}">
        <p14:creationId xmlns:p14="http://schemas.microsoft.com/office/powerpoint/2010/main" val="3413080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Shortly after, CADA joined up with PRIDE to implement the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at the middle and high school levels, currently at </a:t>
            </a:r>
            <a:r>
              <a:rPr lang="en-US" sz="1200" kern="1200" dirty="0" err="1" smtClean="0">
                <a:solidFill>
                  <a:schemeClr val="tx1"/>
                </a:solidFill>
                <a:effectLst/>
                <a:latin typeface="+mn-lt"/>
                <a:ea typeface="+mn-ea"/>
                <a:cs typeface="+mn-cs"/>
              </a:rPr>
              <a:t>Somersfield</a:t>
            </a:r>
            <a:r>
              <a:rPr lang="en-US" sz="1200" kern="1200" dirty="0" smtClean="0">
                <a:solidFill>
                  <a:schemeClr val="tx1"/>
                </a:solidFill>
                <a:effectLst/>
                <a:latin typeface="+mn-lt"/>
                <a:ea typeface="+mn-ea"/>
                <a:cs typeface="+mn-cs"/>
              </a:rPr>
              <a:t> and BHS.</a:t>
            </a:r>
          </a:p>
          <a:p>
            <a:endParaRPr lang="en-US" dirty="0"/>
          </a:p>
        </p:txBody>
      </p:sp>
      <p:sp>
        <p:nvSpPr>
          <p:cNvPr id="4" name="Slide Number Placeholder 3"/>
          <p:cNvSpPr>
            <a:spLocks noGrp="1"/>
          </p:cNvSpPr>
          <p:nvPr>
            <p:ph type="sldNum" sz="quarter" idx="10"/>
          </p:nvPr>
        </p:nvSpPr>
        <p:spPr/>
        <p:txBody>
          <a:bodyPr/>
          <a:lstStyle/>
          <a:p>
            <a:fld id="{1E9E79D0-5262-4330-B56E-7DCAFEE740B1}" type="slidenum">
              <a:rPr lang="en-US" smtClean="0"/>
              <a:t>4</a:t>
            </a:fld>
            <a:endParaRPr lang="en-US"/>
          </a:p>
        </p:txBody>
      </p:sp>
    </p:spTree>
    <p:extLst>
      <p:ext uri="{BB962C8B-B14F-4D97-AF65-F5344CB8AC3E}">
        <p14:creationId xmlns:p14="http://schemas.microsoft.com/office/powerpoint/2010/main" val="60491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2010 the Teen Peace Program received the support of the Department of Education as an after-school alcohol and drug prevention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for middle-school aged students.  Implementing the </a:t>
            </a:r>
            <a:r>
              <a:rPr lang="en-US" sz="1200" kern="1200" dirty="0" err="1" smtClean="0">
                <a:solidFill>
                  <a:schemeClr val="tx1"/>
                </a:solidFill>
                <a:effectLst/>
                <a:latin typeface="+mn-lt"/>
                <a:ea typeface="+mn-ea"/>
                <a:cs typeface="+mn-cs"/>
              </a:rPr>
              <a:t>Botvin’s</a:t>
            </a:r>
            <a:r>
              <a:rPr lang="en-US" sz="1200" kern="1200" dirty="0" smtClean="0">
                <a:solidFill>
                  <a:schemeClr val="tx1"/>
                </a:solidFill>
                <a:effectLst/>
                <a:latin typeface="+mn-lt"/>
                <a:ea typeface="+mn-ea"/>
                <a:cs typeface="+mn-cs"/>
              </a:rPr>
              <a:t> LST in an after school setting as one of the components in the Teen Peace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Research supports the utilization of after-school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in preventing alcohol and drug use, reducing delinquency, providing youth with positive, pro-social role models, and promoting alternatives to delinquent behaviors, while learning and incorporating positive social and emotional skills as an approach to addressing alcohol and marijuana use and affording opportunities to practice and develop resilience and problem solving skills along with positive peer relations.</a:t>
            </a:r>
          </a:p>
          <a:p>
            <a:r>
              <a:rPr lang="en-US" sz="120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Teen Peace seeks to educate and develop the student’s psycho-social skills to face positive situations where they are at risk of using drugs.</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Between the hours of 3:00 pm and 8:00 pm children are most vulnerable and susceptible to engage in anti-social behaviors such as gangs, stealing, trespassing in addition to using alcohol and drugs</a:t>
            </a:r>
          </a:p>
          <a:p>
            <a:r>
              <a:rPr lang="en-US" sz="1200" kern="1200" dirty="0" smtClean="0">
                <a:solidFill>
                  <a:schemeClr val="tx1"/>
                </a:solidFill>
                <a:effectLst/>
                <a:latin typeface="+mn-lt"/>
                <a:ea typeface="+mn-ea"/>
                <a:cs typeface="+mn-cs"/>
              </a:rPr>
              <a:t>Teen Peace was designed specifically for </a:t>
            </a:r>
            <a:r>
              <a:rPr lang="en-US" sz="1200" b="1" kern="1200" dirty="0" smtClean="0">
                <a:solidFill>
                  <a:schemeClr val="tx1"/>
                </a:solidFill>
                <a:effectLst/>
                <a:latin typeface="+mn-lt"/>
                <a:ea typeface="+mn-ea"/>
                <a:cs typeface="+mn-cs"/>
              </a:rPr>
              <a:t>Bermuda’s</a:t>
            </a:r>
            <a:r>
              <a:rPr lang="en-US" sz="1200" kern="1200" dirty="0" smtClean="0">
                <a:solidFill>
                  <a:schemeClr val="tx1"/>
                </a:solidFill>
                <a:effectLst/>
                <a:latin typeface="+mn-lt"/>
                <a:ea typeface="+mn-ea"/>
                <a:cs typeface="+mn-cs"/>
              </a:rPr>
              <a:t> middle school aged students and is based on the theory of Social Emotional Learning (SEL) which targets a combination of behaviors, cognitions, and emotions while utilizing the gender responsive approach such as:</a:t>
            </a:r>
          </a:p>
          <a:p>
            <a:pPr lvl="0"/>
            <a:r>
              <a:rPr lang="en-US" sz="1200" kern="1200" dirty="0" smtClean="0">
                <a:solidFill>
                  <a:schemeClr val="tx1"/>
                </a:solidFill>
                <a:effectLst/>
                <a:latin typeface="+mn-lt"/>
                <a:ea typeface="+mn-ea"/>
                <a:cs typeface="+mn-cs"/>
              </a:rPr>
              <a:t>Self-awareness – knowing one’s needs and values</a:t>
            </a:r>
          </a:p>
          <a:p>
            <a:pPr lvl="0"/>
            <a:r>
              <a:rPr lang="en-US" sz="1200" kern="1200" dirty="0" smtClean="0">
                <a:solidFill>
                  <a:schemeClr val="tx1"/>
                </a:solidFill>
                <a:effectLst/>
                <a:latin typeface="+mn-lt"/>
                <a:ea typeface="+mn-ea"/>
                <a:cs typeface="+mn-cs"/>
              </a:rPr>
              <a:t>Social awareness – showing respect for others</a:t>
            </a:r>
          </a:p>
          <a:p>
            <a:pPr lvl="0"/>
            <a:r>
              <a:rPr lang="en-US" sz="1200" kern="1200" dirty="0" smtClean="0">
                <a:solidFill>
                  <a:schemeClr val="tx1"/>
                </a:solidFill>
                <a:effectLst/>
                <a:latin typeface="+mn-lt"/>
                <a:ea typeface="+mn-ea"/>
                <a:cs typeface="+mn-cs"/>
              </a:rPr>
              <a:t>Self-management and organization – controlling impulses, aggression, self-destruction and anti-social behavior</a:t>
            </a:r>
          </a:p>
          <a:p>
            <a:pPr lvl="0"/>
            <a:r>
              <a:rPr lang="en-US" sz="1200" kern="1200" dirty="0" smtClean="0">
                <a:solidFill>
                  <a:schemeClr val="tx1"/>
                </a:solidFill>
                <a:effectLst/>
                <a:latin typeface="+mn-lt"/>
                <a:ea typeface="+mn-ea"/>
                <a:cs typeface="+mn-cs"/>
              </a:rPr>
              <a:t>Responsible decision making – Analyzing situations perceptively and identifying problems clearly</a:t>
            </a:r>
          </a:p>
          <a:p>
            <a:pPr lvl="0"/>
            <a:r>
              <a:rPr lang="en-US" sz="1200" kern="1200" dirty="0" smtClean="0">
                <a:solidFill>
                  <a:schemeClr val="tx1"/>
                </a:solidFill>
                <a:effectLst/>
                <a:latin typeface="+mn-lt"/>
                <a:ea typeface="+mn-ea"/>
                <a:cs typeface="+mn-cs"/>
              </a:rPr>
              <a:t>Relationship management – managing conflict, negotiation, refusal</a:t>
            </a:r>
          </a:p>
          <a:p>
            <a:r>
              <a:rPr lang="en-US" sz="1200" kern="1200" dirty="0" smtClean="0">
                <a:solidFill>
                  <a:schemeClr val="tx1"/>
                </a:solidFill>
                <a:effectLst/>
                <a:latin typeface="+mn-lt"/>
                <a:ea typeface="+mn-ea"/>
                <a:cs typeface="+mn-cs"/>
              </a:rPr>
              <a:t>Teen Peace is implemented in a fun empathic age appropriate manner which includes cultural excursions, team building exercises, and drama and art projects amongst planned activities.  </a:t>
            </a:r>
          </a:p>
          <a:p>
            <a:r>
              <a:rPr lang="en-US" sz="1200" kern="1200" dirty="0" smtClean="0">
                <a:solidFill>
                  <a:schemeClr val="tx1"/>
                </a:solidFill>
                <a:effectLst/>
                <a:latin typeface="+mn-lt"/>
                <a:ea typeface="+mn-ea"/>
                <a:cs typeface="+mn-cs"/>
              </a:rPr>
              <a:t>All staff for the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receive training in the theory of social emotional learning, and </a:t>
            </a:r>
            <a:r>
              <a:rPr lang="en-US" sz="1200" kern="1200" dirty="0" err="1" smtClean="0">
                <a:solidFill>
                  <a:schemeClr val="tx1"/>
                </a:solidFill>
                <a:effectLst/>
                <a:latin typeface="+mn-lt"/>
                <a:ea typeface="+mn-ea"/>
                <a:cs typeface="+mn-cs"/>
              </a:rPr>
              <a:t>Botvin’s</a:t>
            </a:r>
            <a:r>
              <a:rPr lang="en-US" sz="1200" kern="1200" dirty="0" smtClean="0">
                <a:solidFill>
                  <a:schemeClr val="tx1"/>
                </a:solidFill>
                <a:effectLst/>
                <a:latin typeface="+mn-lt"/>
                <a:ea typeface="+mn-ea"/>
                <a:cs typeface="+mn-cs"/>
              </a:rPr>
              <a:t> LST and were chosen as a result of their love and ability to communicate with young people.  </a:t>
            </a:r>
          </a:p>
          <a:p>
            <a:r>
              <a:rPr lang="en-US" sz="1200" kern="1200" dirty="0" smtClean="0">
                <a:solidFill>
                  <a:schemeClr val="tx1"/>
                </a:solidFill>
                <a:effectLst/>
                <a:latin typeface="+mn-lt"/>
                <a:ea typeface="+mn-ea"/>
                <a:cs typeface="+mn-cs"/>
              </a:rPr>
              <a:t>Teen Peace operates two days a week at the five middle schools.  A light snack and transportation home is provided to those who need it.  </a:t>
            </a: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requires a commitment from both students and their parent/guardian.  </a:t>
            </a:r>
          </a:p>
          <a:p>
            <a:endParaRPr lang="en-US" dirty="0"/>
          </a:p>
        </p:txBody>
      </p:sp>
      <p:sp>
        <p:nvSpPr>
          <p:cNvPr id="4" name="Slide Number Placeholder 3"/>
          <p:cNvSpPr>
            <a:spLocks noGrp="1"/>
          </p:cNvSpPr>
          <p:nvPr>
            <p:ph type="sldNum" sz="quarter" idx="10"/>
          </p:nvPr>
        </p:nvSpPr>
        <p:spPr/>
        <p:txBody>
          <a:bodyPr/>
          <a:lstStyle/>
          <a:p>
            <a:fld id="{1E9E79D0-5262-4330-B56E-7DCAFEE740B1}" type="slidenum">
              <a:rPr lang="en-US" smtClean="0"/>
              <a:t>5</a:t>
            </a:fld>
            <a:endParaRPr lang="en-US"/>
          </a:p>
        </p:txBody>
      </p:sp>
    </p:spTree>
    <p:extLst>
      <p:ext uri="{BB962C8B-B14F-4D97-AF65-F5344CB8AC3E}">
        <p14:creationId xmlns:p14="http://schemas.microsoft.com/office/powerpoint/2010/main" val="72924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Gang Resistance Education And Training </a:t>
            </a:r>
            <a:r>
              <a:rPr lang="en-US" sz="1200" kern="1200" dirty="0" smtClean="0">
                <a:solidFill>
                  <a:schemeClr val="tx1"/>
                </a:solidFill>
                <a:effectLst/>
                <a:latin typeface="+mn-lt"/>
                <a:ea typeface="+mn-ea"/>
                <a:cs typeface="+mn-cs"/>
              </a:rPr>
              <a:t>G.R.E.A.T. was initially implemented in Bermuda in the late 1990's and that segment finished in 2003. It was re-implemented in 2013 by the Ministry of National Security to assist with combatting the gang mentality of youth and to provide a conduit between law-enforcement and youth in an effort to build better relationships. G.R.E.A.T. is being delivered to all primary and middle schools during the 2018/2019 school year by Police and Customs officers. It is expected to be delivered to about 600 students.</a:t>
            </a:r>
          </a:p>
          <a:p>
            <a:endParaRPr lang="en-US" dirty="0"/>
          </a:p>
        </p:txBody>
      </p:sp>
      <p:sp>
        <p:nvSpPr>
          <p:cNvPr id="4" name="Slide Number Placeholder 3"/>
          <p:cNvSpPr>
            <a:spLocks noGrp="1"/>
          </p:cNvSpPr>
          <p:nvPr>
            <p:ph type="sldNum" sz="quarter" idx="10"/>
          </p:nvPr>
        </p:nvSpPr>
        <p:spPr/>
        <p:txBody>
          <a:bodyPr/>
          <a:lstStyle/>
          <a:p>
            <a:fld id="{1E9E79D0-5262-4330-B56E-7DCAFEE740B1}" type="slidenum">
              <a:rPr lang="en-US" smtClean="0"/>
              <a:t>6</a:t>
            </a:fld>
            <a:endParaRPr lang="en-US"/>
          </a:p>
        </p:txBody>
      </p:sp>
    </p:spTree>
    <p:extLst>
      <p:ext uri="{BB962C8B-B14F-4D97-AF65-F5344CB8AC3E}">
        <p14:creationId xmlns:p14="http://schemas.microsoft.com/office/powerpoint/2010/main" val="60489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PRIDE Bermuda’s PATH’s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Promoting Alternative </a:t>
            </a:r>
            <a:r>
              <a:rPr lang="en-US" sz="1200" kern="1200" dirty="0" err="1" smtClean="0">
                <a:solidFill>
                  <a:schemeClr val="tx1"/>
                </a:solidFill>
                <a:effectLst/>
                <a:latin typeface="+mn-lt"/>
                <a:ea typeface="+mn-ea"/>
                <a:cs typeface="+mn-cs"/>
              </a:rPr>
              <a:t>THinking</a:t>
            </a:r>
            <a:r>
              <a:rPr lang="en-US" sz="1200" kern="1200" dirty="0" smtClean="0">
                <a:solidFill>
                  <a:schemeClr val="tx1"/>
                </a:solidFill>
                <a:effectLst/>
                <a:latin typeface="+mn-lt"/>
                <a:ea typeface="+mn-ea"/>
                <a:cs typeface="+mn-cs"/>
              </a:rPr>
              <a:t> Strategies (PATHS) curriculum is a model social and emotional learning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that was designed to help children develop self-control, positive self-esteem, emotional awareness, and interpersonal problem-solving skills; and it has been </a:t>
            </a:r>
            <a:r>
              <a:rPr lang="en-US" sz="1200" kern="1200" dirty="0" err="1" smtClean="0">
                <a:solidFill>
                  <a:schemeClr val="tx1"/>
                </a:solidFill>
                <a:effectLst/>
                <a:latin typeface="+mn-lt"/>
                <a:ea typeface="+mn-ea"/>
                <a:cs typeface="+mn-cs"/>
              </a:rPr>
              <a:t>recognised</a:t>
            </a:r>
            <a:r>
              <a:rPr lang="en-US" sz="1200" kern="1200" dirty="0" smtClean="0">
                <a:solidFill>
                  <a:schemeClr val="tx1"/>
                </a:solidFill>
                <a:effectLst/>
                <a:latin typeface="+mn-lt"/>
                <a:ea typeface="+mn-ea"/>
                <a:cs typeface="+mn-cs"/>
              </a:rPr>
              <a:t> for its effectiveness.  In 2016 this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was coordinated by PRIDE Bermuda and, in the last two academic years, the curriculum was delivered to one primary school and has increased to two.</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E9E79D0-5262-4330-B56E-7DCAFEE740B1}" type="slidenum">
              <a:rPr lang="en-US" smtClean="0"/>
              <a:t>7</a:t>
            </a:fld>
            <a:endParaRPr lang="en-US"/>
          </a:p>
        </p:txBody>
      </p:sp>
    </p:spTree>
    <p:extLst>
      <p:ext uri="{BB962C8B-B14F-4D97-AF65-F5344CB8AC3E}">
        <p14:creationId xmlns:p14="http://schemas.microsoft.com/office/powerpoint/2010/main" val="331028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to those Departments, Agencies, Youth Groups and passionate people undertaking drug prevention work throughout the community. The DNDC will continue to support these prevention efforts by holding presentations, collaborating, and providing educational materials when needed. </a:t>
            </a:r>
          </a:p>
          <a:p>
            <a:endParaRPr lang="en-US" dirty="0"/>
          </a:p>
        </p:txBody>
      </p:sp>
      <p:sp>
        <p:nvSpPr>
          <p:cNvPr id="4" name="Slide Number Placeholder 3"/>
          <p:cNvSpPr>
            <a:spLocks noGrp="1"/>
          </p:cNvSpPr>
          <p:nvPr>
            <p:ph type="sldNum" sz="quarter" idx="10"/>
          </p:nvPr>
        </p:nvSpPr>
        <p:spPr/>
        <p:txBody>
          <a:bodyPr/>
          <a:lstStyle/>
          <a:p>
            <a:fld id="{1E9E79D0-5262-4330-B56E-7DCAFEE740B1}" type="slidenum">
              <a:rPr lang="en-US" smtClean="0"/>
              <a:t>8</a:t>
            </a:fld>
            <a:endParaRPr lang="en-US"/>
          </a:p>
        </p:txBody>
      </p:sp>
    </p:spTree>
    <p:extLst>
      <p:ext uri="{BB962C8B-B14F-4D97-AF65-F5344CB8AC3E}">
        <p14:creationId xmlns:p14="http://schemas.microsoft.com/office/powerpoint/2010/main" val="140938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E79D0-5262-4330-B56E-7DCAFEE740B1}" type="slidenum">
              <a:rPr lang="en-US" smtClean="0"/>
              <a:t>9</a:t>
            </a:fld>
            <a:endParaRPr lang="en-US"/>
          </a:p>
        </p:txBody>
      </p:sp>
    </p:spTree>
    <p:extLst>
      <p:ext uri="{BB962C8B-B14F-4D97-AF65-F5344CB8AC3E}">
        <p14:creationId xmlns:p14="http://schemas.microsoft.com/office/powerpoint/2010/main" val="421793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B1A5DA-6CC5-4AF5-B2B2-F09C11C76C1E}"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12299394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1A5DA-6CC5-4AF5-B2B2-F09C11C76C1E}"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187793561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1A5DA-6CC5-4AF5-B2B2-F09C11C76C1E}"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143638551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1A5DA-6CC5-4AF5-B2B2-F09C11C76C1E}"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36961534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B1A5DA-6CC5-4AF5-B2B2-F09C11C76C1E}"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3744426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B1A5DA-6CC5-4AF5-B2B2-F09C11C76C1E}"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37781236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B1A5DA-6CC5-4AF5-B2B2-F09C11C76C1E}" type="datetimeFigureOut">
              <a:rPr lang="en-US" smtClean="0"/>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42269508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B1A5DA-6CC5-4AF5-B2B2-F09C11C76C1E}" type="datetimeFigureOut">
              <a:rPr lang="en-US" smtClean="0"/>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124333084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1A5DA-6CC5-4AF5-B2B2-F09C11C76C1E}" type="datetimeFigureOut">
              <a:rPr lang="en-US" smtClean="0"/>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18781240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B1A5DA-6CC5-4AF5-B2B2-F09C11C76C1E}"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1043816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B1A5DA-6CC5-4AF5-B2B2-F09C11C76C1E}"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199181795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1A5DA-6CC5-4AF5-B2B2-F09C11C76C1E}" type="datetimeFigureOut">
              <a:rPr lang="en-US" smtClean="0"/>
              <a:t>10/17/2018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B1C66-FA8D-4808-9D8E-AE1AD44AB243}" type="slidenum">
              <a:rPr lang="en-US" smtClean="0"/>
              <a:t>‹#›</a:t>
            </a:fld>
            <a:endParaRPr lang="en-US"/>
          </a:p>
        </p:txBody>
      </p:sp>
    </p:spTree>
    <p:extLst>
      <p:ext uri="{BB962C8B-B14F-4D97-AF65-F5344CB8AC3E}">
        <p14:creationId xmlns:p14="http://schemas.microsoft.com/office/powerpoint/2010/main" val="3087069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jp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30.png"/><Relationship Id="rId5" Type="http://schemas.microsoft.com/office/2011/relationships/webextension" Target="../webextensions/webextension1.xml"/><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9.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1.jpg"/><Relationship Id="rId13" Type="http://schemas.openxmlformats.org/officeDocument/2006/relationships/image" Target="../media/image46.jpg"/><Relationship Id="rId18" Type="http://schemas.openxmlformats.org/officeDocument/2006/relationships/image" Target="../media/image51.png"/><Relationship Id="rId3" Type="http://schemas.openxmlformats.org/officeDocument/2006/relationships/image" Target="../media/image36.jpeg"/><Relationship Id="rId7" Type="http://schemas.openxmlformats.org/officeDocument/2006/relationships/image" Target="../media/image40.jpg"/><Relationship Id="rId12" Type="http://schemas.openxmlformats.org/officeDocument/2006/relationships/image" Target="../media/image45.jpg"/><Relationship Id="rId17" Type="http://schemas.openxmlformats.org/officeDocument/2006/relationships/image" Target="../media/image50.jpg"/><Relationship Id="rId2" Type="http://schemas.openxmlformats.org/officeDocument/2006/relationships/notesSlide" Target="../notesSlides/notesSlide9.xml"/><Relationship Id="rId16" Type="http://schemas.openxmlformats.org/officeDocument/2006/relationships/image" Target="../media/image49.jpg"/><Relationship Id="rId1" Type="http://schemas.openxmlformats.org/officeDocument/2006/relationships/slideLayout" Target="../slideLayouts/slideLayout7.xml"/><Relationship Id="rId6" Type="http://schemas.openxmlformats.org/officeDocument/2006/relationships/image" Target="../media/image39.jpg"/><Relationship Id="rId11" Type="http://schemas.openxmlformats.org/officeDocument/2006/relationships/image" Target="../media/image44.png"/><Relationship Id="rId5" Type="http://schemas.openxmlformats.org/officeDocument/2006/relationships/image" Target="../media/image38.jpg"/><Relationship Id="rId15" Type="http://schemas.openxmlformats.org/officeDocument/2006/relationships/image" Target="../media/image48.jpg"/><Relationship Id="rId10" Type="http://schemas.openxmlformats.org/officeDocument/2006/relationships/image" Target="../media/image43.jpg"/><Relationship Id="rId19" Type="http://schemas.openxmlformats.org/officeDocument/2006/relationships/image" Target="../media/image52.jpeg"/><Relationship Id="rId4" Type="http://schemas.openxmlformats.org/officeDocument/2006/relationships/image" Target="../media/image37.jpg"/><Relationship Id="rId9" Type="http://schemas.openxmlformats.org/officeDocument/2006/relationships/image" Target="../media/image42.jpg"/><Relationship Id="rId14" Type="http://schemas.openxmlformats.org/officeDocument/2006/relationships/image" Target="../media/image4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p:nvSpPr>
        <p:spPr>
          <a:xfrm>
            <a:off x="0" y="-88134"/>
            <a:ext cx="5310130"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62075" y="1832999"/>
            <a:ext cx="4499100" cy="830997"/>
          </a:xfrm>
          <a:prstGeom prst="rect">
            <a:avLst/>
          </a:prstGeom>
          <a:noFill/>
        </p:spPr>
        <p:txBody>
          <a:bodyPr wrap="square" rtlCol="0" anchor="ctr">
            <a:spAutoFit/>
          </a:bodyPr>
          <a:lstStyle/>
          <a:p>
            <a:pPr algn="ctr"/>
            <a:r>
              <a:rPr lang="en-US" sz="4800" spc="-300" dirty="0" smtClean="0">
                <a:solidFill>
                  <a:schemeClr val="bg1">
                    <a:lumMod val="95000"/>
                  </a:schemeClr>
                </a:solidFill>
                <a:latin typeface="Arial Black" panose="020B0A04020102020204" pitchFamily="34" charset="0"/>
              </a:rPr>
              <a:t>PREVENTION</a:t>
            </a:r>
            <a:endParaRPr lang="en-US" sz="4800" spc="-300" dirty="0">
              <a:solidFill>
                <a:schemeClr val="bg1">
                  <a:lumMod val="95000"/>
                </a:schemeClr>
              </a:solidFill>
              <a:latin typeface="Arial Black" panose="020B0A04020102020204" pitchFamily="34" charset="0"/>
            </a:endParaRPr>
          </a:p>
        </p:txBody>
      </p:sp>
      <p:sp>
        <p:nvSpPr>
          <p:cNvPr id="5" name="TextBox 4"/>
          <p:cNvSpPr txBox="1"/>
          <p:nvPr/>
        </p:nvSpPr>
        <p:spPr>
          <a:xfrm>
            <a:off x="415974" y="1584501"/>
            <a:ext cx="4330673" cy="461665"/>
          </a:xfrm>
          <a:prstGeom prst="rect">
            <a:avLst/>
          </a:prstGeom>
          <a:noFill/>
        </p:spPr>
        <p:txBody>
          <a:bodyPr wrap="square" rtlCol="0" anchor="ctr">
            <a:spAutoFit/>
          </a:bodyPr>
          <a:lstStyle/>
          <a:p>
            <a:pPr algn="ctr"/>
            <a:r>
              <a:rPr lang="en-US" sz="2400" dirty="0" smtClean="0">
                <a:solidFill>
                  <a:schemeClr val="bg1">
                    <a:lumMod val="95000"/>
                  </a:schemeClr>
                </a:solidFill>
                <a:latin typeface="Arial Black" panose="020B0A04020102020204" pitchFamily="34" charset="0"/>
                <a:ea typeface="GungsuhChe" panose="02030609000101010101" pitchFamily="49" charset="-127"/>
                <a:cs typeface="Iskoola Pota" panose="020B0502040204020203" pitchFamily="34" charset="0"/>
              </a:rPr>
              <a:t>SUBSTANCE ABUSE</a:t>
            </a:r>
            <a:endParaRPr lang="en-US" sz="2400" dirty="0">
              <a:solidFill>
                <a:schemeClr val="bg1">
                  <a:lumMod val="95000"/>
                </a:schemeClr>
              </a:solidFill>
              <a:latin typeface="Arial Black" panose="020B0A04020102020204" pitchFamily="34" charset="0"/>
              <a:ea typeface="GungsuhChe" panose="02030609000101010101" pitchFamily="49" charset="-127"/>
              <a:cs typeface="Iskoola Pota" panose="020B0502040204020203" pitchFamily="34" charset="0"/>
            </a:endParaRPr>
          </a:p>
        </p:txBody>
      </p:sp>
      <p:sp>
        <p:nvSpPr>
          <p:cNvPr id="6" name="TextBox 5"/>
          <p:cNvSpPr txBox="1"/>
          <p:nvPr/>
        </p:nvSpPr>
        <p:spPr>
          <a:xfrm>
            <a:off x="362075" y="2443440"/>
            <a:ext cx="4464907" cy="584775"/>
          </a:xfrm>
          <a:prstGeom prst="rect">
            <a:avLst/>
          </a:prstGeom>
          <a:noFill/>
        </p:spPr>
        <p:txBody>
          <a:bodyPr wrap="square" rtlCol="0" anchor="ctr">
            <a:spAutoFit/>
          </a:bodyPr>
          <a:lstStyle/>
          <a:p>
            <a:pPr algn="ctr"/>
            <a:r>
              <a:rPr lang="en-US" sz="3200" spc="300" dirty="0" smtClean="0">
                <a:solidFill>
                  <a:schemeClr val="bg1">
                    <a:lumMod val="95000"/>
                  </a:schemeClr>
                </a:solidFill>
                <a:latin typeface="Arial Black" panose="020B0A04020102020204" pitchFamily="34" charset="0"/>
              </a:rPr>
              <a:t>PROGRAMMES</a:t>
            </a:r>
            <a:endParaRPr lang="en-US" sz="3200" spc="300" dirty="0">
              <a:solidFill>
                <a:schemeClr val="bg1">
                  <a:lumMod val="95000"/>
                </a:schemeClr>
              </a:solidFill>
              <a:latin typeface="Arial Black" panose="020B0A04020102020204" pitchFamily="34" charset="0"/>
            </a:endParaRPr>
          </a:p>
        </p:txBody>
      </p:sp>
      <p:sp>
        <p:nvSpPr>
          <p:cNvPr id="10" name="TextBox 9"/>
          <p:cNvSpPr txBox="1"/>
          <p:nvPr/>
        </p:nvSpPr>
        <p:spPr>
          <a:xfrm>
            <a:off x="464021" y="3215486"/>
            <a:ext cx="3514381" cy="646331"/>
          </a:xfrm>
          <a:prstGeom prst="rect">
            <a:avLst/>
          </a:prstGeom>
          <a:noFill/>
        </p:spPr>
        <p:txBody>
          <a:bodyPr wrap="square" rtlCol="0">
            <a:spAutoFit/>
          </a:bodyPr>
          <a:lstStyle/>
          <a:p>
            <a:pPr algn="ctr"/>
            <a:r>
              <a:rPr lang="en-US" dirty="0" smtClean="0">
                <a:solidFill>
                  <a:schemeClr val="bg1">
                    <a:lumMod val="95000"/>
                  </a:schemeClr>
                </a:solidFill>
                <a:latin typeface="Corbel" panose="020B0503020204020204" pitchFamily="34" charset="0"/>
              </a:rPr>
              <a:t>Government Run &amp; </a:t>
            </a:r>
            <a:br>
              <a:rPr lang="en-US" dirty="0" smtClean="0">
                <a:solidFill>
                  <a:schemeClr val="bg1">
                    <a:lumMod val="95000"/>
                  </a:schemeClr>
                </a:solidFill>
                <a:latin typeface="Corbel" panose="020B0503020204020204" pitchFamily="34" charset="0"/>
              </a:rPr>
            </a:br>
            <a:r>
              <a:rPr lang="en-US" dirty="0" smtClean="0">
                <a:solidFill>
                  <a:schemeClr val="bg1">
                    <a:lumMod val="95000"/>
                  </a:schemeClr>
                </a:solidFill>
                <a:latin typeface="Corbel" panose="020B0503020204020204" pitchFamily="34" charset="0"/>
              </a:rPr>
              <a:t>Grant Operated </a:t>
            </a:r>
            <a:r>
              <a:rPr lang="en-US" dirty="0" err="1" smtClean="0">
                <a:solidFill>
                  <a:schemeClr val="bg1">
                    <a:lumMod val="95000"/>
                  </a:schemeClr>
                </a:solidFill>
                <a:latin typeface="Corbel" panose="020B0503020204020204" pitchFamily="34" charset="0"/>
              </a:rPr>
              <a:t>Programmes</a:t>
            </a:r>
            <a:endParaRPr lang="en-US" dirty="0">
              <a:solidFill>
                <a:schemeClr val="bg1">
                  <a:lumMod val="95000"/>
                </a:schemeClr>
              </a:solidFill>
              <a:latin typeface="Corbel" panose="020B0503020204020204" pitchFamily="34" charset="0"/>
            </a:endParaRPr>
          </a:p>
        </p:txBody>
      </p:sp>
      <p:cxnSp>
        <p:nvCxnSpPr>
          <p:cNvPr id="12" name="Straight Connector 11"/>
          <p:cNvCxnSpPr/>
          <p:nvPr/>
        </p:nvCxnSpPr>
        <p:spPr>
          <a:xfrm>
            <a:off x="415974" y="3097484"/>
            <a:ext cx="42068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ight Triangle 19"/>
          <p:cNvSpPr/>
          <p:nvPr/>
        </p:nvSpPr>
        <p:spPr>
          <a:xfrm flipH="1">
            <a:off x="0" y="6147413"/>
            <a:ext cx="12192000" cy="710587"/>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DNDC I Didn't Know 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32162" y="3938799"/>
            <a:ext cx="329091" cy="329091"/>
          </a:xfrm>
          <a:prstGeom prst="rect">
            <a:avLst/>
          </a:prstGeom>
        </p:spPr>
      </p:pic>
      <p:grpSp>
        <p:nvGrpSpPr>
          <p:cNvPr id="2" name="Group 1"/>
          <p:cNvGrpSpPr/>
          <p:nvPr/>
        </p:nvGrpSpPr>
        <p:grpSpPr>
          <a:xfrm>
            <a:off x="5134508" y="3938799"/>
            <a:ext cx="6670975" cy="1215117"/>
            <a:chOff x="5083708" y="4187298"/>
            <a:chExt cx="6670975" cy="1215117"/>
          </a:xfrm>
        </p:grpSpPr>
        <p:sp>
          <p:nvSpPr>
            <p:cNvPr id="18" name="Oval 17"/>
            <p:cNvSpPr/>
            <p:nvPr/>
          </p:nvSpPr>
          <p:spPr>
            <a:xfrm>
              <a:off x="5144210" y="4187298"/>
              <a:ext cx="914953" cy="914953"/>
            </a:xfrm>
            <a:prstGeom prst="ellipse">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9756" y="4387536"/>
              <a:ext cx="703023" cy="514475"/>
            </a:xfrm>
            <a:prstGeom prst="rect">
              <a:avLst/>
            </a:prstGeom>
          </p:spPr>
        </p:pic>
        <p:sp>
          <p:nvSpPr>
            <p:cNvPr id="22" name="Oval 21"/>
            <p:cNvSpPr/>
            <p:nvPr/>
          </p:nvSpPr>
          <p:spPr>
            <a:xfrm>
              <a:off x="6271213" y="4187298"/>
              <a:ext cx="914953" cy="914953"/>
            </a:xfrm>
            <a:prstGeom prst="ellipse">
              <a:avLst/>
            </a:prstGeom>
            <a:solidFill>
              <a:schemeClr val="accent4">
                <a:lumMod val="20000"/>
                <a:lumOff val="80000"/>
              </a:scheme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398216" y="4187298"/>
              <a:ext cx="914953" cy="914953"/>
            </a:xfrm>
            <a:prstGeom prst="ellipse">
              <a:avLst/>
            </a:prstGeom>
            <a:solidFill>
              <a:schemeClr val="accent2">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467512" y="4187298"/>
              <a:ext cx="914953" cy="914953"/>
            </a:xfrm>
            <a:prstGeom prst="ellipse">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636413" y="4187298"/>
              <a:ext cx="914953" cy="914953"/>
            </a:xfrm>
            <a:prstGeom prst="ellipse">
              <a:avLst/>
            </a:prstGeom>
            <a:solidFill>
              <a:schemeClr val="accent3">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3111" y="4444620"/>
              <a:ext cx="767474" cy="323588"/>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0114" y="4481748"/>
              <a:ext cx="819410" cy="286460"/>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25219" y="4275795"/>
              <a:ext cx="1045752" cy="874567"/>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38329" y="4476757"/>
              <a:ext cx="772613" cy="372710"/>
            </a:xfrm>
            <a:prstGeom prst="rect">
              <a:avLst/>
            </a:prstGeom>
          </p:spPr>
        </p:pic>
        <p:sp>
          <p:nvSpPr>
            <p:cNvPr id="37" name="Oval 36"/>
            <p:cNvSpPr/>
            <p:nvPr/>
          </p:nvSpPr>
          <p:spPr>
            <a:xfrm>
              <a:off x="10718724" y="4217072"/>
              <a:ext cx="933290" cy="933290"/>
            </a:xfrm>
            <a:prstGeom prst="ellipse">
              <a:avLst/>
            </a:prstGeom>
            <a:blipFill>
              <a:blip r:embed="rId11"/>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083708" y="5190748"/>
              <a:ext cx="6670975" cy="211667"/>
              <a:chOff x="5083708" y="5190748"/>
              <a:chExt cx="6670975" cy="211667"/>
            </a:xfrm>
          </p:grpSpPr>
          <p:sp>
            <p:nvSpPr>
              <p:cNvPr id="40" name="Rectangle 39"/>
              <p:cNvSpPr/>
              <p:nvPr/>
            </p:nvSpPr>
            <p:spPr>
              <a:xfrm>
                <a:off x="5083708" y="5190748"/>
                <a:ext cx="1035959" cy="2049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Arial Black" panose="020B0A04020102020204" pitchFamily="34" charset="0"/>
                  </a:rPr>
                  <a:t>2009</a:t>
                </a:r>
                <a:endParaRPr lang="en-US" b="1" dirty="0">
                  <a:solidFill>
                    <a:schemeClr val="bg1"/>
                  </a:solidFill>
                  <a:latin typeface="Arial Black" panose="020B0A04020102020204" pitchFamily="34" charset="0"/>
                </a:endParaRPr>
              </a:p>
            </p:txBody>
          </p:sp>
          <p:sp>
            <p:nvSpPr>
              <p:cNvPr id="41" name="Rectangle 40"/>
              <p:cNvSpPr/>
              <p:nvPr/>
            </p:nvSpPr>
            <p:spPr>
              <a:xfrm>
                <a:off x="6210711" y="5190748"/>
                <a:ext cx="1035959" cy="2116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Black" panose="020B0A04020102020204" pitchFamily="34" charset="0"/>
                  </a:rPr>
                  <a:t>2009</a:t>
                </a:r>
              </a:p>
            </p:txBody>
          </p:sp>
          <p:sp>
            <p:nvSpPr>
              <p:cNvPr id="42" name="Rectangle 41"/>
              <p:cNvSpPr/>
              <p:nvPr/>
            </p:nvSpPr>
            <p:spPr>
              <a:xfrm>
                <a:off x="7337714" y="5190748"/>
                <a:ext cx="1035959" cy="2049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Black" panose="020B0A04020102020204" pitchFamily="34" charset="0"/>
                  </a:rPr>
                  <a:t>2010</a:t>
                </a:r>
              </a:p>
            </p:txBody>
          </p:sp>
          <p:sp>
            <p:nvSpPr>
              <p:cNvPr id="43" name="Rectangle 42"/>
              <p:cNvSpPr/>
              <p:nvPr/>
            </p:nvSpPr>
            <p:spPr>
              <a:xfrm>
                <a:off x="8464717" y="5190748"/>
                <a:ext cx="1035959" cy="2116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Black" panose="020B0A04020102020204" pitchFamily="34" charset="0"/>
                  </a:rPr>
                  <a:t>2010</a:t>
                </a:r>
              </a:p>
            </p:txBody>
          </p:sp>
          <p:sp>
            <p:nvSpPr>
              <p:cNvPr id="44" name="Rectangle 43"/>
              <p:cNvSpPr/>
              <p:nvPr/>
            </p:nvSpPr>
            <p:spPr>
              <a:xfrm>
                <a:off x="9591720" y="5190748"/>
                <a:ext cx="1035959" cy="2049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Black" panose="020B0A04020102020204" pitchFamily="34" charset="0"/>
                  </a:rPr>
                  <a:t>2013</a:t>
                </a:r>
              </a:p>
            </p:txBody>
          </p:sp>
          <p:sp>
            <p:nvSpPr>
              <p:cNvPr id="45" name="Rectangle 44"/>
              <p:cNvSpPr/>
              <p:nvPr/>
            </p:nvSpPr>
            <p:spPr>
              <a:xfrm>
                <a:off x="10718724" y="5190748"/>
                <a:ext cx="1035959" cy="2116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Black" panose="020B0A04020102020204" pitchFamily="34" charset="0"/>
                  </a:rPr>
                  <a:t>2016</a:t>
                </a:r>
              </a:p>
            </p:txBody>
          </p:sp>
        </p:grpSp>
      </p:grpSp>
      <p:sp>
        <p:nvSpPr>
          <p:cNvPr id="27" name="TextBox 26"/>
          <p:cNvSpPr txBox="1"/>
          <p:nvPr/>
        </p:nvSpPr>
        <p:spPr>
          <a:xfrm>
            <a:off x="6529132" y="2402193"/>
            <a:ext cx="5380801" cy="1200329"/>
          </a:xfrm>
          <a:prstGeom prst="rect">
            <a:avLst/>
          </a:prstGeom>
          <a:noFill/>
        </p:spPr>
        <p:txBody>
          <a:bodyPr wrap="square" rtlCol="0" anchor="ctr">
            <a:spAutoFit/>
          </a:bodyPr>
          <a:lstStyle/>
          <a:p>
            <a:pPr algn="r"/>
            <a:r>
              <a:rPr lang="en-US" sz="3600" b="1" spc="-150" dirty="0" smtClean="0">
                <a:latin typeface="Arial Black" panose="020B0A04020102020204" pitchFamily="34" charset="0"/>
                <a:cs typeface="Arial" panose="020B0604020202020204" pitchFamily="34" charset="0"/>
              </a:rPr>
              <a:t>STOPPING DRUG USE BEFORE IT STARTS</a:t>
            </a:r>
            <a:endParaRPr lang="en-US" sz="3600" b="1" spc="-150" dirty="0">
              <a:latin typeface="Arial Black" panose="020B0A04020102020204" pitchFamily="34" charset="0"/>
              <a:cs typeface="Arial" panose="020B0604020202020204" pitchFamily="34" charset="0"/>
            </a:endParaRPr>
          </a:p>
        </p:txBody>
      </p:sp>
      <p:sp>
        <p:nvSpPr>
          <p:cNvPr id="38" name="TextBox 37"/>
          <p:cNvSpPr txBox="1"/>
          <p:nvPr/>
        </p:nvSpPr>
        <p:spPr>
          <a:xfrm>
            <a:off x="2221211" y="5669316"/>
            <a:ext cx="9688722" cy="369332"/>
          </a:xfrm>
          <a:prstGeom prst="rect">
            <a:avLst/>
          </a:prstGeom>
          <a:noFill/>
        </p:spPr>
        <p:txBody>
          <a:bodyPr wrap="square" rtlCol="0" anchor="ctr">
            <a:spAutoFit/>
          </a:bodyPr>
          <a:lstStyle/>
          <a:p>
            <a:pPr algn="r"/>
            <a:r>
              <a:rPr lang="en-US" b="1" dirty="0" smtClean="0">
                <a:latin typeface="Arial Black" panose="020B0A04020102020204" pitchFamily="34" charset="0"/>
              </a:rPr>
              <a:t>DRUG PREVENTION IS A SIMPLE PROCESS THAT REALLY DOES WORKS. </a:t>
            </a:r>
            <a:endParaRPr lang="en-US" b="1" spc="-15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647899034"/>
      </p:ext>
    </p:extLst>
  </p:cSld>
  <p:clrMapOvr>
    <a:masterClrMapping/>
  </p:clrMapOvr>
  <p:transition spd="slow" advTm="0">
    <p:push dir="u"/>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74" fill="hold"/>
                                        <p:tgtEl>
                                          <p:spTgt spid="8"/>
                                        </p:tgtEl>
                                      </p:cBhvr>
                                    </p:cmd>
                                  </p:childTnLst>
                                </p:cTn>
                              </p:par>
                            </p:childTnLst>
                          </p:cTn>
                        </p:par>
                      </p:childTnLst>
                    </p:cTn>
                  </p:par>
                </p:childTnLst>
              </p:cTn>
              <p:nextCondLst>
                <p:cond evt="onClick" delay="0">
                  <p:tgtEl>
                    <p:spTgt spid="8"/>
                  </p:tgtEl>
                </p:cond>
              </p:nextCondLst>
            </p:seq>
            <p:audio>
              <p:cMediaNode vol="48485">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flipV="1">
            <a:off x="5338220" y="0"/>
            <a:ext cx="6853780" cy="71582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p:cNvSpPr/>
          <p:nvPr/>
        </p:nvSpPr>
        <p:spPr>
          <a:xfrm flipH="1">
            <a:off x="8754742" y="6097775"/>
            <a:ext cx="3437258" cy="76022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64479" y="4518220"/>
            <a:ext cx="2174633" cy="217463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0" name="Straight Connector 19"/>
          <p:cNvCxnSpPr/>
          <p:nvPr/>
        </p:nvCxnSpPr>
        <p:spPr>
          <a:xfrm flipH="1">
            <a:off x="-19413" y="5742766"/>
            <a:ext cx="5838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6921" y="5343926"/>
            <a:ext cx="1957998" cy="523220"/>
          </a:xfrm>
          <a:prstGeom prst="rect">
            <a:avLst/>
          </a:prstGeom>
          <a:noFill/>
        </p:spPr>
        <p:txBody>
          <a:bodyPr wrap="square" rtlCol="0" anchor="ctr">
            <a:spAutoFit/>
          </a:bodyPr>
          <a:lstStyle/>
          <a:p>
            <a:pPr algn="ctr"/>
            <a:r>
              <a:rPr lang="en-US" sz="1400" b="1" spc="300" dirty="0" smtClean="0">
                <a:solidFill>
                  <a:schemeClr val="bg1"/>
                </a:solidFill>
                <a:latin typeface="Arial Black" panose="020B0A04020102020204" pitchFamily="34" charset="0"/>
              </a:rPr>
              <a:t>CURRENT AD CAMPAIGN</a:t>
            </a:r>
            <a:endParaRPr lang="en-US" sz="1400" b="1" spc="300" dirty="0">
              <a:solidFill>
                <a:schemeClr val="bg1"/>
              </a:solidFill>
              <a:latin typeface="Arial Black" panose="020B0A040201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99" y="357912"/>
            <a:ext cx="2236825" cy="391858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137" y="5034205"/>
            <a:ext cx="6971954" cy="835182"/>
          </a:xfrm>
          <a:prstGeom prst="rect">
            <a:avLst/>
          </a:prstGeom>
          <a:ln>
            <a:solidFill>
              <a:schemeClr val="bg1"/>
            </a:solidFill>
          </a:ln>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9" name="App 8"/>
              <p:cNvGraphicFramePr>
                <a:graphicFrameLocks noGrp="1"/>
              </p:cNvGraphicFramePr>
              <p:nvPr>
                <p:extLst>
                  <p:ext uri="{D42A27DB-BD31-4B8C-83A1-F6EECF244321}">
                    <p14:modId xmlns:p14="http://schemas.microsoft.com/office/powerpoint/2010/main" val="1083244196"/>
                  </p:ext>
                </p:extLst>
              </p:nvPr>
            </p:nvGraphicFramePr>
            <p:xfrm>
              <a:off x="4151841" y="904346"/>
              <a:ext cx="6953250" cy="3914775"/>
            </p:xfrm>
            <a:graphic>
              <a:graphicData uri="http://schemas.microsoft.com/office/webextensions/webextension/2010/11">
                <we:webextensionref xmlns:we="http://schemas.microsoft.com/office/webextensions/webextension/2010/11" xmlns:r="http://schemas.openxmlformats.org/officeDocument/2006/relationships" r:id="rId5"/>
              </a:graphicData>
            </a:graphic>
          </p:graphicFrame>
        </mc:Choice>
        <mc:Fallback xmlns="">
          <p:pic>
            <p:nvPicPr>
              <p:cNvPr id="9" name="App 8"/>
              <p:cNvPicPr>
                <a:picLocks noGrp="1" noRot="1" noChangeAspect="1" noMove="1" noResize="1" noEditPoints="1" noAdjustHandles="1" noChangeArrowheads="1" noChangeShapeType="1"/>
              </p:cNvPicPr>
              <p:nvPr/>
            </p:nvPicPr>
            <p:blipFill>
              <a:blip r:embed="rId6"/>
              <a:stretch>
                <a:fillRect/>
              </a:stretch>
            </p:blipFill>
            <p:spPr>
              <a:xfrm>
                <a:off x="4151841" y="904346"/>
                <a:ext cx="6953250" cy="3914775"/>
              </a:xfrm>
              <a:prstGeom prst="rect">
                <a:avLst/>
              </a:prstGeom>
            </p:spPr>
          </p:pic>
        </mc:Fallback>
      </mc:AlternateContent>
    </p:spTree>
    <p:extLst>
      <p:ext uri="{BB962C8B-B14F-4D97-AF65-F5344CB8AC3E}">
        <p14:creationId xmlns:p14="http://schemas.microsoft.com/office/powerpoint/2010/main" val="2103174225"/>
      </p:ext>
    </p:extLst>
  </p:cSld>
  <p:clrMapOvr>
    <a:masterClrMapping/>
  </p:clrMapOvr>
  <p:transition spd="slow" advTm="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26733" y="472245"/>
            <a:ext cx="1888376" cy="1888376"/>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278" y="1649739"/>
            <a:ext cx="2214395" cy="369332"/>
          </a:xfrm>
          <a:prstGeom prst="rect">
            <a:avLst/>
          </a:prstGeom>
          <a:noFill/>
        </p:spPr>
        <p:txBody>
          <a:bodyPr wrap="square" rtlCol="0" anchor="ctr">
            <a:spAutoFit/>
          </a:bodyPr>
          <a:lstStyle/>
          <a:p>
            <a:pPr algn="ctr"/>
            <a:r>
              <a:rPr lang="en-US" b="1" spc="300" dirty="0" smtClean="0">
                <a:solidFill>
                  <a:schemeClr val="tx2">
                    <a:lumMod val="75000"/>
                    <a:lumOff val="25000"/>
                  </a:schemeClr>
                </a:solidFill>
                <a:latin typeface="Arial Black" panose="020B0A04020102020204" pitchFamily="34" charset="0"/>
              </a:rPr>
              <a:t>THE DNDC</a:t>
            </a:r>
            <a:endParaRPr lang="en-US" b="1" spc="300" dirty="0">
              <a:solidFill>
                <a:schemeClr val="tx2">
                  <a:lumMod val="75000"/>
                  <a:lumOff val="25000"/>
                </a:schemeClr>
              </a:solidFill>
              <a:latin typeface="Arial Black" panose="020B0A04020102020204" pitchFamily="34" charset="0"/>
            </a:endParaRPr>
          </a:p>
        </p:txBody>
      </p:sp>
      <p:cxnSp>
        <p:nvCxnSpPr>
          <p:cNvPr id="7" name="Straight Connector 6"/>
          <p:cNvCxnSpPr>
            <a:stCxn id="4" idx="4"/>
          </p:cNvCxnSpPr>
          <p:nvPr/>
        </p:nvCxnSpPr>
        <p:spPr>
          <a:xfrm>
            <a:off x="1070921" y="2360621"/>
            <a:ext cx="1047927" cy="5044326"/>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69" y="674143"/>
            <a:ext cx="1300903" cy="952007"/>
          </a:xfrm>
          <a:prstGeom prst="rect">
            <a:avLst/>
          </a:prstGeom>
        </p:spPr>
      </p:pic>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l="25654" r="51049"/>
          <a:stretch/>
        </p:blipFill>
        <p:spPr>
          <a:xfrm>
            <a:off x="4506949" y="609021"/>
            <a:ext cx="343306" cy="301092"/>
          </a:xfrm>
          <a:prstGeom prst="rect">
            <a:avLst/>
          </a:prstGeom>
        </p:spPr>
      </p:pic>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l="51918" r="25346"/>
          <a:stretch/>
        </p:blipFill>
        <p:spPr>
          <a:xfrm>
            <a:off x="2175051" y="1804527"/>
            <a:ext cx="345586" cy="310576"/>
          </a:xfrm>
          <a:prstGeom prst="rect">
            <a:avLst/>
          </a:prstGeom>
        </p:spPr>
      </p:pic>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77753" r="-1331"/>
          <a:stretch/>
        </p:blipFill>
        <p:spPr>
          <a:xfrm>
            <a:off x="2175051" y="609021"/>
            <a:ext cx="358386" cy="310576"/>
          </a:xfrm>
          <a:prstGeom prst="rect">
            <a:avLst/>
          </a:prstGeom>
        </p:spPr>
      </p:pic>
      <p:sp>
        <p:nvSpPr>
          <p:cNvPr id="32" name="TextBox 31"/>
          <p:cNvSpPr txBox="1"/>
          <p:nvPr/>
        </p:nvSpPr>
        <p:spPr>
          <a:xfrm>
            <a:off x="2533437" y="609021"/>
            <a:ext cx="1718693" cy="646331"/>
          </a:xfrm>
          <a:prstGeom prst="rect">
            <a:avLst/>
          </a:prstGeom>
          <a:noFill/>
        </p:spPr>
        <p:txBody>
          <a:bodyPr wrap="square" rtlCol="0">
            <a:spAutoFit/>
          </a:bodyPr>
          <a:lstStyle/>
          <a:p>
            <a:r>
              <a:rPr lang="en-US" dirty="0" smtClean="0">
                <a:latin typeface="Corbel" panose="020B0503020204020204" pitchFamily="34" charset="0"/>
              </a:rPr>
              <a:t>Preschool</a:t>
            </a:r>
            <a:br>
              <a:rPr lang="en-US" dirty="0" smtClean="0">
                <a:latin typeface="Corbel" panose="020B0503020204020204" pitchFamily="34" charset="0"/>
              </a:rPr>
            </a:br>
            <a:r>
              <a:rPr lang="en-US" dirty="0" smtClean="0">
                <a:latin typeface="Corbel" panose="020B0503020204020204" pitchFamily="34" charset="0"/>
              </a:rPr>
              <a:t>Lower Primary</a:t>
            </a:r>
            <a:endParaRPr lang="en-US" dirty="0">
              <a:latin typeface="Corbel" panose="020B0503020204020204" pitchFamily="34" charset="0"/>
            </a:endParaRPr>
          </a:p>
        </p:txBody>
      </p:sp>
      <p:sp>
        <p:nvSpPr>
          <p:cNvPr id="33" name="TextBox 32"/>
          <p:cNvSpPr txBox="1"/>
          <p:nvPr/>
        </p:nvSpPr>
        <p:spPr>
          <a:xfrm>
            <a:off x="2533437" y="1796111"/>
            <a:ext cx="1764198" cy="369332"/>
          </a:xfrm>
          <a:prstGeom prst="rect">
            <a:avLst/>
          </a:prstGeom>
          <a:noFill/>
        </p:spPr>
        <p:txBody>
          <a:bodyPr wrap="square" rtlCol="0">
            <a:spAutoFit/>
          </a:bodyPr>
          <a:lstStyle/>
          <a:p>
            <a:r>
              <a:rPr lang="en-US" dirty="0" smtClean="0">
                <a:latin typeface="Corbel" panose="020B0503020204020204" pitchFamily="34" charset="0"/>
              </a:rPr>
              <a:t>Evidence Based</a:t>
            </a:r>
            <a:endParaRPr lang="en-US" dirty="0">
              <a:latin typeface="Corbel" panose="020B0503020204020204" pitchFamily="34" charset="0"/>
            </a:endParaRPr>
          </a:p>
        </p:txBody>
      </p:sp>
      <p:sp>
        <p:nvSpPr>
          <p:cNvPr id="34" name="TextBox 33"/>
          <p:cNvSpPr txBox="1"/>
          <p:nvPr/>
        </p:nvSpPr>
        <p:spPr>
          <a:xfrm>
            <a:off x="4802167" y="3970584"/>
            <a:ext cx="1954234" cy="1754326"/>
          </a:xfrm>
          <a:prstGeom prst="rect">
            <a:avLst/>
          </a:prstGeom>
          <a:noFill/>
        </p:spPr>
        <p:txBody>
          <a:bodyPr wrap="square" rtlCol="0">
            <a:spAutoFit/>
          </a:bodyPr>
          <a:lstStyle/>
          <a:p>
            <a:r>
              <a:rPr lang="en-US" dirty="0">
                <a:latin typeface="Corbel" panose="020B0503020204020204" pitchFamily="34" charset="0"/>
              </a:rPr>
              <a:t>Buy in at the Ministerial </a:t>
            </a:r>
            <a:r>
              <a:rPr lang="en-US" dirty="0" smtClean="0">
                <a:latin typeface="Corbel" panose="020B0503020204020204" pitchFamily="34" charset="0"/>
              </a:rPr>
              <a:t>level.</a:t>
            </a:r>
            <a:endParaRPr lang="en-US" dirty="0">
              <a:latin typeface="Corbel" panose="020B0503020204020204" pitchFamily="34" charset="0"/>
            </a:endParaRPr>
          </a:p>
          <a:p>
            <a:endParaRPr lang="en-US" dirty="0">
              <a:latin typeface="Corbel" panose="020B0503020204020204" pitchFamily="34" charset="0"/>
            </a:endParaRPr>
          </a:p>
          <a:p>
            <a:r>
              <a:rPr lang="en-US" dirty="0" smtClean="0">
                <a:latin typeface="Corbel" panose="020B0503020204020204" pitchFamily="34" charset="0"/>
              </a:rPr>
              <a:t>To be a part of the curriculum.</a:t>
            </a:r>
          </a:p>
          <a:p>
            <a:endParaRPr lang="en-US" dirty="0">
              <a:latin typeface="Corbel" panose="020B0503020204020204" pitchFamily="34" charset="0"/>
            </a:endParaRPr>
          </a:p>
        </p:txBody>
      </p:sp>
      <p:sp>
        <p:nvSpPr>
          <p:cNvPr id="37" name="TextBox 36"/>
          <p:cNvSpPr txBox="1"/>
          <p:nvPr/>
        </p:nvSpPr>
        <p:spPr>
          <a:xfrm>
            <a:off x="4802166" y="609021"/>
            <a:ext cx="3653670" cy="2031325"/>
          </a:xfrm>
          <a:prstGeom prst="rect">
            <a:avLst/>
          </a:prstGeom>
          <a:noFill/>
        </p:spPr>
        <p:txBody>
          <a:bodyPr wrap="square" rtlCol="0">
            <a:spAutoFit/>
          </a:bodyPr>
          <a:lstStyle/>
          <a:p>
            <a:r>
              <a:rPr lang="en-US" dirty="0" smtClean="0">
                <a:latin typeface="Corbel" panose="020B0503020204020204" pitchFamily="34" charset="0"/>
              </a:rPr>
              <a:t>Better classroom management.</a:t>
            </a:r>
          </a:p>
          <a:p>
            <a:endParaRPr lang="en-US" dirty="0">
              <a:latin typeface="Corbel" panose="020B0503020204020204" pitchFamily="34" charset="0"/>
            </a:endParaRPr>
          </a:p>
          <a:p>
            <a:r>
              <a:rPr lang="en-US" dirty="0" smtClean="0">
                <a:latin typeface="Corbel" panose="020B0503020204020204" pitchFamily="34" charset="0"/>
              </a:rPr>
              <a:t>Children have a better understanding that tobacco, alcohol and other drugs are not for children.</a:t>
            </a:r>
          </a:p>
          <a:p>
            <a:endParaRPr lang="en-US" dirty="0">
              <a:latin typeface="Corbel" panose="020B0503020204020204" pitchFamily="34" charset="0"/>
            </a:endParaRPr>
          </a:p>
          <a:p>
            <a:endParaRPr lang="en-US" dirty="0">
              <a:latin typeface="Corbel" panose="020B0503020204020204" pitchFamily="34" charset="0"/>
            </a:endParaRPr>
          </a:p>
        </p:txBody>
      </p:sp>
      <p:pic>
        <p:nvPicPr>
          <p:cNvPr id="41" name="Picture 40" descr="G:\PREVENTION\Kimwana Eve\ALS PALS\Activities\Kiddie Academy\IMG_2737.JPG"/>
          <p:cNvPicPr/>
          <p:nvPr/>
        </p:nvPicPr>
        <p:blipFill rotWithShape="1">
          <a:blip r:embed="rId5" cstate="print">
            <a:extLst>
              <a:ext uri="{28A0092B-C50C-407E-A947-70E740481C1C}">
                <a14:useLocalDpi xmlns:a14="http://schemas.microsoft.com/office/drawing/2010/main" val="0"/>
              </a:ext>
            </a:extLst>
          </a:blip>
          <a:srcRect t="5445"/>
          <a:stretch/>
        </p:blipFill>
        <p:spPr bwMode="auto">
          <a:xfrm>
            <a:off x="6722887" y="4032872"/>
            <a:ext cx="1278455" cy="1612379"/>
          </a:xfrm>
          <a:prstGeom prst="rect">
            <a:avLst/>
          </a:prstGeom>
          <a:noFill/>
          <a:ln>
            <a:solidFill>
              <a:schemeClr val="accent1">
                <a:lumMod val="60000"/>
                <a:lumOff val="40000"/>
              </a:schemeClr>
            </a:solidFill>
          </a:ln>
        </p:spPr>
      </p:pic>
      <p:pic>
        <p:nvPicPr>
          <p:cNvPr id="39" name="Picture 38"/>
          <p:cNvPicPr/>
          <p:nvPr/>
        </p:nvPicPr>
        <p:blipFill>
          <a:blip r:embed="rId6" cstate="print">
            <a:extLst>
              <a:ext uri="{28A0092B-C50C-407E-A947-70E740481C1C}">
                <a14:useLocalDpi xmlns:a14="http://schemas.microsoft.com/office/drawing/2010/main" val="0"/>
              </a:ext>
            </a:extLst>
          </a:blip>
          <a:stretch>
            <a:fillRect/>
          </a:stretch>
        </p:blipFill>
        <p:spPr>
          <a:xfrm>
            <a:off x="7933196" y="3954905"/>
            <a:ext cx="1981639" cy="1485645"/>
          </a:xfrm>
          <a:prstGeom prst="rect">
            <a:avLst/>
          </a:prstGeom>
          <a:ln>
            <a:solidFill>
              <a:schemeClr val="accent1">
                <a:lumMod val="60000"/>
                <a:lumOff val="40000"/>
              </a:schemeClr>
            </a:solidFill>
          </a:ln>
        </p:spPr>
      </p:pic>
      <p:pic>
        <p:nvPicPr>
          <p:cNvPr id="38" name="Picture 37"/>
          <p:cNvPicPr/>
          <p:nvPr/>
        </p:nvPicPr>
        <p:blipFill rotWithShape="1">
          <a:blip r:embed="rId7" cstate="print">
            <a:extLst>
              <a:ext uri="{28A0092B-C50C-407E-A947-70E740481C1C}">
                <a14:useLocalDpi xmlns:a14="http://schemas.microsoft.com/office/drawing/2010/main" val="0"/>
              </a:ext>
            </a:extLst>
          </a:blip>
          <a:srcRect t="15764" r="315" b="15511"/>
          <a:stretch/>
        </p:blipFill>
        <p:spPr>
          <a:xfrm>
            <a:off x="7005227" y="5235079"/>
            <a:ext cx="1319627" cy="1364659"/>
          </a:xfrm>
          <a:prstGeom prst="rect">
            <a:avLst/>
          </a:prstGeom>
          <a:ln>
            <a:solidFill>
              <a:schemeClr val="accent1">
                <a:lumMod val="60000"/>
                <a:lumOff val="40000"/>
              </a:schemeClr>
            </a:solidFill>
          </a:ln>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07769" y="5306962"/>
            <a:ext cx="1727605" cy="1416636"/>
          </a:xfrm>
          <a:prstGeom prst="rect">
            <a:avLst/>
          </a:prstGeom>
          <a:ln w="12700">
            <a:solidFill>
              <a:schemeClr val="accent1">
                <a:lumMod val="60000"/>
                <a:lumOff val="40000"/>
              </a:schemeClr>
            </a:solidFill>
          </a:ln>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l="6131" r="25688"/>
          <a:stretch/>
        </p:blipFill>
        <p:spPr>
          <a:xfrm>
            <a:off x="9861327" y="2455499"/>
            <a:ext cx="2337489" cy="4132078"/>
          </a:xfrm>
          <a:prstGeom prst="rect">
            <a:avLst/>
          </a:prstGeom>
        </p:spPr>
      </p:pic>
      <p:sp>
        <p:nvSpPr>
          <p:cNvPr id="28" name="Right Triangle 27"/>
          <p:cNvSpPr/>
          <p:nvPr/>
        </p:nvSpPr>
        <p:spPr>
          <a:xfrm flipH="1">
            <a:off x="8754742" y="6097775"/>
            <a:ext cx="3437258" cy="76022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2560" t="-2" r="76130" b="-9094"/>
          <a:stretch/>
        </p:blipFill>
        <p:spPr>
          <a:xfrm>
            <a:off x="4506949" y="3937996"/>
            <a:ext cx="389467" cy="328473"/>
          </a:xfrm>
          <a:prstGeom prst="rect">
            <a:avLst/>
          </a:prstGeom>
        </p:spPr>
      </p:pic>
      <p:grpSp>
        <p:nvGrpSpPr>
          <p:cNvPr id="15" name="Group 14"/>
          <p:cNvGrpSpPr/>
          <p:nvPr/>
        </p:nvGrpSpPr>
        <p:grpSpPr>
          <a:xfrm>
            <a:off x="9854246" y="272016"/>
            <a:ext cx="1888376" cy="1888376"/>
            <a:chOff x="7624937" y="817243"/>
            <a:chExt cx="1888376" cy="1888376"/>
          </a:xfrm>
        </p:grpSpPr>
        <p:sp>
          <p:nvSpPr>
            <p:cNvPr id="51" name="Oval 50"/>
            <p:cNvSpPr/>
            <p:nvPr/>
          </p:nvSpPr>
          <p:spPr>
            <a:xfrm>
              <a:off x="7624937" y="817243"/>
              <a:ext cx="1888376" cy="1888376"/>
            </a:xfrm>
            <a:prstGeom prst="ellipse">
              <a:avLst/>
            </a:prstGeom>
            <a:solidFill>
              <a:schemeClr val="accent1">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713941" y="990332"/>
              <a:ext cx="1710367" cy="1277273"/>
            </a:xfrm>
            <a:prstGeom prst="rect">
              <a:avLst/>
            </a:prstGeom>
            <a:noFill/>
          </p:spPr>
          <p:txBody>
            <a:bodyPr wrap="square" rtlCol="0">
              <a:spAutoFit/>
            </a:bodyPr>
            <a:lstStyle/>
            <a:p>
              <a:pPr algn="ctr"/>
              <a:r>
                <a:rPr lang="en-US" sz="1400" dirty="0" smtClean="0">
                  <a:latin typeface="Corbel" panose="020B0503020204020204" pitchFamily="34" charset="0"/>
                </a:rPr>
                <a:t>In 2014, </a:t>
              </a:r>
              <a:r>
                <a:rPr lang="en-US" sz="2400" b="1" dirty="0" smtClean="0">
                  <a:latin typeface="Arial Black" panose="020B0A04020102020204" pitchFamily="34" charset="0"/>
                  <a:cs typeface="Aharoni" panose="02010803020104030203" pitchFamily="2" charset="-79"/>
                </a:rPr>
                <a:t>14</a:t>
              </a:r>
              <a:r>
                <a:rPr lang="en-US" sz="2000" dirty="0" smtClean="0">
                  <a:latin typeface="Arial Black" panose="020B0A04020102020204" pitchFamily="34" charset="0"/>
                </a:rPr>
                <a:t> </a:t>
              </a:r>
            </a:p>
            <a:p>
              <a:pPr algn="ctr"/>
              <a:r>
                <a:rPr lang="en-US" sz="1400" dirty="0" smtClean="0">
                  <a:latin typeface="Corbel" panose="020B0503020204020204" pitchFamily="34" charset="0"/>
                </a:rPr>
                <a:t>schools and </a:t>
              </a:r>
              <a:br>
                <a:rPr lang="en-US" sz="1400" dirty="0" smtClean="0">
                  <a:latin typeface="Corbel" panose="020B0503020204020204" pitchFamily="34" charset="0"/>
                </a:rPr>
              </a:br>
              <a:r>
                <a:rPr lang="en-US" sz="1100" b="1" dirty="0" smtClean="0">
                  <a:latin typeface="Arial Black" panose="020B0A04020102020204" pitchFamily="34" charset="0"/>
                  <a:cs typeface="Aharoni" panose="02010803020104030203" pitchFamily="2" charset="-79"/>
                </a:rPr>
                <a:t>ALL PRESCHOOLS </a:t>
              </a:r>
              <a:r>
                <a:rPr lang="en-US" sz="1400" dirty="0" smtClean="0">
                  <a:latin typeface="Corbel" panose="020B0503020204020204" pitchFamily="34" charset="0"/>
                </a:rPr>
                <a:t>were using the </a:t>
              </a:r>
              <a:r>
                <a:rPr lang="en-US" sz="1400" dirty="0" err="1" smtClean="0">
                  <a:latin typeface="Corbel" panose="020B0503020204020204" pitchFamily="34" charset="0"/>
                </a:rPr>
                <a:t>programme</a:t>
              </a:r>
              <a:r>
                <a:rPr lang="en-US" sz="1400" dirty="0" smtClean="0">
                  <a:latin typeface="Corbel" panose="020B0503020204020204" pitchFamily="34" charset="0"/>
                </a:rPr>
                <a:t>.</a:t>
              </a:r>
              <a:endParaRPr lang="en-US" sz="1400" dirty="0">
                <a:latin typeface="Corbel" panose="020B0503020204020204" pitchFamily="34" charset="0"/>
              </a:endParaRPr>
            </a:p>
          </p:txBody>
        </p:sp>
      </p:grpSp>
      <p:sp>
        <p:nvSpPr>
          <p:cNvPr id="54" name="Oval 53"/>
          <p:cNvSpPr/>
          <p:nvPr/>
        </p:nvSpPr>
        <p:spPr>
          <a:xfrm>
            <a:off x="8681191" y="709908"/>
            <a:ext cx="1383023" cy="1383023"/>
          </a:xfrm>
          <a:prstGeom prst="ellipse">
            <a:avLst/>
          </a:prstGeom>
          <a:solidFill>
            <a:schemeClr val="accent1">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775745" y="803518"/>
            <a:ext cx="1244520" cy="1200329"/>
          </a:xfrm>
          <a:prstGeom prst="rect">
            <a:avLst/>
          </a:prstGeom>
          <a:noFill/>
        </p:spPr>
        <p:txBody>
          <a:bodyPr wrap="square" rtlCol="0">
            <a:spAutoFit/>
          </a:bodyPr>
          <a:lstStyle/>
          <a:p>
            <a:pPr algn="ctr"/>
            <a:r>
              <a:rPr lang="en-US" b="1" dirty="0">
                <a:latin typeface="Arial Black" panose="020B0A04020102020204" pitchFamily="34" charset="0"/>
                <a:cs typeface="Aharoni" panose="02010803020104030203" pitchFamily="2" charset="-79"/>
              </a:rPr>
              <a:t>926 </a:t>
            </a:r>
            <a:r>
              <a:rPr lang="en-US" sz="1200" dirty="0" smtClean="0">
                <a:latin typeface="Corbel" panose="020B0503020204020204" pitchFamily="34" charset="0"/>
              </a:rPr>
              <a:t>students in P1 &amp; P2, </a:t>
            </a:r>
            <a:r>
              <a:rPr lang="en-US" b="1" dirty="0">
                <a:latin typeface="Arial Black" panose="020B0A04020102020204" pitchFamily="34" charset="0"/>
                <a:cs typeface="Aharoni" panose="02010803020104030203" pitchFamily="2" charset="-79"/>
              </a:rPr>
              <a:t>533</a:t>
            </a:r>
            <a:r>
              <a:rPr lang="en-US" b="1" dirty="0">
                <a:latin typeface="Aharoni" panose="02010803020104030203" pitchFamily="2" charset="-79"/>
                <a:cs typeface="Aharoni" panose="02010803020104030203" pitchFamily="2" charset="-79"/>
              </a:rPr>
              <a:t> </a:t>
            </a:r>
            <a:r>
              <a:rPr lang="en-US" sz="1200" dirty="0" smtClean="0">
                <a:latin typeface="Corbel" panose="020B0503020204020204" pitchFamily="34" charset="0"/>
              </a:rPr>
              <a:t>students offered exposure.</a:t>
            </a:r>
            <a:endParaRPr lang="en-US" sz="1200" dirty="0">
              <a:latin typeface="Corbel" panose="020B0503020204020204" pitchFamily="34" charset="0"/>
            </a:endParaRPr>
          </a:p>
        </p:txBody>
      </p:sp>
      <p:sp>
        <p:nvSpPr>
          <p:cNvPr id="56" name="Oval 55"/>
          <p:cNvSpPr/>
          <p:nvPr/>
        </p:nvSpPr>
        <p:spPr>
          <a:xfrm>
            <a:off x="9563493" y="1769265"/>
            <a:ext cx="1128205" cy="1128205"/>
          </a:xfrm>
          <a:prstGeom prst="ellips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9505335" y="1856313"/>
            <a:ext cx="1244520" cy="830997"/>
          </a:xfrm>
          <a:prstGeom prst="rect">
            <a:avLst/>
          </a:prstGeom>
          <a:noFill/>
        </p:spPr>
        <p:txBody>
          <a:bodyPr wrap="square" rtlCol="0">
            <a:spAutoFit/>
          </a:bodyPr>
          <a:lstStyle/>
          <a:p>
            <a:pPr algn="ctr"/>
            <a:r>
              <a:rPr lang="en-US" sz="2000" b="1" dirty="0" smtClean="0">
                <a:latin typeface="Arial Black" panose="020B0A04020102020204" pitchFamily="34" charset="0"/>
                <a:cs typeface="Aharoni" panose="02010803020104030203" pitchFamily="2" charset="-79"/>
              </a:rPr>
              <a:t>177</a:t>
            </a:r>
            <a:r>
              <a:rPr lang="en-US" sz="1400" b="1" dirty="0" smtClean="0">
                <a:latin typeface="Aharoni" panose="02010803020104030203" pitchFamily="2" charset="-79"/>
                <a:cs typeface="Aharoni" panose="02010803020104030203" pitchFamily="2" charset="-79"/>
              </a:rPr>
              <a:t> </a:t>
            </a:r>
            <a:r>
              <a:rPr lang="en-US" sz="1400" dirty="0">
                <a:latin typeface="Corbel" panose="020B0503020204020204" pitchFamily="34" charset="0"/>
              </a:rPr>
              <a:t>educators trained.</a:t>
            </a:r>
          </a:p>
        </p:txBody>
      </p:sp>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l="12996" t="17966" r="13855" b="12136"/>
          <a:stretch/>
        </p:blipFill>
        <p:spPr>
          <a:xfrm rot="21330937">
            <a:off x="4833574" y="2030562"/>
            <a:ext cx="2136956" cy="1577922"/>
          </a:xfrm>
          <a:prstGeom prst="rect">
            <a:avLst/>
          </a:prstGeom>
          <a:ln>
            <a:noFill/>
          </a:ln>
          <a:effectLst>
            <a:softEdge rad="112500"/>
          </a:effectLst>
        </p:spPr>
      </p:pic>
      <p:sp>
        <p:nvSpPr>
          <p:cNvPr id="31" name="TextBox 30"/>
          <p:cNvSpPr txBox="1"/>
          <p:nvPr/>
        </p:nvSpPr>
        <p:spPr>
          <a:xfrm rot="16200000">
            <a:off x="4176267" y="1284541"/>
            <a:ext cx="1155112" cy="461665"/>
          </a:xfrm>
          <a:prstGeom prst="rect">
            <a:avLst/>
          </a:prstGeom>
          <a:noFill/>
        </p:spPr>
        <p:txBody>
          <a:bodyPr wrap="square" rtlCol="0">
            <a:spAutoFit/>
          </a:bodyPr>
          <a:lstStyle/>
          <a:p>
            <a:r>
              <a:rPr lang="en-US" sz="1200" dirty="0" smtClean="0">
                <a:solidFill>
                  <a:schemeClr val="tx2">
                    <a:lumMod val="75000"/>
                    <a:lumOff val="25000"/>
                  </a:schemeClr>
                </a:solidFill>
                <a:latin typeface="Arial Black" panose="020B0A04020102020204" pitchFamily="34" charset="0"/>
              </a:rPr>
              <a:t>OUTCOMES</a:t>
            </a:r>
            <a:endParaRPr lang="en-US" sz="1200" dirty="0">
              <a:solidFill>
                <a:schemeClr val="tx2">
                  <a:lumMod val="75000"/>
                  <a:lumOff val="25000"/>
                </a:schemeClr>
              </a:solidFill>
              <a:latin typeface="Corbel" panose="020B0503020204020204" pitchFamily="34" charset="0"/>
            </a:endParaRPr>
          </a:p>
          <a:p>
            <a:endParaRPr lang="en-US" sz="1200" dirty="0">
              <a:latin typeface="Corbel" panose="020B0503020204020204" pitchFamily="34" charset="0"/>
            </a:endParaRPr>
          </a:p>
        </p:txBody>
      </p:sp>
      <p:sp>
        <p:nvSpPr>
          <p:cNvPr id="35" name="TextBox 34"/>
          <p:cNvSpPr txBox="1"/>
          <p:nvPr/>
        </p:nvSpPr>
        <p:spPr>
          <a:xfrm rot="16200000">
            <a:off x="3481176" y="4035636"/>
            <a:ext cx="2611317" cy="461665"/>
          </a:xfrm>
          <a:prstGeom prst="rect">
            <a:avLst/>
          </a:prstGeom>
          <a:noFill/>
        </p:spPr>
        <p:txBody>
          <a:bodyPr wrap="square" rtlCol="0">
            <a:spAutoFit/>
          </a:bodyPr>
          <a:lstStyle/>
          <a:p>
            <a:r>
              <a:rPr lang="en-US" sz="1200" dirty="0" smtClean="0">
                <a:solidFill>
                  <a:schemeClr val="tx2">
                    <a:lumMod val="75000"/>
                    <a:lumOff val="25000"/>
                  </a:schemeClr>
                </a:solidFill>
                <a:latin typeface="Arial Black" panose="020B0A04020102020204" pitchFamily="34" charset="0"/>
              </a:rPr>
              <a:t>CHALLENGES </a:t>
            </a:r>
            <a:endParaRPr lang="en-US" sz="1200" dirty="0" smtClean="0">
              <a:solidFill>
                <a:schemeClr val="tx2">
                  <a:lumMod val="75000"/>
                  <a:lumOff val="25000"/>
                </a:schemeClr>
              </a:solidFill>
              <a:latin typeface="Corbel" panose="020B0503020204020204" pitchFamily="34" charset="0"/>
            </a:endParaRPr>
          </a:p>
          <a:p>
            <a:endParaRPr lang="en-US" sz="1200" dirty="0">
              <a:latin typeface="Corbel" panose="020B0503020204020204" pitchFamily="34" charset="0"/>
            </a:endParaRPr>
          </a:p>
        </p:txBody>
      </p:sp>
      <p:sp>
        <p:nvSpPr>
          <p:cNvPr id="40" name="Rectangle 6"/>
          <p:cNvSpPr/>
          <p:nvPr/>
        </p:nvSpPr>
        <p:spPr>
          <a:xfrm>
            <a:off x="-1" y="2417252"/>
            <a:ext cx="4183438" cy="4388109"/>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2574" y="2529553"/>
            <a:ext cx="3668668" cy="3647152"/>
          </a:xfrm>
          <a:prstGeom prst="rect">
            <a:avLst/>
          </a:prstGeom>
          <a:noFill/>
        </p:spPr>
        <p:txBody>
          <a:bodyPr wrap="square" rtlCol="0">
            <a:spAutoFit/>
          </a:bodyPr>
          <a:lstStyle/>
          <a:p>
            <a:pPr>
              <a:lnSpc>
                <a:spcPct val="150000"/>
              </a:lnSpc>
            </a:pPr>
            <a:r>
              <a:rPr lang="en-US" sz="1400" b="1" dirty="0">
                <a:latin typeface="Corbel" panose="020B0503020204020204" pitchFamily="34" charset="0"/>
              </a:rPr>
              <a:t>The Al’s Pals: Kids Making Healthy Choices </a:t>
            </a:r>
            <a:r>
              <a:rPr lang="en-US" sz="1400" b="1" dirty="0" smtClean="0">
                <a:latin typeface="Corbel" panose="020B0503020204020204" pitchFamily="34" charset="0"/>
              </a:rPr>
              <a:t/>
            </a:r>
            <a:br>
              <a:rPr lang="en-US" sz="1400" b="1" dirty="0" smtClean="0">
                <a:latin typeface="Corbel" panose="020B0503020204020204" pitchFamily="34" charset="0"/>
              </a:rPr>
            </a:br>
            <a:r>
              <a:rPr lang="en-US" sz="1400" b="1" dirty="0" smtClean="0">
                <a:latin typeface="Corbel" panose="020B0503020204020204" pitchFamily="34" charset="0"/>
              </a:rPr>
              <a:t>(</a:t>
            </a:r>
            <a:r>
              <a:rPr lang="en-US" sz="1400" b="1" dirty="0" err="1">
                <a:latin typeface="Corbel" panose="020B0503020204020204" pitchFamily="34" charset="0"/>
              </a:rPr>
              <a:t>Als</a:t>
            </a:r>
            <a:r>
              <a:rPr lang="en-US" sz="1400" b="1" dirty="0">
                <a:latin typeface="Corbel" panose="020B0503020204020204" pitchFamily="34" charset="0"/>
              </a:rPr>
              <a:t> Pals) </a:t>
            </a:r>
            <a:r>
              <a:rPr lang="en-US" sz="1400" dirty="0">
                <a:latin typeface="Corbel" panose="020B0503020204020204" pitchFamily="34" charset="0"/>
              </a:rPr>
              <a:t>is a nationally recognized model early childhood curriculum and teacher training </a:t>
            </a:r>
            <a:r>
              <a:rPr lang="en-US" sz="1400" dirty="0" err="1">
                <a:latin typeface="Corbel" panose="020B0503020204020204" pitchFamily="34" charset="0"/>
              </a:rPr>
              <a:t>programme</a:t>
            </a:r>
            <a:r>
              <a:rPr lang="en-US" sz="1400" dirty="0">
                <a:latin typeface="Corbel" panose="020B0503020204020204" pitchFamily="34" charset="0"/>
              </a:rPr>
              <a:t> that is delivered by trained </a:t>
            </a:r>
            <a:r>
              <a:rPr lang="en-US" sz="1400" dirty="0" smtClean="0">
                <a:latin typeface="Corbel" panose="020B0503020204020204" pitchFamily="34" charset="0"/>
              </a:rPr>
              <a:t>educators.  The objective of the </a:t>
            </a:r>
            <a:r>
              <a:rPr lang="en-US" sz="1400" dirty="0" err="1" smtClean="0">
                <a:latin typeface="Corbel" panose="020B0503020204020204" pitchFamily="34" charset="0"/>
              </a:rPr>
              <a:t>programme</a:t>
            </a:r>
            <a:r>
              <a:rPr lang="en-US" sz="1400" dirty="0" smtClean="0">
                <a:latin typeface="Corbel" panose="020B0503020204020204" pitchFamily="34" charset="0"/>
              </a:rPr>
              <a:t> is to promote the protective factor of social emotional competence and to decrease the risk factor of early and persistent aggression or antisocial </a:t>
            </a:r>
            <a:r>
              <a:rPr lang="en-US" sz="1400" dirty="0" err="1" smtClean="0">
                <a:latin typeface="Corbel" panose="020B0503020204020204" pitchFamily="34" charset="0"/>
              </a:rPr>
              <a:t>behaviours</a:t>
            </a:r>
            <a:r>
              <a:rPr lang="en-US" sz="1400" dirty="0" smtClean="0">
                <a:latin typeface="Corbel" panose="020B0503020204020204" pitchFamily="34" charset="0"/>
              </a:rPr>
              <a:t> among the early childhood student population.  </a:t>
            </a:r>
          </a:p>
          <a:p>
            <a:pPr algn="ctr">
              <a:lnSpc>
                <a:spcPct val="150000"/>
              </a:lnSpc>
            </a:pPr>
            <a:endParaRPr lang="en-US" sz="1400" spc="-150" dirty="0">
              <a:solidFill>
                <a:schemeClr val="tx1">
                  <a:lumMod val="65000"/>
                  <a:lumOff val="35000"/>
                </a:schemeClr>
              </a:solidFill>
              <a:latin typeface="Corbel" panose="020B0503020204020204" pitchFamily="34" charset="0"/>
            </a:endParaRPr>
          </a:p>
        </p:txBody>
      </p:sp>
    </p:spTree>
    <p:extLst>
      <p:ext uri="{BB962C8B-B14F-4D97-AF65-F5344CB8AC3E}">
        <p14:creationId xmlns:p14="http://schemas.microsoft.com/office/powerpoint/2010/main" val="1114139703"/>
      </p:ext>
    </p:extLst>
  </p:cSld>
  <p:clrMapOvr>
    <a:masterClrMapping/>
  </p:clrMapOvr>
  <p:transition spd="slow" advTm="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 name="Rectangle 6"/>
          <p:cNvSpPr/>
          <p:nvPr/>
        </p:nvSpPr>
        <p:spPr>
          <a:xfrm rot="5400000" flipH="1">
            <a:off x="8517875" y="3150824"/>
            <a:ext cx="490251"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6" name="Oval 10105"/>
          <p:cNvSpPr/>
          <p:nvPr/>
        </p:nvSpPr>
        <p:spPr>
          <a:xfrm>
            <a:off x="9278326" y="138104"/>
            <a:ext cx="2190229" cy="2190229"/>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08" name="Straight Connector 10107"/>
          <p:cNvCxnSpPr>
            <a:endCxn id="10106" idx="6"/>
          </p:cNvCxnSpPr>
          <p:nvPr/>
        </p:nvCxnSpPr>
        <p:spPr>
          <a:xfrm flipH="1" flipV="1">
            <a:off x="11468555" y="1233219"/>
            <a:ext cx="723450" cy="276486"/>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113" name="Pentagon 10112"/>
          <p:cNvSpPr/>
          <p:nvPr/>
        </p:nvSpPr>
        <p:spPr>
          <a:xfrm>
            <a:off x="-352540" y="5993176"/>
            <a:ext cx="2368627" cy="1740665"/>
          </a:xfrm>
          <a:prstGeom prst="homePlate">
            <a:avLst>
              <a:gd name="adj" fmla="val 9936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Triangle 58"/>
          <p:cNvSpPr/>
          <p:nvPr/>
        </p:nvSpPr>
        <p:spPr>
          <a:xfrm rot="5400000">
            <a:off x="3021944" y="-3021943"/>
            <a:ext cx="698502" cy="6742389"/>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3618" y="751272"/>
            <a:ext cx="1919646" cy="809374"/>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51918" r="25346"/>
          <a:stretch/>
        </p:blipFill>
        <p:spPr>
          <a:xfrm>
            <a:off x="7228819" y="1644452"/>
            <a:ext cx="345586" cy="310576"/>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77753" r="-1331"/>
          <a:stretch/>
        </p:blipFill>
        <p:spPr>
          <a:xfrm>
            <a:off x="7228819" y="832793"/>
            <a:ext cx="358386" cy="310576"/>
          </a:xfrm>
          <a:prstGeom prst="rect">
            <a:avLst/>
          </a:prstGeom>
        </p:spPr>
      </p:pic>
      <p:sp>
        <p:nvSpPr>
          <p:cNvPr id="21" name="TextBox 20"/>
          <p:cNvSpPr txBox="1"/>
          <p:nvPr/>
        </p:nvSpPr>
        <p:spPr>
          <a:xfrm>
            <a:off x="7659675" y="832793"/>
            <a:ext cx="1749954" cy="646331"/>
          </a:xfrm>
          <a:prstGeom prst="rect">
            <a:avLst/>
          </a:prstGeom>
          <a:noFill/>
        </p:spPr>
        <p:txBody>
          <a:bodyPr wrap="square" rtlCol="0">
            <a:spAutoFit/>
          </a:bodyPr>
          <a:lstStyle/>
          <a:p>
            <a:r>
              <a:rPr lang="en-US" dirty="0" smtClean="0">
                <a:latin typeface="Corbel" panose="020B0503020204020204" pitchFamily="34" charset="0"/>
              </a:rPr>
              <a:t>Middle School</a:t>
            </a:r>
          </a:p>
          <a:p>
            <a:r>
              <a:rPr lang="en-US" dirty="0" smtClean="0">
                <a:latin typeface="Corbel" panose="020B0503020204020204" pitchFamily="34" charset="0"/>
              </a:rPr>
              <a:t>High School</a:t>
            </a:r>
            <a:endParaRPr lang="en-US" dirty="0">
              <a:latin typeface="Corbel" panose="020B0503020204020204" pitchFamily="34" charset="0"/>
            </a:endParaRPr>
          </a:p>
        </p:txBody>
      </p:sp>
      <p:sp>
        <p:nvSpPr>
          <p:cNvPr id="22" name="TextBox 21"/>
          <p:cNvSpPr txBox="1"/>
          <p:nvPr/>
        </p:nvSpPr>
        <p:spPr>
          <a:xfrm>
            <a:off x="7659674" y="1644452"/>
            <a:ext cx="1890725" cy="369332"/>
          </a:xfrm>
          <a:prstGeom prst="rect">
            <a:avLst/>
          </a:prstGeom>
          <a:noFill/>
        </p:spPr>
        <p:txBody>
          <a:bodyPr wrap="square" rtlCol="0">
            <a:spAutoFit/>
          </a:bodyPr>
          <a:lstStyle/>
          <a:p>
            <a:r>
              <a:rPr lang="en-US" dirty="0" smtClean="0">
                <a:latin typeface="Corbel" panose="020B0503020204020204" pitchFamily="34" charset="0"/>
              </a:rPr>
              <a:t>Evidence Based</a:t>
            </a:r>
            <a:endParaRPr lang="en-US" dirty="0">
              <a:latin typeface="Corbel" panose="020B0503020204020204" pitchFamily="34" charset="0"/>
            </a:endParaRPr>
          </a:p>
        </p:txBody>
      </p:sp>
      <p:sp>
        <p:nvSpPr>
          <p:cNvPr id="24" name="Rectangle 6"/>
          <p:cNvSpPr/>
          <p:nvPr/>
        </p:nvSpPr>
        <p:spPr>
          <a:xfrm flipH="1">
            <a:off x="8501864" y="2451057"/>
            <a:ext cx="3716912" cy="3923083"/>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l="25654" r="51049"/>
          <a:stretch/>
        </p:blipFill>
        <p:spPr>
          <a:xfrm>
            <a:off x="302728" y="832793"/>
            <a:ext cx="343306" cy="301092"/>
          </a:xfrm>
          <a:prstGeom prst="rect">
            <a:avLst/>
          </a:prstGeom>
        </p:spPr>
      </p:pic>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l="-2560" t="-2" r="76130" b="-9094"/>
          <a:stretch/>
        </p:blipFill>
        <p:spPr>
          <a:xfrm>
            <a:off x="302728" y="3301555"/>
            <a:ext cx="389467" cy="328473"/>
          </a:xfrm>
          <a:prstGeom prst="rect">
            <a:avLst/>
          </a:prstGeom>
        </p:spPr>
      </p:pic>
      <p:sp>
        <p:nvSpPr>
          <p:cNvPr id="28" name="TextBox 27"/>
          <p:cNvSpPr txBox="1"/>
          <p:nvPr/>
        </p:nvSpPr>
        <p:spPr>
          <a:xfrm>
            <a:off x="786167" y="3198490"/>
            <a:ext cx="4780714" cy="2585323"/>
          </a:xfrm>
          <a:prstGeom prst="rect">
            <a:avLst/>
          </a:prstGeom>
          <a:noFill/>
        </p:spPr>
        <p:txBody>
          <a:bodyPr wrap="square" rtlCol="0">
            <a:spAutoFit/>
          </a:bodyPr>
          <a:lstStyle/>
          <a:p>
            <a:r>
              <a:rPr lang="en-US" dirty="0" smtClean="0">
                <a:latin typeface="Corbel" panose="020B0503020204020204" pitchFamily="34" charset="0"/>
              </a:rPr>
              <a:t>Being able to identify adequate </a:t>
            </a:r>
          </a:p>
          <a:p>
            <a:r>
              <a:rPr lang="en-US" dirty="0" smtClean="0">
                <a:latin typeface="Corbel" panose="020B0503020204020204" pitchFamily="34" charset="0"/>
              </a:rPr>
              <a:t>time to run the </a:t>
            </a:r>
            <a:r>
              <a:rPr lang="en-US" dirty="0" err="1" smtClean="0">
                <a:latin typeface="Corbel" panose="020B0503020204020204" pitchFamily="34" charset="0"/>
              </a:rPr>
              <a:t>programme</a:t>
            </a:r>
            <a:r>
              <a:rPr lang="en-US" dirty="0" smtClean="0">
                <a:latin typeface="Corbel" panose="020B0503020204020204" pitchFamily="34" charset="0"/>
              </a:rPr>
              <a:t>.</a:t>
            </a:r>
          </a:p>
          <a:p>
            <a:endParaRPr lang="en-US" dirty="0">
              <a:latin typeface="Corbel" panose="020B0503020204020204" pitchFamily="34" charset="0"/>
            </a:endParaRPr>
          </a:p>
          <a:p>
            <a:r>
              <a:rPr lang="en-US" dirty="0" smtClean="0">
                <a:latin typeface="Corbel" panose="020B0503020204020204" pitchFamily="34" charset="0"/>
              </a:rPr>
              <a:t>Buy in from the administration.</a:t>
            </a:r>
          </a:p>
          <a:p>
            <a:endParaRPr lang="en-US" dirty="0">
              <a:latin typeface="Corbel" panose="020B0503020204020204" pitchFamily="34" charset="0"/>
            </a:endParaRPr>
          </a:p>
          <a:p>
            <a:r>
              <a:rPr lang="en-US" dirty="0" smtClean="0">
                <a:latin typeface="Corbel" panose="020B0503020204020204" pitchFamily="34" charset="0"/>
              </a:rPr>
              <a:t>Relying on the school </a:t>
            </a:r>
            <a:r>
              <a:rPr lang="en-US" dirty="0" err="1" smtClean="0">
                <a:latin typeface="Corbel" panose="020B0503020204020204" pitchFamily="34" charset="0"/>
              </a:rPr>
              <a:t>councellors</a:t>
            </a:r>
            <a:r>
              <a:rPr lang="en-US" dirty="0" smtClean="0">
                <a:latin typeface="Corbel" panose="020B0503020204020204" pitchFamily="34" charset="0"/>
              </a:rPr>
              <a:t> to </a:t>
            </a:r>
          </a:p>
          <a:p>
            <a:r>
              <a:rPr lang="en-US" dirty="0" smtClean="0">
                <a:latin typeface="Corbel" panose="020B0503020204020204" pitchFamily="34" charset="0"/>
              </a:rPr>
              <a:t>implement the </a:t>
            </a:r>
            <a:r>
              <a:rPr lang="en-US" dirty="0" err="1" smtClean="0">
                <a:latin typeface="Corbel" panose="020B0503020204020204" pitchFamily="34" charset="0"/>
              </a:rPr>
              <a:t>programme</a:t>
            </a:r>
            <a:r>
              <a:rPr lang="en-US" dirty="0" smtClean="0">
                <a:latin typeface="Corbel" panose="020B0503020204020204" pitchFamily="34" charset="0"/>
              </a:rPr>
              <a:t> .</a:t>
            </a:r>
          </a:p>
          <a:p>
            <a:endParaRPr lang="en-US" dirty="0">
              <a:latin typeface="Corbel" panose="020B0503020204020204" pitchFamily="34" charset="0"/>
            </a:endParaRPr>
          </a:p>
          <a:p>
            <a:r>
              <a:rPr lang="en-US" dirty="0" smtClean="0">
                <a:latin typeface="Corbel" panose="020B0503020204020204" pitchFamily="34" charset="0"/>
              </a:rPr>
              <a:t>Funding to allow expansion. </a:t>
            </a:r>
            <a:endParaRPr lang="en-US" dirty="0">
              <a:latin typeface="Corbel" panose="020B0503020204020204" pitchFamily="34" charset="0"/>
            </a:endParaRPr>
          </a:p>
        </p:txBody>
      </p:sp>
      <p:sp>
        <p:nvSpPr>
          <p:cNvPr id="29" name="TextBox 28"/>
          <p:cNvSpPr txBox="1"/>
          <p:nvPr/>
        </p:nvSpPr>
        <p:spPr>
          <a:xfrm>
            <a:off x="786167" y="832793"/>
            <a:ext cx="4172254" cy="2585323"/>
          </a:xfrm>
          <a:prstGeom prst="rect">
            <a:avLst/>
          </a:prstGeom>
          <a:noFill/>
        </p:spPr>
        <p:txBody>
          <a:bodyPr wrap="square" rtlCol="0">
            <a:spAutoFit/>
          </a:bodyPr>
          <a:lstStyle/>
          <a:p>
            <a:r>
              <a:rPr lang="en-US" dirty="0" smtClean="0">
                <a:latin typeface="Corbel" panose="020B0503020204020204" pitchFamily="34" charset="0"/>
              </a:rPr>
              <a:t>Students achieved higher pro anti-drug attitudes at post- testing time.</a:t>
            </a:r>
          </a:p>
          <a:p>
            <a:endParaRPr lang="en-US" dirty="0">
              <a:latin typeface="Corbel" panose="020B0503020204020204" pitchFamily="34" charset="0"/>
            </a:endParaRPr>
          </a:p>
          <a:p>
            <a:r>
              <a:rPr lang="en-US" dirty="0" smtClean="0">
                <a:latin typeface="Corbel" panose="020B0503020204020204" pitchFamily="34" charset="0"/>
              </a:rPr>
              <a:t>Gained an increased perception of wrongfulness on items describing a peer drinking alcohol and hard liquor, smoking cigarettes and smoking marijuana.</a:t>
            </a:r>
          </a:p>
          <a:p>
            <a:endParaRPr lang="en-US" dirty="0">
              <a:latin typeface="Corbel" panose="020B0503020204020204" pitchFamily="34" charset="0"/>
            </a:endParaRPr>
          </a:p>
          <a:p>
            <a:endParaRPr lang="en-US" dirty="0">
              <a:latin typeface="Corbel" panose="020B0503020204020204" pitchFamily="34" charset="0"/>
            </a:endParaRPr>
          </a:p>
        </p:txBody>
      </p:sp>
      <p:grpSp>
        <p:nvGrpSpPr>
          <p:cNvPr id="2" name="Group 1"/>
          <p:cNvGrpSpPr/>
          <p:nvPr/>
        </p:nvGrpSpPr>
        <p:grpSpPr>
          <a:xfrm>
            <a:off x="4263791" y="1596387"/>
            <a:ext cx="3176668" cy="2801011"/>
            <a:chOff x="165732" y="490637"/>
            <a:chExt cx="3176668" cy="2801011"/>
          </a:xfrm>
        </p:grpSpPr>
        <p:sp>
          <p:nvSpPr>
            <p:cNvPr id="30" name="Oval 29"/>
            <p:cNvSpPr/>
            <p:nvPr/>
          </p:nvSpPr>
          <p:spPr>
            <a:xfrm>
              <a:off x="1259124" y="490637"/>
              <a:ext cx="2083276" cy="2083276"/>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409355" y="770085"/>
              <a:ext cx="1709765" cy="1523494"/>
            </a:xfrm>
            <a:prstGeom prst="rect">
              <a:avLst/>
            </a:prstGeom>
            <a:noFill/>
          </p:spPr>
          <p:txBody>
            <a:bodyPr wrap="square" rtlCol="0">
              <a:spAutoFit/>
            </a:bodyPr>
            <a:lstStyle/>
            <a:p>
              <a:pPr algn="ctr"/>
              <a:r>
                <a:rPr lang="en-US" dirty="0">
                  <a:latin typeface="Arial Black" panose="020B0A04020102020204" pitchFamily="34" charset="0"/>
                  <a:cs typeface="Aharoni" panose="02010803020104030203" pitchFamily="2" charset="-79"/>
                </a:rPr>
                <a:t>10</a:t>
              </a:r>
              <a:r>
                <a:rPr lang="en-US" sz="1200" dirty="0">
                  <a:latin typeface="Corbel" panose="020B0503020204020204" pitchFamily="34" charset="0"/>
                </a:rPr>
                <a:t> primary schools </a:t>
              </a:r>
              <a:r>
                <a:rPr lang="en-US" dirty="0">
                  <a:latin typeface="Arial Black" panose="020B0A04020102020204" pitchFamily="34" charset="0"/>
                  <a:cs typeface="Aharoni" panose="02010803020104030203" pitchFamily="2" charset="-79"/>
                </a:rPr>
                <a:t>22</a:t>
              </a:r>
              <a:r>
                <a:rPr lang="en-US" sz="2500" dirty="0">
                  <a:latin typeface="Aharoni" panose="02010803020104030203" pitchFamily="2" charset="-79"/>
                  <a:cs typeface="Aharoni" panose="02010803020104030203" pitchFamily="2" charset="-79"/>
                </a:rPr>
                <a:t> </a:t>
              </a:r>
              <a:r>
                <a:rPr lang="en-US" sz="1200" dirty="0">
                  <a:latin typeface="Corbel" panose="020B0503020204020204" pitchFamily="34" charset="0"/>
                </a:rPr>
                <a:t>classes with </a:t>
              </a:r>
              <a:r>
                <a:rPr lang="en-US" dirty="0">
                  <a:latin typeface="Arial Black" panose="020B0A04020102020204" pitchFamily="34" charset="0"/>
                  <a:cs typeface="Aharoni" panose="02010803020104030203" pitchFamily="2" charset="-79"/>
                </a:rPr>
                <a:t>327</a:t>
              </a:r>
              <a:r>
                <a:rPr lang="en-US" sz="2500" dirty="0">
                  <a:latin typeface="Aharoni" panose="02010803020104030203" pitchFamily="2" charset="-79"/>
                  <a:cs typeface="Aharoni" panose="02010803020104030203" pitchFamily="2" charset="-79"/>
                </a:rPr>
                <a:t> </a:t>
              </a:r>
              <a:r>
                <a:rPr lang="en-US" sz="1200" dirty="0">
                  <a:latin typeface="Corbel" panose="020B0503020204020204" pitchFamily="34" charset="0"/>
                </a:rPr>
                <a:t>students and </a:t>
              </a:r>
              <a:r>
                <a:rPr lang="en-US" dirty="0">
                  <a:latin typeface="Arial Black" panose="020B0A04020102020204" pitchFamily="34" charset="0"/>
                  <a:cs typeface="Aharoni" panose="02010803020104030203" pitchFamily="2" charset="-79"/>
                </a:rPr>
                <a:t>283</a:t>
              </a:r>
              <a:r>
                <a:rPr lang="en-US" sz="2500" dirty="0">
                  <a:latin typeface="Aharoni" panose="02010803020104030203" pitchFamily="2" charset="-79"/>
                  <a:cs typeface="Aharoni" panose="02010803020104030203" pitchFamily="2" charset="-79"/>
                </a:rPr>
                <a:t> </a:t>
              </a:r>
              <a:r>
                <a:rPr lang="en-US" sz="1200" dirty="0">
                  <a:latin typeface="Corbel" panose="020B0503020204020204" pitchFamily="34" charset="0"/>
                </a:rPr>
                <a:t>retained. </a:t>
              </a:r>
            </a:p>
          </p:txBody>
        </p:sp>
        <p:sp>
          <p:nvSpPr>
            <p:cNvPr id="32" name="Oval 31"/>
            <p:cNvSpPr/>
            <p:nvPr/>
          </p:nvSpPr>
          <p:spPr>
            <a:xfrm>
              <a:off x="212451" y="1544875"/>
              <a:ext cx="1268068" cy="1268068"/>
            </a:xfrm>
            <a:prstGeom prst="ellips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65732" y="1742664"/>
              <a:ext cx="1394345" cy="830997"/>
            </a:xfrm>
            <a:prstGeom prst="rect">
              <a:avLst/>
            </a:prstGeom>
            <a:noFill/>
          </p:spPr>
          <p:txBody>
            <a:bodyPr wrap="square" rtlCol="0">
              <a:spAutoFit/>
            </a:bodyPr>
            <a:lstStyle/>
            <a:p>
              <a:pPr algn="ctr"/>
              <a:r>
                <a:rPr lang="en-US" b="1" dirty="0" smtClean="0">
                  <a:latin typeface="Arial Black" panose="020B0A04020102020204" pitchFamily="34" charset="0"/>
                  <a:cs typeface="Aharoni" panose="02010803020104030203" pitchFamily="2" charset="-79"/>
                </a:rPr>
                <a:t>78</a:t>
              </a:r>
              <a:r>
                <a:rPr lang="en-US" b="1" dirty="0" smtClean="0">
                  <a:latin typeface="Aharoni" panose="02010803020104030203" pitchFamily="2" charset="-79"/>
                  <a:cs typeface="Aharoni" panose="02010803020104030203" pitchFamily="2" charset="-79"/>
                </a:rPr>
                <a:t> </a:t>
              </a:r>
              <a:r>
                <a:rPr lang="en-US" sz="1200" dirty="0" smtClean="0">
                  <a:latin typeface="Corbel" panose="020B0503020204020204" pitchFamily="34" charset="0"/>
                </a:rPr>
                <a:t>students engaged and</a:t>
              </a:r>
              <a:r>
                <a:rPr lang="en-US" dirty="0" smtClean="0">
                  <a:latin typeface="Corbel" panose="020B0503020204020204" pitchFamily="34" charset="0"/>
                </a:rPr>
                <a:t> </a:t>
              </a:r>
              <a:r>
                <a:rPr lang="en-US" b="1" dirty="0" smtClean="0">
                  <a:latin typeface="Arial Black" panose="020B0A04020102020204" pitchFamily="34" charset="0"/>
                  <a:cs typeface="Aharoni" panose="02010803020104030203" pitchFamily="2" charset="-79"/>
                </a:rPr>
                <a:t>71</a:t>
              </a:r>
              <a:r>
                <a:rPr lang="en-US" dirty="0" smtClean="0">
                  <a:latin typeface="Corbel" panose="020B0503020204020204" pitchFamily="34" charset="0"/>
                </a:rPr>
                <a:t> </a:t>
              </a:r>
              <a:r>
                <a:rPr lang="en-US" sz="1200" dirty="0" smtClean="0">
                  <a:latin typeface="Corbel" panose="020B0503020204020204" pitchFamily="34" charset="0"/>
                </a:rPr>
                <a:t>retained.</a:t>
              </a:r>
              <a:endParaRPr lang="en-US" sz="1200" dirty="0">
                <a:latin typeface="Corbel" panose="020B0503020204020204" pitchFamily="34" charset="0"/>
              </a:endParaRPr>
            </a:p>
          </p:txBody>
        </p:sp>
        <p:sp>
          <p:nvSpPr>
            <p:cNvPr id="34" name="Oval 33"/>
            <p:cNvSpPr/>
            <p:nvPr/>
          </p:nvSpPr>
          <p:spPr>
            <a:xfrm>
              <a:off x="1259124" y="2163443"/>
              <a:ext cx="1128205" cy="1128205"/>
            </a:xfrm>
            <a:prstGeom prst="ellipse">
              <a:avLst/>
            </a:prstGeom>
            <a:solidFill>
              <a:schemeClr val="accent4">
                <a:lumMod val="75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223004" y="2370510"/>
              <a:ext cx="1244520" cy="769441"/>
            </a:xfrm>
            <a:prstGeom prst="rect">
              <a:avLst/>
            </a:prstGeom>
            <a:noFill/>
          </p:spPr>
          <p:txBody>
            <a:bodyPr wrap="square" rtlCol="0">
              <a:spAutoFit/>
            </a:bodyPr>
            <a:lstStyle/>
            <a:p>
              <a:pPr algn="ctr"/>
              <a:r>
                <a:rPr lang="en-US" sz="2000" dirty="0" smtClean="0">
                  <a:solidFill>
                    <a:schemeClr val="bg1"/>
                  </a:solidFill>
                  <a:latin typeface="Arial Black" panose="020B0A04020102020204" pitchFamily="34" charset="0"/>
                  <a:cs typeface="Aharoni" panose="02010803020104030203" pitchFamily="2" charset="-79"/>
                </a:rPr>
                <a:t>99</a:t>
              </a:r>
              <a:r>
                <a:rPr lang="en-US" dirty="0" smtClean="0">
                  <a:solidFill>
                    <a:schemeClr val="bg1"/>
                  </a:solidFill>
                  <a:latin typeface="Arial Black" panose="020B0A04020102020204" pitchFamily="34" charset="0"/>
                  <a:cs typeface="Aharoni" panose="02010803020104030203" pitchFamily="2" charset="-79"/>
                </a:rPr>
                <a:t>%</a:t>
              </a:r>
              <a:r>
                <a:rPr lang="en-US" sz="1200" dirty="0" smtClean="0">
                  <a:solidFill>
                    <a:schemeClr val="bg1"/>
                  </a:solidFill>
                  <a:latin typeface="Arial Black" panose="020B0A04020102020204" pitchFamily="34" charset="0"/>
                  <a:cs typeface="Aharoni" panose="02010803020104030203" pitchFamily="2" charset="-79"/>
                </a:rPr>
                <a:t> </a:t>
              </a:r>
              <a:r>
                <a:rPr lang="en-US" sz="1200" dirty="0" smtClean="0">
                  <a:solidFill>
                    <a:schemeClr val="bg1"/>
                  </a:solidFill>
                  <a:latin typeface="Corbel" panose="020B0503020204020204" pitchFamily="34" charset="0"/>
                </a:rPr>
                <a:t>of the curriculum completed.</a:t>
              </a:r>
              <a:endParaRPr lang="en-US" sz="1200" dirty="0">
                <a:solidFill>
                  <a:schemeClr val="bg1"/>
                </a:solidFill>
                <a:latin typeface="Corbel" panose="020B0503020204020204" pitchFamily="34" charset="0"/>
              </a:endParaRPr>
            </a:p>
          </p:txBody>
        </p:sp>
      </p:gr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704" y="4981348"/>
            <a:ext cx="3296860" cy="2197906"/>
          </a:xfrm>
          <a:prstGeom prst="rect">
            <a:avLst/>
          </a:prstGeom>
        </p:spPr>
      </p:pic>
      <p:sp>
        <p:nvSpPr>
          <p:cNvPr id="36" name="TextBox 35"/>
          <p:cNvSpPr txBox="1"/>
          <p:nvPr/>
        </p:nvSpPr>
        <p:spPr>
          <a:xfrm>
            <a:off x="9530159" y="2380035"/>
            <a:ext cx="2588556" cy="3323987"/>
          </a:xfrm>
          <a:prstGeom prst="rect">
            <a:avLst/>
          </a:prstGeom>
          <a:noFill/>
        </p:spPr>
        <p:txBody>
          <a:bodyPr wrap="square" rtlCol="0">
            <a:spAutoFit/>
          </a:bodyPr>
          <a:lstStyle/>
          <a:p>
            <a:pPr algn="r">
              <a:lnSpc>
                <a:spcPct val="150000"/>
              </a:lnSpc>
            </a:pPr>
            <a:r>
              <a:rPr lang="en-US" sz="1400" b="1" dirty="0" err="1" smtClean="0">
                <a:latin typeface="Corbel" panose="020B0503020204020204" pitchFamily="34" charset="0"/>
              </a:rPr>
              <a:t>Botvin’s</a:t>
            </a:r>
            <a:r>
              <a:rPr lang="en-US" sz="1400" b="1" dirty="0" smtClean="0">
                <a:latin typeface="Corbel" panose="020B0503020204020204" pitchFamily="34" charset="0"/>
              </a:rPr>
              <a:t> </a:t>
            </a:r>
            <a:r>
              <a:rPr lang="en-US" sz="1400" b="1" dirty="0" err="1" smtClean="0">
                <a:latin typeface="Corbel" panose="020B0503020204020204" pitchFamily="34" charset="0"/>
              </a:rPr>
              <a:t>LifeSkills</a:t>
            </a:r>
            <a:r>
              <a:rPr lang="en-US" sz="1400" b="1" dirty="0" smtClean="0">
                <a:latin typeface="Corbel" panose="020B0503020204020204" pitchFamily="34" charset="0"/>
              </a:rPr>
              <a:t> (LST) </a:t>
            </a:r>
            <a:r>
              <a:rPr lang="en-US" sz="1400" dirty="0" smtClean="0">
                <a:latin typeface="Corbel" panose="020B0503020204020204" pitchFamily="34" charset="0"/>
              </a:rPr>
              <a:t>is a research-validated substance abuse prevention </a:t>
            </a:r>
            <a:r>
              <a:rPr lang="en-US" sz="1400" dirty="0" err="1" smtClean="0">
                <a:latin typeface="Corbel" panose="020B0503020204020204" pitchFamily="34" charset="0"/>
              </a:rPr>
              <a:t>programme</a:t>
            </a:r>
            <a:r>
              <a:rPr lang="en-US" sz="1400" dirty="0" smtClean="0">
                <a:latin typeface="Corbel" panose="020B0503020204020204" pitchFamily="34" charset="0"/>
              </a:rPr>
              <a:t> proves to reduce the risk of alcohol, tobacco, drug abuse, and violence by targeting the major social and psychological factors that promote the initiation of substance use and other risky </a:t>
            </a:r>
            <a:r>
              <a:rPr lang="en-US" sz="1400" dirty="0" err="1" smtClean="0">
                <a:latin typeface="Corbel" panose="020B0503020204020204" pitchFamily="34" charset="0"/>
              </a:rPr>
              <a:t>behaviours</a:t>
            </a:r>
            <a:r>
              <a:rPr lang="en-US" sz="1400" dirty="0" smtClean="0">
                <a:latin typeface="Corbel" panose="020B0503020204020204" pitchFamily="34" charset="0"/>
              </a:rPr>
              <a:t>.</a:t>
            </a:r>
            <a:endParaRPr lang="en-US" sz="1400" b="1" spc="-150" dirty="0">
              <a:latin typeface="Corbel" panose="020B0503020204020204" pitchFamily="34" charset="0"/>
            </a:endParaRPr>
          </a:p>
        </p:txBody>
      </p:sp>
      <p:cxnSp>
        <p:nvCxnSpPr>
          <p:cNvPr id="37" name="Straight Connector 36"/>
          <p:cNvCxnSpPr/>
          <p:nvPr/>
        </p:nvCxnSpPr>
        <p:spPr>
          <a:xfrm flipV="1">
            <a:off x="9855200" y="5514817"/>
            <a:ext cx="1126067" cy="108050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16200000">
            <a:off x="-39380" y="1561919"/>
            <a:ext cx="1174564" cy="461665"/>
          </a:xfrm>
          <a:prstGeom prst="rect">
            <a:avLst/>
          </a:prstGeom>
          <a:noFill/>
        </p:spPr>
        <p:txBody>
          <a:bodyPr wrap="square" rtlCol="0">
            <a:spAutoFit/>
          </a:bodyPr>
          <a:lstStyle/>
          <a:p>
            <a:r>
              <a:rPr lang="en-US" sz="1200" dirty="0" smtClean="0">
                <a:solidFill>
                  <a:schemeClr val="tx2">
                    <a:lumMod val="75000"/>
                    <a:lumOff val="25000"/>
                  </a:schemeClr>
                </a:solidFill>
                <a:latin typeface="Arial Black" panose="020B0A04020102020204" pitchFamily="34" charset="0"/>
              </a:rPr>
              <a:t>OUTCOMES</a:t>
            </a:r>
            <a:endParaRPr lang="en-US" sz="1200" dirty="0">
              <a:solidFill>
                <a:schemeClr val="tx2">
                  <a:lumMod val="75000"/>
                  <a:lumOff val="25000"/>
                </a:schemeClr>
              </a:solidFill>
              <a:latin typeface="Corbel" panose="020B0503020204020204" pitchFamily="34" charset="0"/>
            </a:endParaRPr>
          </a:p>
          <a:p>
            <a:endParaRPr lang="en-US" sz="1200" dirty="0">
              <a:latin typeface="Corbel" panose="020B0503020204020204" pitchFamily="34" charset="0"/>
            </a:endParaRPr>
          </a:p>
        </p:txBody>
      </p:sp>
      <p:sp>
        <p:nvSpPr>
          <p:cNvPr id="39" name="TextBox 38"/>
          <p:cNvSpPr txBox="1"/>
          <p:nvPr/>
        </p:nvSpPr>
        <p:spPr>
          <a:xfrm rot="16200000">
            <a:off x="-732656" y="3444857"/>
            <a:ext cx="2611317" cy="461665"/>
          </a:xfrm>
          <a:prstGeom prst="rect">
            <a:avLst/>
          </a:prstGeom>
          <a:noFill/>
        </p:spPr>
        <p:txBody>
          <a:bodyPr wrap="square" rtlCol="0">
            <a:spAutoFit/>
          </a:bodyPr>
          <a:lstStyle/>
          <a:p>
            <a:r>
              <a:rPr lang="en-US" sz="1200" dirty="0" smtClean="0">
                <a:solidFill>
                  <a:schemeClr val="tx2">
                    <a:lumMod val="75000"/>
                    <a:lumOff val="25000"/>
                  </a:schemeClr>
                </a:solidFill>
                <a:latin typeface="Arial Black" panose="020B0A04020102020204" pitchFamily="34" charset="0"/>
              </a:rPr>
              <a:t>CHALLENGES </a:t>
            </a:r>
            <a:endParaRPr lang="en-US" sz="1200" dirty="0" smtClean="0">
              <a:solidFill>
                <a:schemeClr val="tx2">
                  <a:lumMod val="75000"/>
                  <a:lumOff val="25000"/>
                </a:schemeClr>
              </a:solidFill>
              <a:latin typeface="Corbel" panose="020B0503020204020204" pitchFamily="34" charset="0"/>
            </a:endParaRPr>
          </a:p>
          <a:p>
            <a:endParaRPr lang="en-US" sz="1200" dirty="0">
              <a:latin typeface="Corbel" panose="020B0503020204020204" pitchFamily="34" charset="0"/>
            </a:endParaRPr>
          </a:p>
        </p:txBody>
      </p:sp>
    </p:spTree>
    <p:extLst>
      <p:ext uri="{BB962C8B-B14F-4D97-AF65-F5344CB8AC3E}">
        <p14:creationId xmlns:p14="http://schemas.microsoft.com/office/powerpoint/2010/main" val="881207574"/>
      </p:ext>
    </p:extLst>
  </p:cSld>
  <p:clrMapOvr>
    <a:masterClrMapping/>
  </p:clrMapOvr>
  <p:transition spd="slow" advTm="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64678" y="539649"/>
            <a:ext cx="1824444" cy="182444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H="1">
            <a:off x="1955491" y="0"/>
            <a:ext cx="1" cy="75764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flipH="1">
            <a:off x="-564023" y="320865"/>
            <a:ext cx="1" cy="2057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ight Triangle 6"/>
          <p:cNvSpPr/>
          <p:nvPr/>
        </p:nvSpPr>
        <p:spPr>
          <a:xfrm flipH="1" flipV="1">
            <a:off x="8754742" y="-1"/>
            <a:ext cx="3437258" cy="2699133"/>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p:cNvSpPr/>
          <p:nvPr/>
        </p:nvSpPr>
        <p:spPr>
          <a:xfrm rot="16200000">
            <a:off x="3081965" y="3150824"/>
            <a:ext cx="490251"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l="51918" r="25346"/>
          <a:stretch/>
        </p:blipFill>
        <p:spPr>
          <a:xfrm>
            <a:off x="2463191" y="1543026"/>
            <a:ext cx="345586" cy="310576"/>
          </a:xfrm>
          <a:prstGeom prst="rect">
            <a:avLst/>
          </a:prstGeom>
        </p:spPr>
      </p:pic>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l="77753" r="-1331"/>
          <a:stretch/>
        </p:blipFill>
        <p:spPr>
          <a:xfrm>
            <a:off x="2463191" y="735572"/>
            <a:ext cx="358386" cy="310576"/>
          </a:xfrm>
          <a:prstGeom prst="rect">
            <a:avLst/>
          </a:prstGeom>
        </p:spPr>
      </p:pic>
      <p:sp>
        <p:nvSpPr>
          <p:cNvPr id="32" name="TextBox 31"/>
          <p:cNvSpPr txBox="1"/>
          <p:nvPr/>
        </p:nvSpPr>
        <p:spPr>
          <a:xfrm>
            <a:off x="2821577" y="735572"/>
            <a:ext cx="2246077" cy="646331"/>
          </a:xfrm>
          <a:prstGeom prst="rect">
            <a:avLst/>
          </a:prstGeom>
          <a:noFill/>
        </p:spPr>
        <p:txBody>
          <a:bodyPr wrap="square" rtlCol="0">
            <a:spAutoFit/>
          </a:bodyPr>
          <a:lstStyle/>
          <a:p>
            <a:r>
              <a:rPr lang="en-US" dirty="0" smtClean="0">
                <a:latin typeface="Corbel" panose="020B0503020204020204" pitchFamily="34" charset="0"/>
              </a:rPr>
              <a:t>Middle School</a:t>
            </a:r>
          </a:p>
          <a:p>
            <a:r>
              <a:rPr lang="en-US" dirty="0" smtClean="0">
                <a:latin typeface="Corbel" panose="020B0503020204020204" pitchFamily="34" charset="0"/>
              </a:rPr>
              <a:t>High School</a:t>
            </a:r>
            <a:endParaRPr lang="en-US" dirty="0">
              <a:latin typeface="Corbel" panose="020B0503020204020204" pitchFamily="34" charset="0"/>
            </a:endParaRPr>
          </a:p>
        </p:txBody>
      </p:sp>
      <p:sp>
        <p:nvSpPr>
          <p:cNvPr id="33" name="TextBox 32"/>
          <p:cNvSpPr txBox="1"/>
          <p:nvPr/>
        </p:nvSpPr>
        <p:spPr>
          <a:xfrm>
            <a:off x="2822657" y="1543026"/>
            <a:ext cx="1877714" cy="369332"/>
          </a:xfrm>
          <a:prstGeom prst="rect">
            <a:avLst/>
          </a:prstGeom>
          <a:noFill/>
        </p:spPr>
        <p:txBody>
          <a:bodyPr wrap="square" rtlCol="0">
            <a:spAutoFit/>
          </a:bodyPr>
          <a:lstStyle/>
          <a:p>
            <a:r>
              <a:rPr lang="en-US" dirty="0" smtClean="0">
                <a:latin typeface="Corbel" panose="020B0503020204020204" pitchFamily="34" charset="0"/>
              </a:rPr>
              <a:t>Evidence Based</a:t>
            </a:r>
            <a:endParaRPr lang="en-US" dirty="0">
              <a:latin typeface="Corbel" panose="020B0503020204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960" y="1100179"/>
            <a:ext cx="1677880" cy="5865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4111" y="5028393"/>
            <a:ext cx="3163332" cy="2108888"/>
          </a:xfrm>
          <a:prstGeom prst="rect">
            <a:avLst/>
          </a:prstGeom>
        </p:spPr>
      </p:pic>
      <p:sp>
        <p:nvSpPr>
          <p:cNvPr id="43" name="Rectangle 6"/>
          <p:cNvSpPr/>
          <p:nvPr/>
        </p:nvSpPr>
        <p:spPr>
          <a:xfrm>
            <a:off x="-19551" y="2458175"/>
            <a:ext cx="3316220" cy="3873537"/>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5409" y="2387476"/>
            <a:ext cx="2723632" cy="3613746"/>
          </a:xfrm>
          <a:prstGeom prst="rect">
            <a:avLst/>
          </a:prstGeom>
          <a:noFill/>
        </p:spPr>
        <p:txBody>
          <a:bodyPr wrap="square" rtlCol="0">
            <a:spAutoFit/>
          </a:bodyPr>
          <a:lstStyle/>
          <a:p>
            <a:pPr>
              <a:lnSpc>
                <a:spcPct val="150000"/>
              </a:lnSpc>
            </a:pPr>
            <a:r>
              <a:rPr lang="en-US" sz="1400" b="1" dirty="0" err="1" smtClean="0">
                <a:solidFill>
                  <a:schemeClr val="bg1"/>
                </a:solidFill>
                <a:latin typeface="Corbel" panose="020B0503020204020204" pitchFamily="34" charset="0"/>
              </a:rPr>
              <a:t>Botvin’s</a:t>
            </a:r>
            <a:r>
              <a:rPr lang="en-US" sz="1400" b="1" dirty="0" smtClean="0">
                <a:solidFill>
                  <a:schemeClr val="bg1"/>
                </a:solidFill>
                <a:latin typeface="Corbel" panose="020B0503020204020204" pitchFamily="34" charset="0"/>
              </a:rPr>
              <a:t> </a:t>
            </a:r>
            <a:r>
              <a:rPr lang="en-US" sz="1400" b="1" dirty="0" err="1" smtClean="0">
                <a:solidFill>
                  <a:schemeClr val="bg1"/>
                </a:solidFill>
                <a:latin typeface="Corbel" panose="020B0503020204020204" pitchFamily="34" charset="0"/>
              </a:rPr>
              <a:t>LifeSkills</a:t>
            </a:r>
            <a:r>
              <a:rPr lang="en-US" sz="1400" b="1" dirty="0" smtClean="0">
                <a:solidFill>
                  <a:schemeClr val="bg1"/>
                </a:solidFill>
                <a:latin typeface="Corbel" panose="020B0503020204020204" pitchFamily="34" charset="0"/>
              </a:rPr>
              <a:t> (LST)  </a:t>
            </a:r>
            <a:r>
              <a:rPr lang="en-US" sz="1400" dirty="0" smtClean="0">
                <a:solidFill>
                  <a:schemeClr val="bg1"/>
                </a:solidFill>
                <a:latin typeface="Corbel" panose="020B0503020204020204" pitchFamily="34" charset="0"/>
              </a:rPr>
              <a:t>is a research-validated substance abuse prevention </a:t>
            </a:r>
            <a:r>
              <a:rPr lang="en-US" sz="1400" dirty="0" err="1" smtClean="0">
                <a:solidFill>
                  <a:schemeClr val="bg1"/>
                </a:solidFill>
                <a:latin typeface="Corbel" panose="020B0503020204020204" pitchFamily="34" charset="0"/>
              </a:rPr>
              <a:t>programme</a:t>
            </a:r>
            <a:r>
              <a:rPr lang="en-US" sz="1400" dirty="0" smtClean="0">
                <a:solidFill>
                  <a:schemeClr val="bg1"/>
                </a:solidFill>
                <a:latin typeface="Corbel" panose="020B0503020204020204" pitchFamily="34" charset="0"/>
              </a:rPr>
              <a:t> that proves to reduce the risk of alcohol, tobacco, drug abuse, and violence by targeting the major social and psychological factors that promote the initiation of substance use and </a:t>
            </a:r>
            <a:br>
              <a:rPr lang="en-US" sz="1400" dirty="0" smtClean="0">
                <a:solidFill>
                  <a:schemeClr val="bg1"/>
                </a:solidFill>
                <a:latin typeface="Corbel" panose="020B0503020204020204" pitchFamily="34" charset="0"/>
              </a:rPr>
            </a:br>
            <a:r>
              <a:rPr lang="en-US" sz="1400" dirty="0" smtClean="0">
                <a:solidFill>
                  <a:schemeClr val="bg1"/>
                </a:solidFill>
                <a:latin typeface="Corbel" panose="020B0503020204020204" pitchFamily="34" charset="0"/>
              </a:rPr>
              <a:t>other risky </a:t>
            </a:r>
          </a:p>
          <a:p>
            <a:pPr>
              <a:lnSpc>
                <a:spcPct val="150000"/>
              </a:lnSpc>
            </a:pPr>
            <a:r>
              <a:rPr lang="en-US" sz="1400" dirty="0" err="1" smtClean="0">
                <a:solidFill>
                  <a:schemeClr val="bg1"/>
                </a:solidFill>
                <a:latin typeface="Corbel" panose="020B0503020204020204" pitchFamily="34" charset="0"/>
              </a:rPr>
              <a:t>behaviours</a:t>
            </a:r>
            <a:r>
              <a:rPr lang="en-US" sz="1400" dirty="0" smtClean="0">
                <a:solidFill>
                  <a:schemeClr val="bg1"/>
                </a:solidFill>
                <a:latin typeface="Corbel" panose="020B0503020204020204" pitchFamily="34" charset="0"/>
              </a:rPr>
              <a:t>. </a:t>
            </a:r>
            <a:endParaRPr lang="en-US" sz="1200" b="1" spc="-150" dirty="0">
              <a:solidFill>
                <a:schemeClr val="bg1"/>
              </a:solidFill>
              <a:latin typeface="Corbel" panose="020B0503020204020204" pitchFamily="34" charset="0"/>
            </a:endParaRPr>
          </a:p>
        </p:txBody>
      </p:sp>
      <p:pic>
        <p:nvPicPr>
          <p:cNvPr id="48" name="Picture 47"/>
          <p:cNvPicPr>
            <a:picLocks noChangeAspect="1"/>
          </p:cNvPicPr>
          <p:nvPr/>
        </p:nvPicPr>
        <p:blipFill rotWithShape="1">
          <a:blip r:embed="rId3" cstate="print">
            <a:extLst>
              <a:ext uri="{28A0092B-C50C-407E-A947-70E740481C1C}">
                <a14:useLocalDpi xmlns:a14="http://schemas.microsoft.com/office/drawing/2010/main" val="0"/>
              </a:ext>
            </a:extLst>
          </a:blip>
          <a:srcRect l="25654" r="51049"/>
          <a:stretch/>
        </p:blipFill>
        <p:spPr>
          <a:xfrm>
            <a:off x="5030341" y="735572"/>
            <a:ext cx="343306" cy="301092"/>
          </a:xfrm>
          <a:prstGeom prst="rect">
            <a:avLst/>
          </a:prstGeom>
        </p:spPr>
      </p:pic>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2560" t="-2" r="76130" b="-9094"/>
          <a:stretch/>
        </p:blipFill>
        <p:spPr>
          <a:xfrm>
            <a:off x="5030341" y="3701583"/>
            <a:ext cx="389467" cy="328473"/>
          </a:xfrm>
          <a:prstGeom prst="rect">
            <a:avLst/>
          </a:prstGeom>
        </p:spPr>
      </p:pic>
      <p:sp>
        <p:nvSpPr>
          <p:cNvPr id="50" name="TextBox 49"/>
          <p:cNvSpPr txBox="1"/>
          <p:nvPr/>
        </p:nvSpPr>
        <p:spPr>
          <a:xfrm>
            <a:off x="5407107" y="3664043"/>
            <a:ext cx="3419678" cy="646331"/>
          </a:xfrm>
          <a:prstGeom prst="rect">
            <a:avLst/>
          </a:prstGeom>
          <a:noFill/>
        </p:spPr>
        <p:txBody>
          <a:bodyPr wrap="square" rtlCol="0">
            <a:spAutoFit/>
          </a:bodyPr>
          <a:lstStyle/>
          <a:p>
            <a:r>
              <a:rPr lang="en-US" dirty="0" smtClean="0">
                <a:latin typeface="Corbel" panose="020B0503020204020204" pitchFamily="34" charset="0"/>
              </a:rPr>
              <a:t>Running the </a:t>
            </a:r>
            <a:r>
              <a:rPr lang="en-US" dirty="0" err="1" smtClean="0">
                <a:latin typeface="Corbel" panose="020B0503020204020204" pitchFamily="34" charset="0"/>
              </a:rPr>
              <a:t>programme</a:t>
            </a:r>
            <a:r>
              <a:rPr lang="en-US" dirty="0" smtClean="0">
                <a:latin typeface="Corbel" panose="020B0503020204020204" pitchFamily="34" charset="0"/>
              </a:rPr>
              <a:t> </a:t>
            </a:r>
            <a:br>
              <a:rPr lang="en-US" dirty="0" smtClean="0">
                <a:latin typeface="Corbel" panose="020B0503020204020204" pitchFamily="34" charset="0"/>
              </a:rPr>
            </a:br>
            <a:r>
              <a:rPr lang="en-US" dirty="0" smtClean="0">
                <a:latin typeface="Corbel" panose="020B0503020204020204" pitchFamily="34" charset="0"/>
              </a:rPr>
              <a:t>with fidelity.</a:t>
            </a:r>
          </a:p>
        </p:txBody>
      </p:sp>
      <p:sp>
        <p:nvSpPr>
          <p:cNvPr id="51" name="TextBox 50"/>
          <p:cNvSpPr txBox="1"/>
          <p:nvPr/>
        </p:nvSpPr>
        <p:spPr>
          <a:xfrm>
            <a:off x="5407107" y="735572"/>
            <a:ext cx="4359525" cy="2862322"/>
          </a:xfrm>
          <a:prstGeom prst="rect">
            <a:avLst/>
          </a:prstGeom>
          <a:noFill/>
        </p:spPr>
        <p:txBody>
          <a:bodyPr wrap="square" rtlCol="0">
            <a:spAutoFit/>
          </a:bodyPr>
          <a:lstStyle/>
          <a:p>
            <a:r>
              <a:rPr lang="en-US" dirty="0" smtClean="0">
                <a:latin typeface="Corbel" panose="020B0503020204020204" pitchFamily="34" charset="0"/>
              </a:rPr>
              <a:t>Increased knowledge of ATOD’s.</a:t>
            </a:r>
          </a:p>
          <a:p>
            <a:endParaRPr lang="en-US" dirty="0" smtClean="0">
              <a:latin typeface="Corbel" panose="020B0503020204020204" pitchFamily="34" charset="0"/>
            </a:endParaRPr>
          </a:p>
          <a:p>
            <a:r>
              <a:rPr lang="en-US" dirty="0" smtClean="0">
                <a:latin typeface="Corbel" panose="020B0503020204020204" pitchFamily="34" charset="0"/>
              </a:rPr>
              <a:t>Increased perception of risk for items describing binge drinking, chain smoking, regular marijuana use and regular drinking. </a:t>
            </a:r>
          </a:p>
          <a:p>
            <a:endParaRPr lang="en-US" dirty="0">
              <a:latin typeface="Corbel" panose="020B0503020204020204" pitchFamily="34" charset="0"/>
            </a:endParaRPr>
          </a:p>
          <a:p>
            <a:r>
              <a:rPr lang="en-US" dirty="0" smtClean="0">
                <a:latin typeface="Corbel" panose="020B0503020204020204" pitchFamily="34" charset="0"/>
              </a:rPr>
              <a:t>Students acquired drug knowledge at post-test by answering more questions correctly at the end of the </a:t>
            </a:r>
            <a:r>
              <a:rPr lang="en-US" dirty="0" err="1" smtClean="0">
                <a:latin typeface="Corbel" panose="020B0503020204020204" pitchFamily="34" charset="0"/>
              </a:rPr>
              <a:t>programme</a:t>
            </a:r>
            <a:r>
              <a:rPr lang="en-US" dirty="0" smtClean="0">
                <a:latin typeface="Corbel" panose="020B0503020204020204" pitchFamily="34" charset="0"/>
              </a:rPr>
              <a:t>. </a:t>
            </a:r>
            <a:endParaRPr lang="en-US" dirty="0">
              <a:latin typeface="Corbel" panose="020B0503020204020204" pitchFamily="34" charset="0"/>
            </a:endParaRPr>
          </a:p>
          <a:p>
            <a:endParaRPr lang="en-US" dirty="0">
              <a:latin typeface="Corbel" panose="020B0503020204020204" pitchFamily="34" charset="0"/>
            </a:endParaRPr>
          </a:p>
        </p:txBody>
      </p:sp>
      <p:grpSp>
        <p:nvGrpSpPr>
          <p:cNvPr id="3" name="Group 2"/>
          <p:cNvGrpSpPr/>
          <p:nvPr/>
        </p:nvGrpSpPr>
        <p:grpSpPr>
          <a:xfrm>
            <a:off x="9561762" y="1855148"/>
            <a:ext cx="2424366" cy="2875985"/>
            <a:chOff x="7677002" y="1144695"/>
            <a:chExt cx="2424366" cy="2875985"/>
          </a:xfrm>
        </p:grpSpPr>
        <p:sp>
          <p:nvSpPr>
            <p:cNvPr id="53" name="Oval 52"/>
            <p:cNvSpPr/>
            <p:nvPr/>
          </p:nvSpPr>
          <p:spPr>
            <a:xfrm>
              <a:off x="8212992" y="1144695"/>
              <a:ext cx="1888376" cy="1888376"/>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301996" y="1395709"/>
              <a:ext cx="1710367" cy="1138773"/>
            </a:xfrm>
            <a:prstGeom prst="rect">
              <a:avLst/>
            </a:prstGeom>
            <a:noFill/>
          </p:spPr>
          <p:txBody>
            <a:bodyPr wrap="square" rtlCol="0">
              <a:spAutoFit/>
            </a:bodyPr>
            <a:lstStyle/>
            <a:p>
              <a:pPr algn="ctr"/>
              <a:r>
                <a:rPr lang="en-US" sz="1200" b="1" dirty="0" err="1">
                  <a:latin typeface="Arial Black" panose="020B0A04020102020204" pitchFamily="34" charset="0"/>
                  <a:cs typeface="Aharoni" panose="02010803020104030203" pitchFamily="2" charset="-79"/>
                </a:rPr>
                <a:t>Botvin</a:t>
              </a:r>
              <a:r>
                <a:rPr lang="en-US" sz="1200" b="1" dirty="0">
                  <a:latin typeface="Arial Black" panose="020B0A04020102020204" pitchFamily="34" charset="0"/>
                  <a:cs typeface="Aharoni" panose="02010803020104030203" pitchFamily="2" charset="-79"/>
                </a:rPr>
                <a:t> </a:t>
              </a:r>
              <a:r>
                <a:rPr lang="en-US" sz="1200" b="1" dirty="0" err="1">
                  <a:latin typeface="Arial Black" panose="020B0A04020102020204" pitchFamily="34" charset="0"/>
                  <a:cs typeface="Aharoni" panose="02010803020104030203" pitchFamily="2" charset="-79"/>
                </a:rPr>
                <a:t>LifeSkills</a:t>
              </a:r>
              <a:r>
                <a:rPr lang="en-US" sz="1200" b="1" dirty="0">
                  <a:latin typeface="Arial Black" panose="020B0A04020102020204" pitchFamily="34" charset="0"/>
                  <a:cs typeface="Aharoni" panose="02010803020104030203" pitchFamily="2" charset="-79"/>
                </a:rPr>
                <a:t> Training</a:t>
              </a:r>
              <a:r>
                <a:rPr lang="en-US" sz="1400" i="1" dirty="0">
                  <a:latin typeface="Corbel" panose="020B0503020204020204" pitchFamily="34" charset="0"/>
                </a:rPr>
                <a:t> </a:t>
              </a:r>
              <a:r>
                <a:rPr lang="en-US" sz="1400" dirty="0">
                  <a:latin typeface="Corbel" panose="020B0503020204020204" pitchFamily="34" charset="0"/>
                </a:rPr>
                <a:t>promotes healthy alternatives to risky behavior through </a:t>
              </a:r>
              <a:r>
                <a:rPr lang="en-US" sz="1400" dirty="0" smtClean="0">
                  <a:latin typeface="Corbel" panose="020B0503020204020204" pitchFamily="34" charset="0"/>
                </a:rPr>
                <a:t>activities.</a:t>
              </a:r>
              <a:endParaRPr lang="en-US" sz="1400" dirty="0">
                <a:latin typeface="Corbel" panose="020B0503020204020204" pitchFamily="34" charset="0"/>
              </a:endParaRPr>
            </a:p>
          </p:txBody>
        </p:sp>
        <p:sp>
          <p:nvSpPr>
            <p:cNvPr id="55" name="Oval 54"/>
            <p:cNvSpPr/>
            <p:nvPr/>
          </p:nvSpPr>
          <p:spPr>
            <a:xfrm>
              <a:off x="7683106" y="2534482"/>
              <a:ext cx="1486198" cy="1486198"/>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677002" y="2846004"/>
              <a:ext cx="1480177" cy="830997"/>
            </a:xfrm>
            <a:prstGeom prst="rect">
              <a:avLst/>
            </a:prstGeom>
            <a:noFill/>
          </p:spPr>
          <p:txBody>
            <a:bodyPr wrap="square" rtlCol="0">
              <a:spAutoFit/>
            </a:bodyPr>
            <a:lstStyle/>
            <a:p>
              <a:pPr algn="ctr"/>
              <a:r>
                <a:rPr lang="en-US" b="1" dirty="0" smtClean="0">
                  <a:latin typeface="Arial Black" panose="020B0A04020102020204" pitchFamily="34" charset="0"/>
                  <a:cs typeface="Aharoni" panose="02010803020104030203" pitchFamily="2" charset="-79"/>
                </a:rPr>
                <a:t>78</a:t>
              </a:r>
              <a:r>
                <a:rPr lang="en-US" b="1" dirty="0" smtClean="0">
                  <a:latin typeface="Aharoni" panose="02010803020104030203" pitchFamily="2" charset="-79"/>
                  <a:cs typeface="Aharoni" panose="02010803020104030203" pitchFamily="2" charset="-79"/>
                </a:rPr>
                <a:t> </a:t>
              </a:r>
              <a:r>
                <a:rPr lang="en-US" sz="1200" dirty="0" smtClean="0">
                  <a:latin typeface="Corbel" panose="020B0503020204020204" pitchFamily="34" charset="0"/>
                </a:rPr>
                <a:t>students engaged and</a:t>
              </a:r>
              <a:r>
                <a:rPr lang="en-US" dirty="0" smtClean="0">
                  <a:latin typeface="Corbel" panose="020B0503020204020204" pitchFamily="34" charset="0"/>
                </a:rPr>
                <a:t> </a:t>
              </a:r>
              <a:r>
                <a:rPr lang="en-US" b="1" dirty="0" smtClean="0">
                  <a:latin typeface="Arial Black" panose="020B0A04020102020204" pitchFamily="34" charset="0"/>
                  <a:cs typeface="Aharoni" panose="02010803020104030203" pitchFamily="2" charset="-79"/>
                </a:rPr>
                <a:t>71</a:t>
              </a:r>
              <a:r>
                <a:rPr lang="en-US" dirty="0" smtClean="0">
                  <a:latin typeface="Corbel" panose="020B0503020204020204" pitchFamily="34" charset="0"/>
                </a:rPr>
                <a:t> </a:t>
              </a:r>
              <a:r>
                <a:rPr lang="en-US" sz="1200" dirty="0" smtClean="0">
                  <a:latin typeface="Corbel" panose="020B0503020204020204" pitchFamily="34" charset="0"/>
                </a:rPr>
                <a:t>retained.</a:t>
              </a:r>
              <a:endParaRPr lang="en-US" sz="1200" dirty="0">
                <a:latin typeface="Corbel" panose="020B0503020204020204" pitchFamily="34" charset="0"/>
              </a:endParaRPr>
            </a:p>
          </p:txBody>
        </p:sp>
      </p:gr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3738" y="4183301"/>
            <a:ext cx="3722934" cy="2440590"/>
          </a:xfrm>
          <a:prstGeom prst="rect">
            <a:avLst/>
          </a:prstGeom>
        </p:spPr>
      </p:pic>
      <p:cxnSp>
        <p:nvCxnSpPr>
          <p:cNvPr id="24" name="Straight Connector 23"/>
          <p:cNvCxnSpPr/>
          <p:nvPr/>
        </p:nvCxnSpPr>
        <p:spPr>
          <a:xfrm>
            <a:off x="1454331" y="5225143"/>
            <a:ext cx="501160" cy="156754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4713581" y="1343313"/>
            <a:ext cx="1197574" cy="461665"/>
          </a:xfrm>
          <a:prstGeom prst="rect">
            <a:avLst/>
          </a:prstGeom>
          <a:noFill/>
        </p:spPr>
        <p:txBody>
          <a:bodyPr wrap="square" rtlCol="0">
            <a:spAutoFit/>
          </a:bodyPr>
          <a:lstStyle/>
          <a:p>
            <a:r>
              <a:rPr lang="en-US" sz="1200" dirty="0" smtClean="0">
                <a:solidFill>
                  <a:schemeClr val="tx2">
                    <a:lumMod val="75000"/>
                    <a:lumOff val="25000"/>
                  </a:schemeClr>
                </a:solidFill>
                <a:latin typeface="Arial Black" panose="020B0A04020102020204" pitchFamily="34" charset="0"/>
              </a:rPr>
              <a:t>OUTCOMES</a:t>
            </a:r>
            <a:endParaRPr lang="en-US" sz="1200" dirty="0">
              <a:solidFill>
                <a:schemeClr val="tx2">
                  <a:lumMod val="75000"/>
                  <a:lumOff val="25000"/>
                </a:schemeClr>
              </a:solidFill>
              <a:latin typeface="Corbel" panose="020B0503020204020204" pitchFamily="34" charset="0"/>
            </a:endParaRPr>
          </a:p>
          <a:p>
            <a:endParaRPr lang="en-US" sz="1200" dirty="0">
              <a:latin typeface="Corbel" panose="020B0503020204020204" pitchFamily="34" charset="0"/>
            </a:endParaRPr>
          </a:p>
        </p:txBody>
      </p:sp>
      <p:sp>
        <p:nvSpPr>
          <p:cNvPr id="26" name="TextBox 25"/>
          <p:cNvSpPr txBox="1"/>
          <p:nvPr/>
        </p:nvSpPr>
        <p:spPr>
          <a:xfrm rot="16200000">
            <a:off x="4642267" y="4414359"/>
            <a:ext cx="1406225" cy="461665"/>
          </a:xfrm>
          <a:prstGeom prst="rect">
            <a:avLst/>
          </a:prstGeom>
          <a:noFill/>
        </p:spPr>
        <p:txBody>
          <a:bodyPr wrap="square" rtlCol="0">
            <a:spAutoFit/>
          </a:bodyPr>
          <a:lstStyle/>
          <a:p>
            <a:r>
              <a:rPr lang="en-US" sz="1200" dirty="0" smtClean="0">
                <a:solidFill>
                  <a:schemeClr val="tx2">
                    <a:lumMod val="75000"/>
                    <a:lumOff val="25000"/>
                  </a:schemeClr>
                </a:solidFill>
                <a:latin typeface="Arial Black" panose="020B0A04020102020204" pitchFamily="34" charset="0"/>
              </a:rPr>
              <a:t>CHALLENGES </a:t>
            </a:r>
            <a:endParaRPr lang="en-US" sz="1200" dirty="0" smtClean="0">
              <a:solidFill>
                <a:schemeClr val="tx2">
                  <a:lumMod val="75000"/>
                  <a:lumOff val="25000"/>
                </a:schemeClr>
              </a:solidFill>
              <a:latin typeface="Corbel" panose="020B0503020204020204" pitchFamily="34" charset="0"/>
            </a:endParaRPr>
          </a:p>
          <a:p>
            <a:endParaRPr lang="en-US" sz="1200" dirty="0">
              <a:latin typeface="Corbel" panose="020B0503020204020204" pitchFamily="34" charset="0"/>
            </a:endParaRPr>
          </a:p>
        </p:txBody>
      </p:sp>
    </p:spTree>
    <p:extLst>
      <p:ext uri="{BB962C8B-B14F-4D97-AF65-F5344CB8AC3E}">
        <p14:creationId xmlns:p14="http://schemas.microsoft.com/office/powerpoint/2010/main" val="2717023482"/>
      </p:ext>
    </p:extLst>
  </p:cSld>
  <p:clrMapOvr>
    <a:masterClrMapping/>
  </p:clrMapOvr>
  <p:transition spd="slow" advTm="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stCxn id="4" idx="4"/>
          </p:cNvCxnSpPr>
          <p:nvPr/>
        </p:nvCxnSpPr>
        <p:spPr>
          <a:xfrm>
            <a:off x="1107536" y="2403371"/>
            <a:ext cx="1011312" cy="4971096"/>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Rectangle 6"/>
          <p:cNvSpPr/>
          <p:nvPr/>
        </p:nvSpPr>
        <p:spPr>
          <a:xfrm>
            <a:off x="-1" y="2417252"/>
            <a:ext cx="3046319" cy="4388109"/>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26733" y="441765"/>
            <a:ext cx="1961606" cy="1961606"/>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316" y="1709296"/>
            <a:ext cx="2214395" cy="369332"/>
          </a:xfrm>
          <a:prstGeom prst="rect">
            <a:avLst/>
          </a:prstGeom>
          <a:noFill/>
        </p:spPr>
        <p:txBody>
          <a:bodyPr wrap="square" rtlCol="0" anchor="ctr">
            <a:spAutoFit/>
          </a:bodyPr>
          <a:lstStyle/>
          <a:p>
            <a:pPr algn="ctr"/>
            <a:r>
              <a:rPr lang="en-US" b="1" spc="300" dirty="0" smtClean="0">
                <a:solidFill>
                  <a:schemeClr val="tx2">
                    <a:lumMod val="75000"/>
                    <a:lumOff val="25000"/>
                  </a:schemeClr>
                </a:solidFill>
                <a:latin typeface="Arial Black" panose="020B0A04020102020204" pitchFamily="34" charset="0"/>
              </a:rPr>
              <a:t>THE DNDC</a:t>
            </a:r>
            <a:endParaRPr lang="en-US" b="1" spc="300" dirty="0">
              <a:solidFill>
                <a:schemeClr val="tx2">
                  <a:lumMod val="75000"/>
                  <a:lumOff val="25000"/>
                </a:schemeClr>
              </a:solidFill>
              <a:latin typeface="Arial Black" panose="020B0A04020102020204" pitchFamily="34" charset="0"/>
            </a:endParaRPr>
          </a:p>
        </p:txBody>
      </p:sp>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25654" r="51049"/>
          <a:stretch/>
        </p:blipFill>
        <p:spPr>
          <a:xfrm>
            <a:off x="4464560" y="619749"/>
            <a:ext cx="343306" cy="301092"/>
          </a:xfrm>
          <a:prstGeom prst="rect">
            <a:avLst/>
          </a:prstGeom>
        </p:spPr>
      </p:pic>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51918" r="25346"/>
          <a:stretch/>
        </p:blipFill>
        <p:spPr>
          <a:xfrm>
            <a:off x="2175051" y="1184945"/>
            <a:ext cx="345586" cy="310576"/>
          </a:xfrm>
          <a:prstGeom prst="rect">
            <a:avLst/>
          </a:prstGeom>
        </p:spPr>
      </p:pic>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l="77753" r="-1331"/>
          <a:stretch/>
        </p:blipFill>
        <p:spPr>
          <a:xfrm>
            <a:off x="2175051" y="619749"/>
            <a:ext cx="358386" cy="310576"/>
          </a:xfrm>
          <a:prstGeom prst="rect">
            <a:avLst/>
          </a:prstGeom>
        </p:spPr>
      </p:pic>
      <p:sp>
        <p:nvSpPr>
          <p:cNvPr id="32" name="TextBox 31"/>
          <p:cNvSpPr txBox="1"/>
          <p:nvPr/>
        </p:nvSpPr>
        <p:spPr>
          <a:xfrm>
            <a:off x="2533437" y="619749"/>
            <a:ext cx="1657986" cy="369332"/>
          </a:xfrm>
          <a:prstGeom prst="rect">
            <a:avLst/>
          </a:prstGeom>
          <a:noFill/>
        </p:spPr>
        <p:txBody>
          <a:bodyPr wrap="square" rtlCol="0">
            <a:spAutoFit/>
          </a:bodyPr>
          <a:lstStyle/>
          <a:p>
            <a:r>
              <a:rPr lang="en-US" dirty="0" smtClean="0">
                <a:latin typeface="Corbel" panose="020B0503020204020204" pitchFamily="34" charset="0"/>
              </a:rPr>
              <a:t>Middle School</a:t>
            </a:r>
            <a:endParaRPr lang="en-US" dirty="0">
              <a:latin typeface="Corbel" panose="020B0503020204020204" pitchFamily="34" charset="0"/>
            </a:endParaRPr>
          </a:p>
        </p:txBody>
      </p:sp>
      <p:sp>
        <p:nvSpPr>
          <p:cNvPr id="33" name="TextBox 32"/>
          <p:cNvSpPr txBox="1"/>
          <p:nvPr/>
        </p:nvSpPr>
        <p:spPr>
          <a:xfrm>
            <a:off x="2533437" y="1166207"/>
            <a:ext cx="1728545" cy="369332"/>
          </a:xfrm>
          <a:prstGeom prst="rect">
            <a:avLst/>
          </a:prstGeom>
          <a:noFill/>
        </p:spPr>
        <p:txBody>
          <a:bodyPr wrap="square" rtlCol="0">
            <a:spAutoFit/>
          </a:bodyPr>
          <a:lstStyle/>
          <a:p>
            <a:r>
              <a:rPr lang="en-US" dirty="0" smtClean="0">
                <a:latin typeface="Corbel" panose="020B0503020204020204" pitchFamily="34" charset="0"/>
              </a:rPr>
              <a:t>Evidence Based</a:t>
            </a:r>
            <a:endParaRPr lang="en-US" dirty="0">
              <a:latin typeface="Corbel" panose="020B0503020204020204" pitchFamily="34" charset="0"/>
            </a:endParaRPr>
          </a:p>
        </p:txBody>
      </p:sp>
      <p:sp>
        <p:nvSpPr>
          <p:cNvPr id="28" name="Right Triangle 27"/>
          <p:cNvSpPr/>
          <p:nvPr/>
        </p:nvSpPr>
        <p:spPr>
          <a:xfrm flipH="1">
            <a:off x="8754742" y="6097775"/>
            <a:ext cx="3437258" cy="76022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6700" y="2399919"/>
            <a:ext cx="2715527" cy="3785652"/>
          </a:xfrm>
          <a:prstGeom prst="rect">
            <a:avLst/>
          </a:prstGeom>
          <a:noFill/>
        </p:spPr>
        <p:txBody>
          <a:bodyPr wrap="square" rtlCol="0">
            <a:spAutoFit/>
          </a:bodyPr>
          <a:lstStyle/>
          <a:p>
            <a:pPr>
              <a:lnSpc>
                <a:spcPct val="150000"/>
              </a:lnSpc>
            </a:pPr>
            <a:r>
              <a:rPr lang="en-US" sz="1600" b="1" dirty="0">
                <a:latin typeface="Corbel" panose="020B0503020204020204" pitchFamily="34" charset="0"/>
              </a:rPr>
              <a:t>TEEN PEACE </a:t>
            </a:r>
            <a:r>
              <a:rPr lang="en-US" sz="1600" dirty="0">
                <a:latin typeface="Corbel" panose="020B0503020204020204" pitchFamily="34" charset="0"/>
              </a:rPr>
              <a:t>is a substance abuse prevention afterschool </a:t>
            </a:r>
            <a:r>
              <a:rPr lang="en-US" sz="1600" dirty="0" err="1">
                <a:latin typeface="Corbel" panose="020B0503020204020204" pitchFamily="34" charset="0"/>
              </a:rPr>
              <a:t>programme</a:t>
            </a:r>
            <a:r>
              <a:rPr lang="en-US" sz="1600" dirty="0">
                <a:latin typeface="Corbel" panose="020B0503020204020204" pitchFamily="34" charset="0"/>
              </a:rPr>
              <a:t> designed to keep children and youth out of trouble and engaged in positive and enriching activities. </a:t>
            </a:r>
            <a:r>
              <a:rPr lang="en-US" sz="1600" dirty="0" err="1" smtClean="0">
                <a:latin typeface="Corbel" panose="020B0503020204020204" pitchFamily="34" charset="0"/>
              </a:rPr>
              <a:t>LifeSkills</a:t>
            </a:r>
            <a:r>
              <a:rPr lang="en-US" sz="1600" dirty="0" smtClean="0">
                <a:latin typeface="Corbel" panose="020B0503020204020204" pitchFamily="34" charset="0"/>
              </a:rPr>
              <a:t> (LST) </a:t>
            </a:r>
            <a:r>
              <a:rPr lang="en-US" sz="1600" dirty="0">
                <a:latin typeface="Corbel" panose="020B0503020204020204" pitchFamily="34" charset="0"/>
              </a:rPr>
              <a:t>is a component of the </a:t>
            </a:r>
            <a:r>
              <a:rPr lang="en-US" sz="1600" dirty="0" err="1">
                <a:latin typeface="Corbel" panose="020B0503020204020204" pitchFamily="34" charset="0"/>
              </a:rPr>
              <a:t>programme</a:t>
            </a:r>
            <a:r>
              <a:rPr lang="en-US" sz="1600" dirty="0">
                <a:latin typeface="Corbel" panose="020B0503020204020204" pitchFamily="34" charset="0"/>
              </a:rPr>
              <a:t>. </a:t>
            </a:r>
          </a:p>
          <a:p>
            <a:pPr algn="ctr">
              <a:lnSpc>
                <a:spcPct val="150000"/>
              </a:lnSpc>
            </a:pPr>
            <a:endParaRPr lang="en-US" sz="1600" b="1" spc="-150" dirty="0">
              <a:latin typeface="Corbel" panose="020B0503020204020204" pitchFamily="34" charset="0"/>
            </a:endParaRPr>
          </a:p>
        </p:txBody>
      </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l="-2560" t="-2" r="76130" b="-9094"/>
          <a:stretch/>
        </p:blipFill>
        <p:spPr>
          <a:xfrm>
            <a:off x="4464560" y="3348557"/>
            <a:ext cx="389467" cy="328473"/>
          </a:xfrm>
          <a:prstGeom prst="rect">
            <a:avLst/>
          </a:prstGeom>
        </p:spPr>
      </p:pic>
      <p:sp>
        <p:nvSpPr>
          <p:cNvPr id="51" name="Oval 50"/>
          <p:cNvSpPr/>
          <p:nvPr/>
        </p:nvSpPr>
        <p:spPr>
          <a:xfrm>
            <a:off x="10518141" y="259002"/>
            <a:ext cx="1492531" cy="1492531"/>
          </a:xfrm>
          <a:prstGeom prst="ellipse">
            <a:avLst/>
          </a:prstGeom>
          <a:solidFill>
            <a:schemeClr val="accent1">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685116" y="463272"/>
            <a:ext cx="1158579" cy="1046440"/>
          </a:xfrm>
          <a:prstGeom prst="rect">
            <a:avLst/>
          </a:prstGeom>
          <a:noFill/>
        </p:spPr>
        <p:txBody>
          <a:bodyPr wrap="square" rtlCol="0">
            <a:spAutoFit/>
          </a:bodyPr>
          <a:lstStyle/>
          <a:p>
            <a:pPr algn="ctr"/>
            <a:r>
              <a:rPr lang="en-US" sz="1400" dirty="0" smtClean="0">
                <a:latin typeface="Corbel" panose="020B0503020204020204" pitchFamily="34" charset="0"/>
              </a:rPr>
              <a:t>Served </a:t>
            </a:r>
            <a:r>
              <a:rPr lang="en-US" dirty="0" smtClean="0">
                <a:latin typeface="Arial Black" panose="020B0A04020102020204" pitchFamily="34" charset="0"/>
                <a:cs typeface="Aharoni" panose="02010803020104030203" pitchFamily="2" charset="-79"/>
              </a:rPr>
              <a:t>54</a:t>
            </a:r>
            <a:r>
              <a:rPr lang="en-US" sz="1400" dirty="0" smtClean="0">
                <a:latin typeface="Corbel" panose="020B0503020204020204" pitchFamily="34" charset="0"/>
              </a:rPr>
              <a:t> students in 2016/17 school year</a:t>
            </a:r>
            <a:endParaRPr lang="en-US" sz="1400" dirty="0">
              <a:latin typeface="Corbel" panose="020B0503020204020204" pitchFamily="34" charset="0"/>
            </a:endParaRPr>
          </a:p>
        </p:txBody>
      </p:sp>
      <p:sp>
        <p:nvSpPr>
          <p:cNvPr id="54" name="Oval 53"/>
          <p:cNvSpPr/>
          <p:nvPr/>
        </p:nvSpPr>
        <p:spPr>
          <a:xfrm>
            <a:off x="9480880" y="1029206"/>
            <a:ext cx="1383023" cy="1383023"/>
          </a:xfrm>
          <a:prstGeom prst="ellipse">
            <a:avLst/>
          </a:prstGeom>
          <a:solidFill>
            <a:schemeClr val="accent1">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9543407" y="1190934"/>
            <a:ext cx="1244520" cy="954107"/>
          </a:xfrm>
          <a:prstGeom prst="rect">
            <a:avLst/>
          </a:prstGeom>
          <a:noFill/>
        </p:spPr>
        <p:txBody>
          <a:bodyPr wrap="square" rtlCol="0">
            <a:spAutoFit/>
          </a:bodyPr>
          <a:lstStyle/>
          <a:p>
            <a:pPr algn="ctr"/>
            <a:r>
              <a:rPr lang="en-US" sz="1400" dirty="0">
                <a:latin typeface="Corbel" panose="020B0503020204020204" pitchFamily="34" charset="0"/>
              </a:rPr>
              <a:t>Available to </a:t>
            </a:r>
            <a:r>
              <a:rPr lang="en-US" sz="1400" b="1" dirty="0">
                <a:latin typeface="Arial Black" panose="020B0A04020102020204" pitchFamily="34" charset="0"/>
                <a:cs typeface="Aharoni" panose="02010803020104030203" pitchFamily="2" charset="-79"/>
              </a:rPr>
              <a:t>all</a:t>
            </a:r>
            <a:r>
              <a:rPr lang="en-US" sz="1400" b="1" dirty="0">
                <a:latin typeface="Aharoni" panose="02010803020104030203" pitchFamily="2" charset="-79"/>
                <a:cs typeface="Aharoni" panose="02010803020104030203" pitchFamily="2" charset="-79"/>
              </a:rPr>
              <a:t> </a:t>
            </a:r>
            <a:r>
              <a:rPr lang="en-US" sz="1400" dirty="0">
                <a:latin typeface="Corbel" panose="020B0503020204020204" pitchFamily="34" charset="0"/>
              </a:rPr>
              <a:t>middle aged school </a:t>
            </a:r>
            <a:r>
              <a:rPr lang="en-US" sz="1400" dirty="0" smtClean="0">
                <a:latin typeface="Corbel" panose="020B0503020204020204" pitchFamily="34" charset="0"/>
              </a:rPr>
              <a:t>students.</a:t>
            </a:r>
            <a:endParaRPr lang="en-US" sz="1050" dirty="0">
              <a:latin typeface="Corbel" panose="020B0503020204020204" pitchFamily="34" charset="0"/>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286" y="508606"/>
            <a:ext cx="1641163" cy="1372512"/>
          </a:xfrm>
          <a:prstGeom prst="rect">
            <a:avLst/>
          </a:prstGeom>
        </p:spPr>
      </p:pic>
      <p:sp>
        <p:nvSpPr>
          <p:cNvPr id="36" name="TextBox 35"/>
          <p:cNvSpPr txBox="1"/>
          <p:nvPr/>
        </p:nvSpPr>
        <p:spPr>
          <a:xfrm>
            <a:off x="4845831" y="3348557"/>
            <a:ext cx="4155929" cy="1477328"/>
          </a:xfrm>
          <a:prstGeom prst="rect">
            <a:avLst/>
          </a:prstGeom>
          <a:noFill/>
        </p:spPr>
        <p:txBody>
          <a:bodyPr wrap="square" rtlCol="0">
            <a:spAutoFit/>
          </a:bodyPr>
          <a:lstStyle/>
          <a:p>
            <a:r>
              <a:rPr lang="en-US" dirty="0" smtClean="0">
                <a:latin typeface="Corbel" panose="020B0503020204020204" pitchFamily="34" charset="0"/>
              </a:rPr>
              <a:t>Collecting data in the afterschool setting.</a:t>
            </a:r>
          </a:p>
          <a:p>
            <a:endParaRPr lang="en-US" dirty="0">
              <a:latin typeface="Corbel" panose="020B0503020204020204" pitchFamily="34" charset="0"/>
            </a:endParaRPr>
          </a:p>
          <a:p>
            <a:r>
              <a:rPr lang="en-US" dirty="0" smtClean="0">
                <a:latin typeface="Corbel" panose="020B0503020204020204" pitchFamily="34" charset="0"/>
              </a:rPr>
              <a:t>Getting students to commit.</a:t>
            </a:r>
          </a:p>
          <a:p>
            <a:endParaRPr lang="en-US" dirty="0">
              <a:latin typeface="Corbel" panose="020B0503020204020204" pitchFamily="34" charset="0"/>
            </a:endParaRPr>
          </a:p>
          <a:p>
            <a:r>
              <a:rPr lang="en-US" dirty="0" smtClean="0">
                <a:latin typeface="Corbel" panose="020B0503020204020204" pitchFamily="34" charset="0"/>
              </a:rPr>
              <a:t>Parental Involvement.</a:t>
            </a:r>
            <a:endParaRPr lang="en-US" dirty="0">
              <a:latin typeface="Corbel" panose="020B0503020204020204" pitchFamily="34" charset="0"/>
            </a:endParaRPr>
          </a:p>
        </p:txBody>
      </p:sp>
      <p:sp>
        <p:nvSpPr>
          <p:cNvPr id="40" name="TextBox 39"/>
          <p:cNvSpPr txBox="1"/>
          <p:nvPr/>
        </p:nvSpPr>
        <p:spPr>
          <a:xfrm>
            <a:off x="4894578" y="619749"/>
            <a:ext cx="4269443" cy="2862322"/>
          </a:xfrm>
          <a:prstGeom prst="rect">
            <a:avLst/>
          </a:prstGeom>
          <a:noFill/>
        </p:spPr>
        <p:txBody>
          <a:bodyPr wrap="square" rtlCol="0">
            <a:spAutoFit/>
          </a:bodyPr>
          <a:lstStyle/>
          <a:p>
            <a:r>
              <a:rPr lang="en-US" dirty="0" smtClean="0">
                <a:latin typeface="Corbel" panose="020B0503020204020204" pitchFamily="34" charset="0"/>
              </a:rPr>
              <a:t>Students are better equipped for situations that </a:t>
            </a:r>
            <a:r>
              <a:rPr lang="en-US" dirty="0">
                <a:latin typeface="Corbel" panose="020B0503020204020204" pitchFamily="34" charset="0"/>
              </a:rPr>
              <a:t> </a:t>
            </a:r>
            <a:r>
              <a:rPr lang="en-US" dirty="0" smtClean="0">
                <a:latin typeface="Corbel" panose="020B0503020204020204" pitchFamily="34" charset="0"/>
              </a:rPr>
              <a:t>may arise.</a:t>
            </a:r>
          </a:p>
          <a:p>
            <a:endParaRPr lang="en-US" dirty="0">
              <a:latin typeface="Corbel" panose="020B0503020204020204" pitchFamily="34" charset="0"/>
            </a:endParaRPr>
          </a:p>
          <a:p>
            <a:r>
              <a:rPr lang="en-US" dirty="0" smtClean="0">
                <a:latin typeface="Corbel" panose="020B0503020204020204" pitchFamily="34" charset="0"/>
              </a:rPr>
              <a:t>Students have the opportunity to engage with students at other middle schools.</a:t>
            </a:r>
          </a:p>
          <a:p>
            <a:endParaRPr lang="en-US" dirty="0">
              <a:latin typeface="Corbel" panose="020B0503020204020204" pitchFamily="34" charset="0"/>
            </a:endParaRPr>
          </a:p>
          <a:p>
            <a:r>
              <a:rPr lang="en-US" dirty="0" smtClean="0">
                <a:latin typeface="Corbel" panose="020B0503020204020204" pitchFamily="34" charset="0"/>
              </a:rPr>
              <a:t>Students have access to a positive adult for the school year.</a:t>
            </a:r>
          </a:p>
          <a:p>
            <a:endParaRPr lang="en-US" dirty="0">
              <a:latin typeface="Corbel" panose="020B0503020204020204" pitchFamily="34" charset="0"/>
            </a:endParaRPr>
          </a:p>
          <a:p>
            <a:endParaRPr lang="en-US" dirty="0">
              <a:latin typeface="Corbel" panose="020B0503020204020204" pitchFamily="34" charset="0"/>
            </a:endParaRPr>
          </a:p>
        </p:txBody>
      </p:sp>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536" y="5512468"/>
            <a:ext cx="2306224" cy="1537483"/>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4762" t="21270" r="24524"/>
          <a:stretch/>
        </p:blipFill>
        <p:spPr>
          <a:xfrm>
            <a:off x="9567668" y="4508408"/>
            <a:ext cx="2220686" cy="2159726"/>
          </a:xfrm>
          <a:prstGeom prst="rect">
            <a:avLst/>
          </a:prstGeom>
          <a:ln>
            <a:solidFill>
              <a:schemeClr val="accent1">
                <a:lumMod val="60000"/>
                <a:lumOff val="40000"/>
              </a:schemeClr>
            </a:solidFill>
          </a:ln>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1428" t="15556" r="5715"/>
          <a:stretch/>
        </p:blipFill>
        <p:spPr>
          <a:xfrm>
            <a:off x="8865669" y="2945673"/>
            <a:ext cx="2613443" cy="1997632"/>
          </a:xfrm>
          <a:prstGeom prst="rect">
            <a:avLst/>
          </a:prstGeom>
          <a:ln>
            <a:solidFill>
              <a:schemeClr val="accent1">
                <a:lumMod val="60000"/>
                <a:lumOff val="40000"/>
              </a:schemeClr>
            </a:solidFill>
          </a:ln>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10666" r="16190"/>
          <a:stretch/>
        </p:blipFill>
        <p:spPr>
          <a:xfrm rot="5400000">
            <a:off x="7451906" y="4348203"/>
            <a:ext cx="2025779" cy="2077215"/>
          </a:xfrm>
          <a:prstGeom prst="rect">
            <a:avLst/>
          </a:prstGeom>
          <a:ln>
            <a:solidFill>
              <a:schemeClr val="accent1">
                <a:lumMod val="60000"/>
                <a:lumOff val="40000"/>
              </a:schemeClr>
            </a:solidFill>
          </a:ln>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l="22857" t="99" r="37381"/>
          <a:stretch/>
        </p:blipFill>
        <p:spPr>
          <a:xfrm rot="5400000">
            <a:off x="5497101" y="4679036"/>
            <a:ext cx="1454332" cy="2740480"/>
          </a:xfrm>
          <a:prstGeom prst="rect">
            <a:avLst/>
          </a:prstGeom>
          <a:ln>
            <a:solidFill>
              <a:schemeClr val="accent1">
                <a:lumMod val="60000"/>
                <a:lumOff val="40000"/>
              </a:schemeClr>
            </a:solidFill>
          </a:ln>
        </p:spPr>
      </p:pic>
      <p:sp>
        <p:nvSpPr>
          <p:cNvPr id="29" name="TextBox 28"/>
          <p:cNvSpPr txBox="1"/>
          <p:nvPr/>
        </p:nvSpPr>
        <p:spPr>
          <a:xfrm rot="16200000">
            <a:off x="4146794" y="1225541"/>
            <a:ext cx="1205870" cy="461665"/>
          </a:xfrm>
          <a:prstGeom prst="rect">
            <a:avLst/>
          </a:prstGeom>
          <a:noFill/>
        </p:spPr>
        <p:txBody>
          <a:bodyPr wrap="square" rtlCol="0">
            <a:spAutoFit/>
          </a:bodyPr>
          <a:lstStyle/>
          <a:p>
            <a:r>
              <a:rPr lang="en-US" sz="1200" dirty="0" smtClean="0">
                <a:solidFill>
                  <a:schemeClr val="tx2">
                    <a:lumMod val="75000"/>
                    <a:lumOff val="25000"/>
                  </a:schemeClr>
                </a:solidFill>
                <a:latin typeface="Arial Black" panose="020B0A04020102020204" pitchFamily="34" charset="0"/>
              </a:rPr>
              <a:t>OUTCOMES</a:t>
            </a:r>
            <a:endParaRPr lang="en-US" sz="1200" dirty="0">
              <a:solidFill>
                <a:schemeClr val="tx2">
                  <a:lumMod val="75000"/>
                  <a:lumOff val="25000"/>
                </a:schemeClr>
              </a:solidFill>
              <a:latin typeface="Corbel" panose="020B0503020204020204" pitchFamily="34" charset="0"/>
            </a:endParaRPr>
          </a:p>
          <a:p>
            <a:endParaRPr lang="en-US" sz="1200" dirty="0">
              <a:latin typeface="Corbel" panose="020B0503020204020204" pitchFamily="34" charset="0"/>
            </a:endParaRPr>
          </a:p>
        </p:txBody>
      </p:sp>
      <p:sp>
        <p:nvSpPr>
          <p:cNvPr id="34" name="TextBox 33"/>
          <p:cNvSpPr txBox="1"/>
          <p:nvPr/>
        </p:nvSpPr>
        <p:spPr>
          <a:xfrm rot="16200000">
            <a:off x="4072187" y="4078184"/>
            <a:ext cx="1404436" cy="461665"/>
          </a:xfrm>
          <a:prstGeom prst="rect">
            <a:avLst/>
          </a:prstGeom>
          <a:noFill/>
        </p:spPr>
        <p:txBody>
          <a:bodyPr wrap="square" rtlCol="0">
            <a:spAutoFit/>
          </a:bodyPr>
          <a:lstStyle/>
          <a:p>
            <a:r>
              <a:rPr lang="en-US" sz="1200" dirty="0" smtClean="0">
                <a:solidFill>
                  <a:schemeClr val="tx2">
                    <a:lumMod val="75000"/>
                    <a:lumOff val="25000"/>
                  </a:schemeClr>
                </a:solidFill>
                <a:latin typeface="Arial Black" panose="020B0A04020102020204" pitchFamily="34" charset="0"/>
              </a:rPr>
              <a:t>CHALLENGES </a:t>
            </a:r>
            <a:endParaRPr lang="en-US" sz="1200" dirty="0" smtClean="0">
              <a:solidFill>
                <a:schemeClr val="tx2">
                  <a:lumMod val="75000"/>
                  <a:lumOff val="25000"/>
                </a:schemeClr>
              </a:solidFill>
              <a:latin typeface="Corbel" panose="020B0503020204020204" pitchFamily="34" charset="0"/>
            </a:endParaRPr>
          </a:p>
          <a:p>
            <a:endParaRPr lang="en-US" sz="1200" dirty="0">
              <a:latin typeface="Corbel" panose="020B0503020204020204" pitchFamily="34" charset="0"/>
            </a:endParaRPr>
          </a:p>
        </p:txBody>
      </p:sp>
    </p:spTree>
    <p:extLst>
      <p:ext uri="{BB962C8B-B14F-4D97-AF65-F5344CB8AC3E}">
        <p14:creationId xmlns:p14="http://schemas.microsoft.com/office/powerpoint/2010/main" val="3379633430"/>
      </p:ext>
    </p:extLst>
  </p:cSld>
  <p:clrMapOvr>
    <a:masterClrMapping/>
  </p:clrMapOvr>
  <p:transition spd="slow" advTm="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flipH="1" flipV="1">
            <a:off x="5338220" y="0"/>
            <a:ext cx="6853780" cy="715824"/>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3890" y="219596"/>
            <a:ext cx="2174633" cy="2174633"/>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p:cNvSpPr/>
          <p:nvPr/>
        </p:nvSpPr>
        <p:spPr>
          <a:xfrm flipH="1">
            <a:off x="8754742" y="6097775"/>
            <a:ext cx="3437258" cy="760225"/>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H="1">
            <a:off x="-2" y="1444142"/>
            <a:ext cx="583892"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1918" r="25346"/>
          <a:stretch/>
        </p:blipFill>
        <p:spPr>
          <a:xfrm>
            <a:off x="3075349" y="1685529"/>
            <a:ext cx="345586" cy="31057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77753" r="-1331"/>
          <a:stretch/>
        </p:blipFill>
        <p:spPr>
          <a:xfrm>
            <a:off x="3075349" y="895135"/>
            <a:ext cx="358386" cy="310576"/>
          </a:xfrm>
          <a:prstGeom prst="rect">
            <a:avLst/>
          </a:prstGeom>
        </p:spPr>
      </p:pic>
      <p:sp>
        <p:nvSpPr>
          <p:cNvPr id="12" name="TextBox 11"/>
          <p:cNvSpPr txBox="1"/>
          <p:nvPr/>
        </p:nvSpPr>
        <p:spPr>
          <a:xfrm>
            <a:off x="3434816" y="895135"/>
            <a:ext cx="2727198" cy="646331"/>
          </a:xfrm>
          <a:prstGeom prst="rect">
            <a:avLst/>
          </a:prstGeom>
          <a:noFill/>
        </p:spPr>
        <p:txBody>
          <a:bodyPr wrap="square" rtlCol="0">
            <a:spAutoFit/>
          </a:bodyPr>
          <a:lstStyle/>
          <a:p>
            <a:r>
              <a:rPr lang="en-US" dirty="0" smtClean="0">
                <a:latin typeface="Corbel" panose="020B0503020204020204" pitchFamily="34" charset="0"/>
              </a:rPr>
              <a:t>Primary School</a:t>
            </a:r>
          </a:p>
          <a:p>
            <a:r>
              <a:rPr lang="en-US" dirty="0" smtClean="0">
                <a:latin typeface="Corbel" panose="020B0503020204020204" pitchFamily="34" charset="0"/>
              </a:rPr>
              <a:t>Middle School</a:t>
            </a:r>
            <a:endParaRPr lang="en-US" dirty="0">
              <a:latin typeface="Corbel" panose="020B0503020204020204" pitchFamily="34" charset="0"/>
            </a:endParaRPr>
          </a:p>
        </p:txBody>
      </p:sp>
      <p:sp>
        <p:nvSpPr>
          <p:cNvPr id="13" name="TextBox 12"/>
          <p:cNvSpPr txBox="1"/>
          <p:nvPr/>
        </p:nvSpPr>
        <p:spPr>
          <a:xfrm>
            <a:off x="3434815" y="1685529"/>
            <a:ext cx="2395715" cy="369332"/>
          </a:xfrm>
          <a:prstGeom prst="rect">
            <a:avLst/>
          </a:prstGeom>
          <a:noFill/>
        </p:spPr>
        <p:txBody>
          <a:bodyPr wrap="square" rtlCol="0">
            <a:spAutoFit/>
          </a:bodyPr>
          <a:lstStyle/>
          <a:p>
            <a:r>
              <a:rPr lang="en-US" dirty="0" smtClean="0">
                <a:latin typeface="Corbel" panose="020B0503020204020204" pitchFamily="34" charset="0"/>
              </a:rPr>
              <a:t>Evidence Based</a:t>
            </a:r>
            <a:endParaRPr lang="en-US" dirty="0">
              <a:latin typeface="Corbel" panose="020B0503020204020204" pitchFamily="34" charset="0"/>
            </a:endParaRPr>
          </a:p>
        </p:txBody>
      </p:sp>
      <p:sp>
        <p:nvSpPr>
          <p:cNvPr id="14" name="TextBox 13"/>
          <p:cNvSpPr txBox="1"/>
          <p:nvPr/>
        </p:nvSpPr>
        <p:spPr>
          <a:xfrm>
            <a:off x="4563797" y="4154348"/>
            <a:ext cx="3419678" cy="1754326"/>
          </a:xfrm>
          <a:prstGeom prst="rect">
            <a:avLst/>
          </a:prstGeom>
          <a:noFill/>
        </p:spPr>
        <p:txBody>
          <a:bodyPr wrap="square" rtlCol="0">
            <a:spAutoFit/>
          </a:bodyPr>
          <a:lstStyle/>
          <a:p>
            <a:r>
              <a:rPr lang="en-GB" dirty="0" smtClean="0"/>
              <a:t>Difficulty collecting statistics.</a:t>
            </a:r>
          </a:p>
          <a:p>
            <a:endParaRPr lang="en-GB" dirty="0"/>
          </a:p>
          <a:p>
            <a:r>
              <a:rPr lang="en-GB" dirty="0" smtClean="0"/>
              <a:t>Behaviour </a:t>
            </a:r>
            <a:r>
              <a:rPr lang="en-GB" dirty="0"/>
              <a:t>of some students which the teachers cannot </a:t>
            </a:r>
            <a:r>
              <a:rPr lang="en-GB" dirty="0" smtClean="0"/>
              <a:t>address </a:t>
            </a:r>
            <a:r>
              <a:rPr lang="en-GB" dirty="0"/>
              <a:t>effectively as </a:t>
            </a:r>
            <a:r>
              <a:rPr lang="en-GB" dirty="0" smtClean="0"/>
              <a:t>the students </a:t>
            </a:r>
          </a:p>
          <a:p>
            <a:r>
              <a:rPr lang="en-GB" dirty="0" smtClean="0"/>
              <a:t>are so </a:t>
            </a:r>
            <a:r>
              <a:rPr lang="en-GB" dirty="0"/>
              <a:t>far </a:t>
            </a:r>
            <a:r>
              <a:rPr lang="en-GB" dirty="0" smtClean="0"/>
              <a:t>gone.</a:t>
            </a:r>
            <a:endParaRPr lang="en-US" dirty="0">
              <a:latin typeface="Corbel" panose="020B0503020204020204" pitchFamily="34" charset="0"/>
            </a:endParaRPr>
          </a:p>
        </p:txBody>
      </p:sp>
      <p:sp>
        <p:nvSpPr>
          <p:cNvPr id="16" name="TextBox 15"/>
          <p:cNvSpPr txBox="1"/>
          <p:nvPr/>
        </p:nvSpPr>
        <p:spPr>
          <a:xfrm>
            <a:off x="4563797" y="2356080"/>
            <a:ext cx="3990502" cy="1754326"/>
          </a:xfrm>
          <a:prstGeom prst="rect">
            <a:avLst/>
          </a:prstGeom>
          <a:noFill/>
        </p:spPr>
        <p:txBody>
          <a:bodyPr wrap="square" rtlCol="0">
            <a:spAutoFit/>
          </a:bodyPr>
          <a:lstStyle/>
          <a:p>
            <a:r>
              <a:rPr lang="en-GB" dirty="0"/>
              <a:t>T</a:t>
            </a:r>
            <a:r>
              <a:rPr lang="en-GB" dirty="0" smtClean="0"/>
              <a:t>eachers have seen </a:t>
            </a:r>
            <a:r>
              <a:rPr lang="en-GB" dirty="0"/>
              <a:t>a benefit of having the program and </a:t>
            </a:r>
            <a:r>
              <a:rPr lang="en-GB" dirty="0" smtClean="0"/>
              <a:t>noted that some students shown </a:t>
            </a:r>
            <a:r>
              <a:rPr lang="en-GB" dirty="0"/>
              <a:t>some </a:t>
            </a:r>
            <a:r>
              <a:rPr lang="en-GB" dirty="0" smtClean="0"/>
              <a:t>improvement.</a:t>
            </a:r>
          </a:p>
          <a:p>
            <a:endParaRPr lang="en-GB" dirty="0">
              <a:latin typeface="Corbel" panose="020B0503020204020204" pitchFamily="34" charset="0"/>
            </a:endParaRPr>
          </a:p>
          <a:p>
            <a:endParaRPr lang="en-US" dirty="0">
              <a:latin typeface="Corbel" panose="020B0503020204020204" pitchFamily="34" charset="0"/>
            </a:endParaRPr>
          </a:p>
          <a:p>
            <a:endParaRPr lang="en-US" dirty="0">
              <a:latin typeface="Corbel" panose="020B0503020204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332" y="750255"/>
            <a:ext cx="1957997" cy="944541"/>
          </a:xfrm>
          <a:prstGeom prst="rect">
            <a:avLst/>
          </a:prstGeom>
        </p:spPr>
      </p:pic>
      <p:sp>
        <p:nvSpPr>
          <p:cNvPr id="19" name="Rectangle 6"/>
          <p:cNvSpPr/>
          <p:nvPr/>
        </p:nvSpPr>
        <p:spPr>
          <a:xfrm>
            <a:off x="-2" y="2550568"/>
            <a:ext cx="3945215" cy="4164063"/>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0" y="2609324"/>
            <a:ext cx="3438971" cy="3647152"/>
          </a:xfrm>
          <a:prstGeom prst="rect">
            <a:avLst/>
          </a:prstGeom>
          <a:noFill/>
        </p:spPr>
        <p:txBody>
          <a:bodyPr wrap="square" rtlCol="0">
            <a:spAutoFit/>
          </a:bodyPr>
          <a:lstStyle/>
          <a:p>
            <a:pPr>
              <a:lnSpc>
                <a:spcPct val="150000"/>
              </a:lnSpc>
            </a:pPr>
            <a:r>
              <a:rPr lang="en-US" sz="1400" b="1" dirty="0"/>
              <a:t>G.R.E.A.T </a:t>
            </a:r>
            <a:r>
              <a:rPr lang="en-GB" sz="1400" b="1" dirty="0"/>
              <a:t>Gang Resistance Education And Training</a:t>
            </a:r>
            <a:r>
              <a:rPr lang="en-GB" sz="1400" dirty="0"/>
              <a:t> is an effective gang and violence prevention program built around school-based, law enforcement officer-instructed classroom curricula. The Program is intended as an immunization against delinquency, youth violence, and gang membership for children in the years immediately before the prime ages for introduction into </a:t>
            </a:r>
            <a:endParaRPr lang="en-GB" sz="1400" dirty="0" smtClean="0"/>
          </a:p>
          <a:p>
            <a:pPr>
              <a:lnSpc>
                <a:spcPct val="150000"/>
              </a:lnSpc>
            </a:pPr>
            <a:r>
              <a:rPr lang="en-GB" sz="1400" dirty="0" smtClean="0"/>
              <a:t>gangs </a:t>
            </a:r>
            <a:r>
              <a:rPr lang="en-GB" sz="1400" dirty="0"/>
              <a:t>and delinquent </a:t>
            </a:r>
            <a:endParaRPr lang="en-GB" sz="1400" dirty="0" smtClean="0"/>
          </a:p>
          <a:p>
            <a:pPr>
              <a:lnSpc>
                <a:spcPct val="150000"/>
              </a:lnSpc>
            </a:pPr>
            <a:r>
              <a:rPr lang="en-GB" sz="1400" dirty="0" smtClean="0"/>
              <a:t>behaviour</a:t>
            </a:r>
            <a:r>
              <a:rPr lang="en-GB" sz="1400" dirty="0"/>
              <a:t>.</a:t>
            </a:r>
            <a:endParaRPr lang="en-US" sz="14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1876" y="3184576"/>
            <a:ext cx="3413784" cy="3427016"/>
          </a:xfrm>
          <a:prstGeom prst="rect">
            <a:avLst/>
          </a:prstGeom>
        </p:spPr>
      </p:pic>
      <p:sp>
        <p:nvSpPr>
          <p:cNvPr id="25" name="Oval 24"/>
          <p:cNvSpPr/>
          <p:nvPr/>
        </p:nvSpPr>
        <p:spPr>
          <a:xfrm>
            <a:off x="7571850" y="401266"/>
            <a:ext cx="1760051" cy="1760051"/>
          </a:xfrm>
          <a:prstGeom prst="ellipse">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742114" y="668479"/>
            <a:ext cx="1426404" cy="1077218"/>
          </a:xfrm>
          <a:prstGeom prst="rect">
            <a:avLst/>
          </a:prstGeom>
          <a:noFill/>
        </p:spPr>
        <p:txBody>
          <a:bodyPr wrap="square" rtlCol="0">
            <a:spAutoFit/>
          </a:bodyPr>
          <a:lstStyle/>
          <a:p>
            <a:pPr algn="ctr"/>
            <a:r>
              <a:rPr lang="en-US" b="1" dirty="0" smtClean="0">
                <a:latin typeface="Arial Black" panose="020B0A04020102020204" pitchFamily="34" charset="0"/>
                <a:cs typeface="Aharoni" panose="02010803020104030203" pitchFamily="2" charset="-79"/>
              </a:rPr>
              <a:t>6</a:t>
            </a:r>
            <a:r>
              <a:rPr lang="en-US" sz="1400" b="1" dirty="0" smtClean="0">
                <a:latin typeface="Aharoni" panose="02010803020104030203" pitchFamily="2" charset="-79"/>
                <a:cs typeface="Aharoni" panose="02010803020104030203" pitchFamily="2" charset="-79"/>
              </a:rPr>
              <a:t> </a:t>
            </a:r>
          </a:p>
          <a:p>
            <a:pPr algn="ctr"/>
            <a:r>
              <a:rPr lang="en-US" sz="1400" dirty="0" smtClean="0">
                <a:latin typeface="Corbel" panose="020B0503020204020204" pitchFamily="34" charset="0"/>
              </a:rPr>
              <a:t>weeks in</a:t>
            </a:r>
            <a:r>
              <a:rPr lang="en-US" sz="1400" b="1" dirty="0" smtClean="0">
                <a:latin typeface="Aharoni" panose="02010803020104030203" pitchFamily="2" charset="-79"/>
                <a:cs typeface="Aharoni" panose="02010803020104030203" pitchFamily="2" charset="-79"/>
              </a:rPr>
              <a:t>  </a:t>
            </a:r>
          </a:p>
          <a:p>
            <a:pPr algn="ctr"/>
            <a:r>
              <a:rPr lang="en-US" b="1" dirty="0" smtClean="0">
                <a:latin typeface="Arial Black" panose="020B0A04020102020204" pitchFamily="34" charset="0"/>
                <a:cs typeface="Aharoni" panose="02010803020104030203" pitchFamily="2" charset="-79"/>
              </a:rPr>
              <a:t>18</a:t>
            </a:r>
            <a:r>
              <a:rPr lang="en-US" sz="1400" b="1" dirty="0" smtClean="0">
                <a:latin typeface="Corbel" panose="020B0503020204020204" pitchFamily="34" charset="0"/>
                <a:cs typeface="Aharoni" panose="02010803020104030203" pitchFamily="2" charset="-79"/>
              </a:rPr>
              <a:t> </a:t>
            </a:r>
            <a:r>
              <a:rPr lang="en-US" sz="1400" dirty="0" smtClean="0">
                <a:latin typeface="Corbel" panose="020B0503020204020204" pitchFamily="34" charset="0"/>
              </a:rPr>
              <a:t>primary schools</a:t>
            </a:r>
            <a:endParaRPr lang="en-US" sz="1400" dirty="0">
              <a:latin typeface="Corbel" panose="020B0503020204020204" pitchFamily="34" charset="0"/>
            </a:endParaRPr>
          </a:p>
        </p:txBody>
      </p:sp>
      <p:sp>
        <p:nvSpPr>
          <p:cNvPr id="27" name="Oval 26"/>
          <p:cNvSpPr/>
          <p:nvPr/>
        </p:nvSpPr>
        <p:spPr>
          <a:xfrm>
            <a:off x="8987024" y="485668"/>
            <a:ext cx="1369555" cy="1369555"/>
          </a:xfrm>
          <a:prstGeom prst="ellipse">
            <a:avLst/>
          </a:prstGeom>
          <a:solidFill>
            <a:schemeClr val="accent3">
              <a:lumMod val="75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074329" y="638453"/>
            <a:ext cx="1282249" cy="800219"/>
          </a:xfrm>
          <a:prstGeom prst="rect">
            <a:avLst/>
          </a:prstGeom>
          <a:noFill/>
        </p:spPr>
        <p:txBody>
          <a:bodyPr wrap="square" rtlCol="0">
            <a:spAutoFit/>
          </a:bodyPr>
          <a:lstStyle/>
          <a:p>
            <a:pPr algn="ctr"/>
            <a:r>
              <a:rPr lang="en-US" b="1" dirty="0" smtClean="0">
                <a:solidFill>
                  <a:schemeClr val="bg1"/>
                </a:solidFill>
                <a:latin typeface="Arial Black" panose="020B0A04020102020204" pitchFamily="34" charset="0"/>
                <a:cs typeface="Aharoni" panose="02010803020104030203" pitchFamily="2" charset="-79"/>
              </a:rPr>
              <a:t>13</a:t>
            </a:r>
            <a:r>
              <a:rPr lang="en-US" b="1" dirty="0" smtClean="0">
                <a:solidFill>
                  <a:schemeClr val="bg1"/>
                </a:solidFill>
                <a:latin typeface="Aharoni" panose="02010803020104030203" pitchFamily="2" charset="-79"/>
                <a:cs typeface="Aharoni" panose="02010803020104030203" pitchFamily="2" charset="-79"/>
              </a:rPr>
              <a:t> </a:t>
            </a:r>
            <a:r>
              <a:rPr lang="en-US" sz="1100" dirty="0" smtClean="0">
                <a:solidFill>
                  <a:schemeClr val="bg1"/>
                </a:solidFill>
                <a:latin typeface="Corbel" panose="020B0503020204020204" pitchFamily="34" charset="0"/>
              </a:rPr>
              <a:t>weeks in</a:t>
            </a:r>
            <a:r>
              <a:rPr lang="en-US" sz="2800" b="1" dirty="0" smtClean="0">
                <a:latin typeface="Aharoni" panose="02010803020104030203" pitchFamily="2" charset="-79"/>
                <a:cs typeface="Aharoni" panose="02010803020104030203" pitchFamily="2" charset="-79"/>
              </a:rPr>
              <a:t> </a:t>
            </a:r>
            <a:r>
              <a:rPr lang="en-US" b="1" dirty="0" smtClean="0">
                <a:solidFill>
                  <a:schemeClr val="bg1"/>
                </a:solidFill>
                <a:latin typeface="Arial Black" panose="020B0A04020102020204" pitchFamily="34" charset="0"/>
                <a:cs typeface="Aharoni" panose="02010803020104030203" pitchFamily="2" charset="-79"/>
              </a:rPr>
              <a:t>5</a:t>
            </a:r>
            <a:r>
              <a:rPr lang="en-US" sz="1100" b="1" dirty="0" smtClean="0">
                <a:solidFill>
                  <a:schemeClr val="bg1"/>
                </a:solidFill>
                <a:latin typeface="Corbel" panose="020B0503020204020204" pitchFamily="34" charset="0"/>
                <a:cs typeface="Aharoni" panose="02010803020104030203" pitchFamily="2" charset="-79"/>
              </a:rPr>
              <a:t> </a:t>
            </a:r>
            <a:r>
              <a:rPr lang="en-US" sz="1100" dirty="0">
                <a:solidFill>
                  <a:schemeClr val="bg1"/>
                </a:solidFill>
                <a:latin typeface="Corbel" panose="020B0503020204020204" pitchFamily="34" charset="0"/>
              </a:rPr>
              <a:t>middle </a:t>
            </a:r>
            <a:r>
              <a:rPr lang="en-US" sz="1100" dirty="0" smtClean="0">
                <a:solidFill>
                  <a:schemeClr val="bg1"/>
                </a:solidFill>
                <a:latin typeface="Corbel" panose="020B0503020204020204" pitchFamily="34" charset="0"/>
              </a:rPr>
              <a:t>schools.</a:t>
            </a:r>
            <a:endParaRPr lang="en-US" sz="1100" dirty="0">
              <a:solidFill>
                <a:schemeClr val="bg1"/>
              </a:solidFill>
              <a:latin typeface="Corbel" panose="020B0503020204020204" pitchFamily="34" charset="0"/>
            </a:endParaRPr>
          </a:p>
        </p:txBody>
      </p:sp>
      <p:sp>
        <p:nvSpPr>
          <p:cNvPr id="29" name="TextBox 28"/>
          <p:cNvSpPr txBox="1"/>
          <p:nvPr/>
        </p:nvSpPr>
        <p:spPr>
          <a:xfrm>
            <a:off x="706332" y="1582257"/>
            <a:ext cx="1957998" cy="646331"/>
          </a:xfrm>
          <a:prstGeom prst="rect">
            <a:avLst/>
          </a:prstGeom>
          <a:noFill/>
        </p:spPr>
        <p:txBody>
          <a:bodyPr wrap="square" rtlCol="0" anchor="ctr">
            <a:spAutoFit/>
          </a:bodyPr>
          <a:lstStyle/>
          <a:p>
            <a:pPr algn="ctr"/>
            <a:r>
              <a:rPr lang="en-US" b="1" spc="300" dirty="0" smtClean="0">
                <a:solidFill>
                  <a:schemeClr val="tx2">
                    <a:lumMod val="75000"/>
                    <a:lumOff val="25000"/>
                  </a:schemeClr>
                </a:solidFill>
                <a:latin typeface="Arial Black" panose="020B0A04020102020204" pitchFamily="34" charset="0"/>
              </a:rPr>
              <a:t>BERMUDA POLICE</a:t>
            </a:r>
            <a:endParaRPr lang="en-US" b="1" spc="300" dirty="0">
              <a:solidFill>
                <a:schemeClr val="tx2">
                  <a:lumMod val="75000"/>
                  <a:lumOff val="25000"/>
                </a:schemeClr>
              </a:solidFill>
              <a:latin typeface="Arial Black" panose="020B0A04020102020204" pitchFamily="34" charset="0"/>
            </a:endParaRPr>
          </a:p>
        </p:txBody>
      </p:sp>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25654" r="51049"/>
          <a:stretch/>
        </p:blipFill>
        <p:spPr>
          <a:xfrm>
            <a:off x="4271553" y="2400022"/>
            <a:ext cx="343306" cy="301092"/>
          </a:xfrm>
          <a:prstGeom prst="rect">
            <a:avLst/>
          </a:prstGeom>
        </p:spPr>
      </p:pic>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2560" t="-2" r="76130" b="-9094"/>
          <a:stretch/>
        </p:blipFill>
        <p:spPr>
          <a:xfrm>
            <a:off x="4271553" y="4192523"/>
            <a:ext cx="389467" cy="328473"/>
          </a:xfrm>
          <a:prstGeom prst="rect">
            <a:avLst/>
          </a:prstGeom>
        </p:spPr>
      </p:pic>
      <p:sp>
        <p:nvSpPr>
          <p:cNvPr id="30" name="TextBox 29"/>
          <p:cNvSpPr txBox="1"/>
          <p:nvPr/>
        </p:nvSpPr>
        <p:spPr>
          <a:xfrm rot="16200000">
            <a:off x="3888463" y="2972015"/>
            <a:ext cx="1301732" cy="461665"/>
          </a:xfrm>
          <a:prstGeom prst="rect">
            <a:avLst/>
          </a:prstGeom>
          <a:noFill/>
        </p:spPr>
        <p:txBody>
          <a:bodyPr wrap="square" rtlCol="0">
            <a:spAutoFit/>
          </a:bodyPr>
          <a:lstStyle/>
          <a:p>
            <a:r>
              <a:rPr lang="en-US" sz="1200" dirty="0" smtClean="0">
                <a:solidFill>
                  <a:schemeClr val="tx2">
                    <a:lumMod val="75000"/>
                    <a:lumOff val="25000"/>
                  </a:schemeClr>
                </a:solidFill>
                <a:latin typeface="Arial Black" panose="020B0A04020102020204" pitchFamily="34" charset="0"/>
              </a:rPr>
              <a:t>OUTCOMES</a:t>
            </a:r>
            <a:endParaRPr lang="en-US" sz="1200" dirty="0">
              <a:solidFill>
                <a:schemeClr val="tx2">
                  <a:lumMod val="75000"/>
                  <a:lumOff val="25000"/>
                </a:schemeClr>
              </a:solidFill>
              <a:latin typeface="Corbel" panose="020B0503020204020204" pitchFamily="34" charset="0"/>
            </a:endParaRPr>
          </a:p>
          <a:p>
            <a:endParaRPr lang="en-US" sz="1200" dirty="0">
              <a:latin typeface="Corbel" panose="020B0503020204020204" pitchFamily="34" charset="0"/>
            </a:endParaRPr>
          </a:p>
        </p:txBody>
      </p:sp>
      <p:sp>
        <p:nvSpPr>
          <p:cNvPr id="31" name="TextBox 30"/>
          <p:cNvSpPr txBox="1"/>
          <p:nvPr/>
        </p:nvSpPr>
        <p:spPr>
          <a:xfrm rot="16200000">
            <a:off x="3692202" y="4734813"/>
            <a:ext cx="1722014" cy="461665"/>
          </a:xfrm>
          <a:prstGeom prst="rect">
            <a:avLst/>
          </a:prstGeom>
          <a:noFill/>
        </p:spPr>
        <p:txBody>
          <a:bodyPr wrap="square" rtlCol="0">
            <a:spAutoFit/>
          </a:bodyPr>
          <a:lstStyle/>
          <a:p>
            <a:r>
              <a:rPr lang="en-US" sz="1200" dirty="0" smtClean="0">
                <a:solidFill>
                  <a:schemeClr val="tx2">
                    <a:lumMod val="75000"/>
                    <a:lumOff val="25000"/>
                  </a:schemeClr>
                </a:solidFill>
                <a:latin typeface="Arial Black" panose="020B0A04020102020204" pitchFamily="34" charset="0"/>
              </a:rPr>
              <a:t>CHALLENGES </a:t>
            </a:r>
            <a:endParaRPr lang="en-US" sz="1200" dirty="0" smtClean="0">
              <a:solidFill>
                <a:schemeClr val="tx2">
                  <a:lumMod val="75000"/>
                  <a:lumOff val="25000"/>
                </a:schemeClr>
              </a:solidFill>
              <a:latin typeface="Corbel" panose="020B0503020204020204" pitchFamily="34" charset="0"/>
            </a:endParaRPr>
          </a:p>
          <a:p>
            <a:endParaRPr lang="en-US" sz="1200" dirty="0">
              <a:latin typeface="Corbel" panose="020B0503020204020204" pitchFamily="34" charset="0"/>
            </a:endParaRPr>
          </a:p>
        </p:txBody>
      </p:sp>
    </p:spTree>
    <p:extLst>
      <p:ext uri="{BB962C8B-B14F-4D97-AF65-F5344CB8AC3E}">
        <p14:creationId xmlns:p14="http://schemas.microsoft.com/office/powerpoint/2010/main" val="1560932165"/>
      </p:ext>
    </p:extLst>
  </p:cSld>
  <p:clrMapOvr>
    <a:masterClrMapping/>
  </p:clrMapOvr>
  <p:transition spd="slow" advTm="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 name="Rectangle 6"/>
          <p:cNvSpPr/>
          <p:nvPr/>
        </p:nvSpPr>
        <p:spPr>
          <a:xfrm rot="5400000" flipH="1">
            <a:off x="8517875" y="3150824"/>
            <a:ext cx="490251"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6" name="Oval 10105"/>
          <p:cNvSpPr/>
          <p:nvPr/>
        </p:nvSpPr>
        <p:spPr>
          <a:xfrm>
            <a:off x="9278326" y="138104"/>
            <a:ext cx="2190229" cy="2190229"/>
          </a:xfrm>
          <a:prstGeom prst="ellipse">
            <a:avLst/>
          </a:prstGeom>
          <a:blipFill>
            <a:blip r:embed="rId3"/>
            <a:stretch>
              <a:fillRect/>
            </a:stretch>
          </a:bli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08" name="Straight Connector 10107"/>
          <p:cNvCxnSpPr>
            <a:endCxn id="10106" idx="6"/>
          </p:cNvCxnSpPr>
          <p:nvPr/>
        </p:nvCxnSpPr>
        <p:spPr>
          <a:xfrm flipH="1" flipV="1">
            <a:off x="11468555" y="1233219"/>
            <a:ext cx="723450" cy="276486"/>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113" name="Pentagon 10112"/>
          <p:cNvSpPr/>
          <p:nvPr/>
        </p:nvSpPr>
        <p:spPr>
          <a:xfrm>
            <a:off x="-352540" y="5993176"/>
            <a:ext cx="2368627" cy="1740665"/>
          </a:xfrm>
          <a:prstGeom prst="homePlate">
            <a:avLst>
              <a:gd name="adj" fmla="val 9936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Triangle 58"/>
          <p:cNvSpPr/>
          <p:nvPr/>
        </p:nvSpPr>
        <p:spPr>
          <a:xfrm rot="5400000">
            <a:off x="3021944" y="-3021943"/>
            <a:ext cx="698502" cy="6742389"/>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51918" r="25346"/>
          <a:stretch/>
        </p:blipFill>
        <p:spPr>
          <a:xfrm>
            <a:off x="7346451" y="1429444"/>
            <a:ext cx="345586" cy="310576"/>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77753" r="-1331"/>
          <a:stretch/>
        </p:blipFill>
        <p:spPr>
          <a:xfrm>
            <a:off x="7346451" y="657348"/>
            <a:ext cx="358386" cy="310576"/>
          </a:xfrm>
          <a:prstGeom prst="rect">
            <a:avLst/>
          </a:prstGeom>
        </p:spPr>
      </p:pic>
      <p:sp>
        <p:nvSpPr>
          <p:cNvPr id="21" name="TextBox 20"/>
          <p:cNvSpPr txBox="1"/>
          <p:nvPr/>
        </p:nvSpPr>
        <p:spPr>
          <a:xfrm>
            <a:off x="7718718" y="657348"/>
            <a:ext cx="1734048" cy="369332"/>
          </a:xfrm>
          <a:prstGeom prst="rect">
            <a:avLst/>
          </a:prstGeom>
          <a:noFill/>
        </p:spPr>
        <p:txBody>
          <a:bodyPr wrap="square" rtlCol="0">
            <a:spAutoFit/>
          </a:bodyPr>
          <a:lstStyle/>
          <a:p>
            <a:r>
              <a:rPr lang="en-US" dirty="0" smtClean="0">
                <a:latin typeface="Corbel" panose="020B0503020204020204" pitchFamily="34" charset="0"/>
              </a:rPr>
              <a:t>Primary School</a:t>
            </a:r>
            <a:endParaRPr lang="en-US" dirty="0">
              <a:latin typeface="Corbel" panose="020B0503020204020204" pitchFamily="34" charset="0"/>
            </a:endParaRPr>
          </a:p>
        </p:txBody>
      </p:sp>
      <p:sp>
        <p:nvSpPr>
          <p:cNvPr id="22" name="TextBox 21"/>
          <p:cNvSpPr txBox="1"/>
          <p:nvPr/>
        </p:nvSpPr>
        <p:spPr>
          <a:xfrm>
            <a:off x="7722426" y="1429444"/>
            <a:ext cx="1878774" cy="369332"/>
          </a:xfrm>
          <a:prstGeom prst="rect">
            <a:avLst/>
          </a:prstGeom>
          <a:noFill/>
        </p:spPr>
        <p:txBody>
          <a:bodyPr wrap="square" rtlCol="0">
            <a:spAutoFit/>
          </a:bodyPr>
          <a:lstStyle/>
          <a:p>
            <a:r>
              <a:rPr lang="en-US" dirty="0" smtClean="0">
                <a:latin typeface="Corbel" panose="020B0503020204020204" pitchFamily="34" charset="0"/>
              </a:rPr>
              <a:t>Evidence Based</a:t>
            </a:r>
            <a:endParaRPr lang="en-US" dirty="0">
              <a:latin typeface="Corbel" panose="020B0503020204020204" pitchFamily="34" charset="0"/>
            </a:endParaRPr>
          </a:p>
        </p:txBody>
      </p:sp>
      <p:sp>
        <p:nvSpPr>
          <p:cNvPr id="24" name="Rectangle 6"/>
          <p:cNvSpPr/>
          <p:nvPr/>
        </p:nvSpPr>
        <p:spPr>
          <a:xfrm flipH="1">
            <a:off x="8480855" y="2466576"/>
            <a:ext cx="3581621" cy="3773945"/>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855119" y="2472624"/>
            <a:ext cx="3188654" cy="3323987"/>
          </a:xfrm>
          <a:prstGeom prst="rect">
            <a:avLst/>
          </a:prstGeom>
          <a:noFill/>
        </p:spPr>
        <p:txBody>
          <a:bodyPr wrap="square" rtlCol="0">
            <a:spAutoFit/>
          </a:bodyPr>
          <a:lstStyle/>
          <a:p>
            <a:pPr algn="r">
              <a:lnSpc>
                <a:spcPct val="150000"/>
              </a:lnSpc>
            </a:pPr>
            <a:r>
              <a:rPr lang="en-US" sz="1400" b="1" cap="all" dirty="0"/>
              <a:t>PROMOTING ALTERNATIVE THINKING STRATEGIES (PATHS)</a:t>
            </a:r>
          </a:p>
          <a:p>
            <a:pPr algn="r">
              <a:lnSpc>
                <a:spcPct val="150000"/>
              </a:lnSpc>
            </a:pPr>
            <a:r>
              <a:rPr lang="en-US" sz="1400" dirty="0" smtClean="0"/>
              <a:t>PATHS curriculum </a:t>
            </a:r>
            <a:r>
              <a:rPr lang="en-US" sz="1400" dirty="0"/>
              <a:t>is a model social and emotional learning </a:t>
            </a:r>
            <a:r>
              <a:rPr lang="en-US" sz="1400" dirty="0" err="1"/>
              <a:t>programme</a:t>
            </a:r>
            <a:r>
              <a:rPr lang="en-US" sz="1400" dirty="0"/>
              <a:t> that was designed to help children develop self-control, positive self-esteem, emotional awareness, and interpersonal problem-solving skills; and it has been </a:t>
            </a:r>
            <a:r>
              <a:rPr lang="en-US" sz="1400" dirty="0" smtClean="0"/>
              <a:t/>
            </a:r>
            <a:br>
              <a:rPr lang="en-US" sz="1400" dirty="0" smtClean="0"/>
            </a:br>
            <a:r>
              <a:rPr lang="en-US" sz="1400" dirty="0" err="1" smtClean="0"/>
              <a:t>recognised</a:t>
            </a:r>
            <a:r>
              <a:rPr lang="en-US" sz="1400" dirty="0" smtClean="0"/>
              <a:t> </a:t>
            </a:r>
            <a:r>
              <a:rPr lang="en-US" sz="1400" dirty="0"/>
              <a:t>for its </a:t>
            </a:r>
            <a:r>
              <a:rPr lang="en-US" sz="1400" dirty="0" smtClean="0"/>
              <a:t/>
            </a:r>
            <a:br>
              <a:rPr lang="en-US" sz="1400" dirty="0" smtClean="0"/>
            </a:br>
            <a:r>
              <a:rPr lang="en-US" sz="1400" dirty="0" smtClean="0"/>
              <a:t>effectiveness</a:t>
            </a:r>
            <a:r>
              <a:rPr lang="en-US" sz="1400" dirty="0"/>
              <a:t>.</a:t>
            </a:r>
            <a:endParaRPr lang="en-US" sz="1400" b="1" spc="-150" dirty="0">
              <a:latin typeface="Corbel" panose="020B0503020204020204" pitchFamily="34" charset="0"/>
            </a:endParaRPr>
          </a:p>
        </p:txBody>
      </p:sp>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l="25654" r="51049"/>
          <a:stretch/>
        </p:blipFill>
        <p:spPr>
          <a:xfrm>
            <a:off x="2610761" y="657348"/>
            <a:ext cx="343306" cy="301092"/>
          </a:xfrm>
          <a:prstGeom prst="rect">
            <a:avLst/>
          </a:prstGeom>
        </p:spPr>
      </p:pic>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l="-2560" t="-2" r="76130" b="-9094"/>
          <a:stretch/>
        </p:blipFill>
        <p:spPr>
          <a:xfrm>
            <a:off x="2610761" y="3283891"/>
            <a:ext cx="389467" cy="328473"/>
          </a:xfrm>
          <a:prstGeom prst="rect">
            <a:avLst/>
          </a:prstGeom>
        </p:spPr>
      </p:pic>
      <p:sp>
        <p:nvSpPr>
          <p:cNvPr id="28" name="TextBox 27"/>
          <p:cNvSpPr txBox="1"/>
          <p:nvPr/>
        </p:nvSpPr>
        <p:spPr>
          <a:xfrm>
            <a:off x="2915908" y="3270425"/>
            <a:ext cx="4985532" cy="1754326"/>
          </a:xfrm>
          <a:prstGeom prst="rect">
            <a:avLst/>
          </a:prstGeom>
          <a:noFill/>
        </p:spPr>
        <p:txBody>
          <a:bodyPr wrap="square" rtlCol="0">
            <a:spAutoFit/>
          </a:bodyPr>
          <a:lstStyle/>
          <a:p>
            <a:r>
              <a:rPr lang="en-US" dirty="0" smtClean="0">
                <a:latin typeface="Corbel" panose="020B0503020204020204" pitchFamily="34" charset="0"/>
              </a:rPr>
              <a:t>With the </a:t>
            </a:r>
            <a:r>
              <a:rPr lang="en-US" dirty="0" err="1" smtClean="0">
                <a:latin typeface="Corbel" panose="020B0503020204020204" pitchFamily="34" charset="0"/>
              </a:rPr>
              <a:t>programme</a:t>
            </a:r>
            <a:r>
              <a:rPr lang="en-US" dirty="0" smtClean="0">
                <a:latin typeface="Corbel" panose="020B0503020204020204" pitchFamily="34" charset="0"/>
              </a:rPr>
              <a:t> being new and the teachers teaching the 2 lessons twice a week it’s proving to be a challenge to run the </a:t>
            </a:r>
            <a:r>
              <a:rPr lang="en-US" dirty="0" err="1" smtClean="0">
                <a:latin typeface="Corbel" panose="020B0503020204020204" pitchFamily="34" charset="0"/>
              </a:rPr>
              <a:t>programme</a:t>
            </a:r>
            <a:r>
              <a:rPr lang="en-US" dirty="0" smtClean="0">
                <a:latin typeface="Corbel" panose="020B0503020204020204" pitchFamily="34" charset="0"/>
              </a:rPr>
              <a:t> with fidelity.</a:t>
            </a:r>
          </a:p>
          <a:p>
            <a:endParaRPr lang="en-US" dirty="0">
              <a:latin typeface="Corbel" panose="020B0503020204020204" pitchFamily="34" charset="0"/>
            </a:endParaRPr>
          </a:p>
          <a:p>
            <a:r>
              <a:rPr lang="en-US" dirty="0" smtClean="0">
                <a:latin typeface="Corbel" panose="020B0503020204020204" pitchFamily="34" charset="0"/>
              </a:rPr>
              <a:t>Assessing each student at the beginning and ending point of the </a:t>
            </a:r>
            <a:r>
              <a:rPr lang="en-US" dirty="0" err="1" smtClean="0">
                <a:latin typeface="Corbel" panose="020B0503020204020204" pitchFamily="34" charset="0"/>
              </a:rPr>
              <a:t>programme</a:t>
            </a:r>
            <a:r>
              <a:rPr lang="en-US" dirty="0" smtClean="0">
                <a:latin typeface="Corbel" panose="020B0503020204020204" pitchFamily="34" charset="0"/>
              </a:rPr>
              <a:t>.</a:t>
            </a:r>
          </a:p>
        </p:txBody>
      </p:sp>
      <p:sp>
        <p:nvSpPr>
          <p:cNvPr id="29" name="TextBox 28"/>
          <p:cNvSpPr txBox="1"/>
          <p:nvPr/>
        </p:nvSpPr>
        <p:spPr>
          <a:xfrm>
            <a:off x="2915908" y="657348"/>
            <a:ext cx="3914100" cy="2862322"/>
          </a:xfrm>
          <a:prstGeom prst="rect">
            <a:avLst/>
          </a:prstGeom>
          <a:noFill/>
        </p:spPr>
        <p:txBody>
          <a:bodyPr wrap="square" rtlCol="0">
            <a:spAutoFit/>
          </a:bodyPr>
          <a:lstStyle/>
          <a:p>
            <a:r>
              <a:rPr lang="en-US" dirty="0" smtClean="0">
                <a:latin typeface="Corbel" panose="020B0503020204020204" pitchFamily="34" charset="0"/>
              </a:rPr>
              <a:t>Reduce aggressive and destructive behaviors amongst primary school children.</a:t>
            </a:r>
          </a:p>
          <a:p>
            <a:endParaRPr lang="en-US" dirty="0">
              <a:latin typeface="Corbel" panose="020B0503020204020204" pitchFamily="34" charset="0"/>
            </a:endParaRPr>
          </a:p>
          <a:p>
            <a:r>
              <a:rPr lang="en-US" dirty="0" smtClean="0">
                <a:latin typeface="Corbel" panose="020B0503020204020204" pitchFamily="34" charset="0"/>
              </a:rPr>
              <a:t>Increase executive functioning skills.</a:t>
            </a:r>
          </a:p>
          <a:p>
            <a:endParaRPr lang="en-US" dirty="0">
              <a:latin typeface="Corbel" panose="020B0503020204020204" pitchFamily="34" charset="0"/>
            </a:endParaRPr>
          </a:p>
          <a:p>
            <a:r>
              <a:rPr lang="en-US" dirty="0" smtClean="0">
                <a:latin typeface="Corbel" panose="020B0503020204020204" pitchFamily="34" charset="0"/>
              </a:rPr>
              <a:t>Increase social and emotional competencies.</a:t>
            </a:r>
          </a:p>
          <a:p>
            <a:endParaRPr lang="en-US" dirty="0">
              <a:latin typeface="Corbel" panose="020B0503020204020204" pitchFamily="34" charset="0"/>
            </a:endParaRPr>
          </a:p>
          <a:p>
            <a:endParaRPr lang="en-US" dirty="0">
              <a:latin typeface="Corbel" panose="020B0503020204020204" pitchFamily="34" charset="0"/>
            </a:endParaRPr>
          </a:p>
        </p:txBody>
      </p:sp>
      <p:sp>
        <p:nvSpPr>
          <p:cNvPr id="32" name="Oval 31"/>
          <p:cNvSpPr/>
          <p:nvPr/>
        </p:nvSpPr>
        <p:spPr>
          <a:xfrm>
            <a:off x="312328" y="625402"/>
            <a:ext cx="1268068" cy="1268068"/>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18349" y="848030"/>
            <a:ext cx="1256025" cy="738664"/>
          </a:xfrm>
          <a:prstGeom prst="rect">
            <a:avLst/>
          </a:prstGeom>
          <a:noFill/>
        </p:spPr>
        <p:txBody>
          <a:bodyPr wrap="square" rtlCol="0">
            <a:spAutoFit/>
          </a:bodyPr>
          <a:lstStyle/>
          <a:p>
            <a:pPr algn="ctr"/>
            <a:r>
              <a:rPr lang="en-US" b="1" dirty="0" smtClean="0">
                <a:latin typeface="Arial Black" panose="020B0A04020102020204" pitchFamily="34" charset="0"/>
                <a:cs typeface="Aharoni" panose="02010803020104030203" pitchFamily="2" charset="-79"/>
              </a:rPr>
              <a:t>109</a:t>
            </a:r>
            <a:r>
              <a:rPr lang="en-US" b="1" dirty="0" smtClean="0">
                <a:latin typeface="Aharoni" panose="02010803020104030203" pitchFamily="2" charset="-79"/>
                <a:cs typeface="Aharoni" panose="02010803020104030203" pitchFamily="2" charset="-79"/>
              </a:rPr>
              <a:t> </a:t>
            </a:r>
          </a:p>
          <a:p>
            <a:pPr algn="ctr"/>
            <a:r>
              <a:rPr lang="en-US" sz="1200" dirty="0" smtClean="0">
                <a:latin typeface="Corbel" panose="020B0503020204020204" pitchFamily="34" charset="0"/>
              </a:rPr>
              <a:t>students retained.</a:t>
            </a:r>
            <a:endParaRPr lang="en-US" sz="1200" dirty="0">
              <a:latin typeface="Corbel" panose="020B0503020204020204" pitchFamily="34" charset="0"/>
            </a:endParaRPr>
          </a:p>
        </p:txBody>
      </p:sp>
      <p:sp>
        <p:nvSpPr>
          <p:cNvPr id="34" name="Oval 33"/>
          <p:cNvSpPr/>
          <p:nvPr/>
        </p:nvSpPr>
        <p:spPr>
          <a:xfrm>
            <a:off x="1273421" y="1182293"/>
            <a:ext cx="1266514" cy="1266514"/>
          </a:xfrm>
          <a:prstGeom prst="ellipse">
            <a:avLst/>
          </a:prstGeom>
          <a:solidFill>
            <a:schemeClr val="accent4">
              <a:lumMod val="75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297952" y="1432475"/>
            <a:ext cx="1244520" cy="738664"/>
          </a:xfrm>
          <a:prstGeom prst="rect">
            <a:avLst/>
          </a:prstGeom>
          <a:noFill/>
        </p:spPr>
        <p:txBody>
          <a:bodyPr wrap="square" rtlCol="0">
            <a:spAutoFit/>
          </a:bodyPr>
          <a:lstStyle/>
          <a:p>
            <a:pPr algn="ctr"/>
            <a:r>
              <a:rPr lang="en-US" b="1" dirty="0" smtClean="0">
                <a:solidFill>
                  <a:schemeClr val="bg1"/>
                </a:solidFill>
                <a:latin typeface="Arial Black" panose="020B0A04020102020204" pitchFamily="34" charset="0"/>
                <a:cs typeface="Aharoni" panose="02010803020104030203" pitchFamily="2" charset="-79"/>
              </a:rPr>
              <a:t>92% </a:t>
            </a:r>
            <a:r>
              <a:rPr lang="en-US" sz="1200" dirty="0">
                <a:solidFill>
                  <a:schemeClr val="bg1"/>
                </a:solidFill>
                <a:latin typeface="Corbel" panose="020B0503020204020204" pitchFamily="34" charset="0"/>
              </a:rPr>
              <a:t>of the curriculum completed.</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938" y="3058131"/>
            <a:ext cx="1167458" cy="3728019"/>
          </a:xfrm>
          <a:prstGeom prst="rect">
            <a:avLst/>
          </a:prstGeom>
          <a:ln>
            <a:solidFill>
              <a:schemeClr val="accent4">
                <a:lumMod val="60000"/>
                <a:lumOff val="40000"/>
              </a:schemeClr>
            </a:solidFill>
          </a:ln>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9031" y="5050075"/>
            <a:ext cx="4466133" cy="1753545"/>
          </a:xfrm>
          <a:prstGeom prst="rect">
            <a:avLst/>
          </a:prstGeom>
        </p:spPr>
      </p:pic>
      <p:sp>
        <p:nvSpPr>
          <p:cNvPr id="36" name="TextBox 35"/>
          <p:cNvSpPr txBox="1"/>
          <p:nvPr/>
        </p:nvSpPr>
        <p:spPr>
          <a:xfrm rot="16200000">
            <a:off x="2210056" y="1306505"/>
            <a:ext cx="1301732" cy="461665"/>
          </a:xfrm>
          <a:prstGeom prst="rect">
            <a:avLst/>
          </a:prstGeom>
          <a:noFill/>
        </p:spPr>
        <p:txBody>
          <a:bodyPr wrap="square" rtlCol="0">
            <a:spAutoFit/>
          </a:bodyPr>
          <a:lstStyle/>
          <a:p>
            <a:r>
              <a:rPr lang="en-US" sz="1200" dirty="0" smtClean="0">
                <a:solidFill>
                  <a:schemeClr val="tx2">
                    <a:lumMod val="75000"/>
                    <a:lumOff val="25000"/>
                  </a:schemeClr>
                </a:solidFill>
                <a:latin typeface="Arial Black" panose="020B0A04020102020204" pitchFamily="34" charset="0"/>
              </a:rPr>
              <a:t>OUTCOMES</a:t>
            </a:r>
            <a:endParaRPr lang="en-US" sz="1200" dirty="0">
              <a:solidFill>
                <a:schemeClr val="tx2">
                  <a:lumMod val="75000"/>
                  <a:lumOff val="25000"/>
                </a:schemeClr>
              </a:solidFill>
              <a:latin typeface="Corbel" panose="020B0503020204020204" pitchFamily="34" charset="0"/>
            </a:endParaRPr>
          </a:p>
          <a:p>
            <a:endParaRPr lang="en-US" sz="1200" dirty="0">
              <a:latin typeface="Corbel" panose="020B0503020204020204" pitchFamily="34" charset="0"/>
            </a:endParaRPr>
          </a:p>
        </p:txBody>
      </p:sp>
      <p:sp>
        <p:nvSpPr>
          <p:cNvPr id="37" name="TextBox 36"/>
          <p:cNvSpPr txBox="1"/>
          <p:nvPr/>
        </p:nvSpPr>
        <p:spPr>
          <a:xfrm rot="16200000">
            <a:off x="2109038" y="3955131"/>
            <a:ext cx="1503769" cy="461665"/>
          </a:xfrm>
          <a:prstGeom prst="rect">
            <a:avLst/>
          </a:prstGeom>
          <a:noFill/>
        </p:spPr>
        <p:txBody>
          <a:bodyPr wrap="square" rtlCol="0">
            <a:spAutoFit/>
          </a:bodyPr>
          <a:lstStyle/>
          <a:p>
            <a:r>
              <a:rPr lang="en-US" sz="1200" dirty="0" smtClean="0">
                <a:solidFill>
                  <a:schemeClr val="tx2">
                    <a:lumMod val="75000"/>
                    <a:lumOff val="25000"/>
                  </a:schemeClr>
                </a:solidFill>
                <a:latin typeface="Arial Black" panose="020B0A04020102020204" pitchFamily="34" charset="0"/>
              </a:rPr>
              <a:t>CHALLENGES </a:t>
            </a:r>
            <a:endParaRPr lang="en-US" sz="1200" dirty="0" smtClean="0">
              <a:solidFill>
                <a:schemeClr val="tx2">
                  <a:lumMod val="75000"/>
                  <a:lumOff val="25000"/>
                </a:schemeClr>
              </a:solidFill>
              <a:latin typeface="Corbel" panose="020B0503020204020204" pitchFamily="34" charset="0"/>
            </a:endParaRPr>
          </a:p>
          <a:p>
            <a:endParaRPr lang="en-US" sz="1200" dirty="0">
              <a:latin typeface="Corbel" panose="020B0503020204020204" pitchFamily="34" charset="0"/>
            </a:endParaRPr>
          </a:p>
        </p:txBody>
      </p:sp>
    </p:spTree>
    <p:extLst>
      <p:ext uri="{BB962C8B-B14F-4D97-AF65-F5344CB8AC3E}">
        <p14:creationId xmlns:p14="http://schemas.microsoft.com/office/powerpoint/2010/main" val="961677499"/>
      </p:ext>
    </p:extLst>
  </p:cSld>
  <p:clrMapOvr>
    <a:masterClrMapping/>
  </p:clrMapOvr>
  <p:transition spd="slow" advTm="0">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flipH="1" flipV="1">
            <a:off x="5338220" y="0"/>
            <a:ext cx="6853780" cy="715824"/>
          </a:xfrm>
          <a:prstGeom prst="rtTriangle">
            <a:avLst/>
          </a:prstGeom>
          <a:solidFill>
            <a:srgbClr val="FE3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9253" y="3996582"/>
            <a:ext cx="2318730" cy="231873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p:cNvSpPr/>
          <p:nvPr/>
        </p:nvSpPr>
        <p:spPr>
          <a:xfrm flipH="1">
            <a:off x="8754742" y="6097775"/>
            <a:ext cx="3437258" cy="760225"/>
          </a:xfrm>
          <a:prstGeom prst="rtTriangle">
            <a:avLst/>
          </a:prstGeom>
          <a:solidFill>
            <a:srgbClr val="FE3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H="1">
            <a:off x="-2" y="5365224"/>
            <a:ext cx="583892"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0974" y="4935606"/>
            <a:ext cx="2277009" cy="584775"/>
          </a:xfrm>
          <a:prstGeom prst="rect">
            <a:avLst/>
          </a:prstGeom>
          <a:noFill/>
        </p:spPr>
        <p:txBody>
          <a:bodyPr wrap="square" rtlCol="0" anchor="ctr">
            <a:spAutoFit/>
          </a:bodyPr>
          <a:lstStyle/>
          <a:p>
            <a:pPr algn="ctr"/>
            <a:r>
              <a:rPr lang="en-US" b="1" spc="300" dirty="0" smtClean="0">
                <a:solidFill>
                  <a:schemeClr val="tx2">
                    <a:lumMod val="75000"/>
                    <a:lumOff val="25000"/>
                  </a:schemeClr>
                </a:solidFill>
                <a:latin typeface="Arial Black" panose="020B0A04020102020204" pitchFamily="34" charset="0"/>
              </a:rPr>
              <a:t>PREVENTION </a:t>
            </a:r>
            <a:r>
              <a:rPr lang="en-US" sz="1400" b="1" spc="300" dirty="0" smtClean="0">
                <a:solidFill>
                  <a:schemeClr val="tx2">
                    <a:lumMod val="75000"/>
                    <a:lumOff val="25000"/>
                  </a:schemeClr>
                </a:solidFill>
                <a:latin typeface="Arial Black" panose="020B0A04020102020204" pitchFamily="34" charset="0"/>
              </a:rPr>
              <a:t>EFFORTS</a:t>
            </a:r>
            <a:endParaRPr lang="en-US" b="1" spc="300" dirty="0">
              <a:solidFill>
                <a:schemeClr val="tx2">
                  <a:lumMod val="75000"/>
                  <a:lumOff val="25000"/>
                </a:schemeClr>
              </a:solidFill>
              <a:latin typeface="Arial Black" panose="020B0A04020102020204" pitchFamily="34" charset="0"/>
            </a:endParaRPr>
          </a:p>
        </p:txBody>
      </p:sp>
      <p:sp>
        <p:nvSpPr>
          <p:cNvPr id="17" name="Rectangle 6"/>
          <p:cNvSpPr/>
          <p:nvPr/>
        </p:nvSpPr>
        <p:spPr>
          <a:xfrm>
            <a:off x="0" y="-23386"/>
            <a:ext cx="3432633" cy="4164063"/>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rgbClr val="FE3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736" y="715824"/>
            <a:ext cx="1615937" cy="3770519"/>
          </a:xfrm>
          <a:prstGeom prst="rect">
            <a:avLst/>
          </a:prstGeom>
          <a:solidFill>
            <a:schemeClr val="tx2">
              <a:lumMod val="75000"/>
              <a:lumOff val="25000"/>
            </a:schemeClr>
          </a:solidFill>
          <a:ln>
            <a:solidFill>
              <a:schemeClr val="tx2">
                <a:lumMod val="75000"/>
                <a:lumOff val="25000"/>
              </a:schemeClr>
            </a:solid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736" y="715824"/>
            <a:ext cx="2388908" cy="1312043"/>
          </a:xfrm>
          <a:prstGeom prst="rect">
            <a:avLst/>
          </a:prstGeom>
          <a:ln>
            <a:solidFill>
              <a:schemeClr val="tx2">
                <a:lumMod val="75000"/>
                <a:lumOff val="25000"/>
              </a:schemeClr>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2000" y="715824"/>
            <a:ext cx="2155688" cy="2155688"/>
          </a:xfrm>
          <a:prstGeom prst="rect">
            <a:avLst/>
          </a:prstGeom>
          <a:ln>
            <a:solidFill>
              <a:schemeClr val="tx2">
                <a:lumMod val="75000"/>
                <a:lumOff val="25000"/>
              </a:schemeClr>
            </a:solidFill>
          </a:ln>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5736" y="2124143"/>
            <a:ext cx="2388908" cy="2362200"/>
          </a:xfrm>
          <a:prstGeom prst="rect">
            <a:avLst/>
          </a:prstGeom>
          <a:ln>
            <a:solidFill>
              <a:schemeClr val="tx2">
                <a:lumMod val="75000"/>
                <a:lumOff val="25000"/>
              </a:schemeClr>
            </a:solidFill>
          </a:ln>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3533" y="2910475"/>
            <a:ext cx="2155688" cy="3592813"/>
          </a:xfrm>
          <a:prstGeom prst="rect">
            <a:avLst/>
          </a:prstGeom>
          <a:ln>
            <a:solidFill>
              <a:schemeClr val="tx2">
                <a:lumMod val="75000"/>
                <a:lumOff val="25000"/>
              </a:schemeClr>
            </a:solidFill>
          </a:ln>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85736" y="4581760"/>
            <a:ext cx="2924522" cy="1921527"/>
          </a:xfrm>
          <a:prstGeom prst="rect">
            <a:avLst/>
          </a:prstGeom>
          <a:ln>
            <a:solidFill>
              <a:schemeClr val="tx2">
                <a:lumMod val="75000"/>
                <a:lumOff val="25000"/>
              </a:schemeClr>
            </a:solidFill>
          </a:ln>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27113">
            <a:off x="9264178" y="4136493"/>
            <a:ext cx="1950889" cy="1368671"/>
          </a:xfrm>
          <a:prstGeom prst="rect">
            <a:avLst/>
          </a:prstGeom>
        </p:spPr>
      </p:pic>
    </p:spTree>
    <p:extLst>
      <p:ext uri="{BB962C8B-B14F-4D97-AF65-F5344CB8AC3E}">
        <p14:creationId xmlns:p14="http://schemas.microsoft.com/office/powerpoint/2010/main" val="2951868890"/>
      </p:ext>
    </p:extLst>
  </p:cSld>
  <p:clrMapOvr>
    <a:masterClrMapping/>
  </p:clrMapOvr>
  <p:transition spd="slow" advTm="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Triangle 40"/>
          <p:cNvSpPr/>
          <p:nvPr/>
        </p:nvSpPr>
        <p:spPr>
          <a:xfrm flipH="1">
            <a:off x="8754742" y="6097775"/>
            <a:ext cx="3437258" cy="760225"/>
          </a:xfrm>
          <a:prstGeom prst="rtTriangl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455" y="111569"/>
            <a:ext cx="2038789" cy="3657600"/>
          </a:xfrm>
          <a:prstGeom prst="rect">
            <a:avLst/>
          </a:prstGeom>
          <a:ln>
            <a:solidFill>
              <a:schemeClr val="tx2">
                <a:lumMod val="75000"/>
                <a:lumOff val="25000"/>
              </a:schemeClr>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99" y="111569"/>
            <a:ext cx="975360" cy="3657600"/>
          </a:xfrm>
          <a:prstGeom prst="rect">
            <a:avLst/>
          </a:prstGeom>
          <a:ln>
            <a:solidFill>
              <a:schemeClr val="tx2">
                <a:lumMod val="75000"/>
                <a:lumOff val="25000"/>
              </a:schemeClr>
            </a:solidFill>
          </a:ln>
        </p:spPr>
      </p:pic>
      <p:sp>
        <p:nvSpPr>
          <p:cNvPr id="19" name="Oval 18"/>
          <p:cNvSpPr/>
          <p:nvPr/>
        </p:nvSpPr>
        <p:spPr>
          <a:xfrm>
            <a:off x="564479" y="4046912"/>
            <a:ext cx="2174633" cy="2174633"/>
          </a:xfrm>
          <a:prstGeom prst="ellipse">
            <a:avLst/>
          </a:prstGeom>
          <a:no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a:off x="-19413" y="5271458"/>
            <a:ext cx="583892"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5767" y="4872617"/>
            <a:ext cx="2052191" cy="523220"/>
          </a:xfrm>
          <a:prstGeom prst="rect">
            <a:avLst/>
          </a:prstGeom>
          <a:noFill/>
        </p:spPr>
        <p:txBody>
          <a:bodyPr wrap="square" rtlCol="0" anchor="ctr">
            <a:spAutoFit/>
          </a:bodyPr>
          <a:lstStyle/>
          <a:p>
            <a:pPr algn="ctr"/>
            <a:r>
              <a:rPr lang="en-US" sz="1400" b="1" spc="300" dirty="0" smtClean="0">
                <a:solidFill>
                  <a:schemeClr val="tx2">
                    <a:lumMod val="75000"/>
                    <a:lumOff val="25000"/>
                  </a:schemeClr>
                </a:solidFill>
                <a:latin typeface="Arial Black" panose="020B0A04020102020204" pitchFamily="34" charset="0"/>
              </a:rPr>
              <a:t>PREVENTION ADVERTISING</a:t>
            </a:r>
            <a:endParaRPr lang="en-US" sz="1400" b="1" spc="300" dirty="0">
              <a:solidFill>
                <a:schemeClr val="tx2">
                  <a:lumMod val="75000"/>
                  <a:lumOff val="25000"/>
                </a:schemeClr>
              </a:solidFill>
              <a:latin typeface="Arial Black" panose="020B0A04020102020204" pitchFamily="34" charset="0"/>
            </a:endParaRPr>
          </a:p>
        </p:txBody>
      </p:sp>
      <p:grpSp>
        <p:nvGrpSpPr>
          <p:cNvPr id="16" name="Group 15"/>
          <p:cNvGrpSpPr/>
          <p:nvPr/>
        </p:nvGrpSpPr>
        <p:grpSpPr>
          <a:xfrm>
            <a:off x="2861554" y="5604483"/>
            <a:ext cx="9274739" cy="1234124"/>
            <a:chOff x="2861554" y="5671797"/>
            <a:chExt cx="8451147" cy="1124534"/>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1554" y="5671797"/>
              <a:ext cx="1349441" cy="1124534"/>
            </a:xfrm>
            <a:prstGeom prst="rect">
              <a:avLst/>
            </a:prstGeom>
            <a:ln w="6350">
              <a:solidFill>
                <a:schemeClr val="tx2">
                  <a:lumMod val="75000"/>
                  <a:lumOff val="25000"/>
                </a:schemeClr>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1895" y="5671797"/>
              <a:ext cx="1349441" cy="1124534"/>
            </a:xfrm>
            <a:prstGeom prst="rect">
              <a:avLst/>
            </a:prstGeom>
            <a:ln w="6350">
              <a:solidFill>
                <a:schemeClr val="tx2">
                  <a:lumMod val="75000"/>
                  <a:lumOff val="25000"/>
                </a:schemeClr>
              </a:solidFill>
            </a:ln>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2236" y="5671797"/>
              <a:ext cx="1349441" cy="1124534"/>
            </a:xfrm>
            <a:prstGeom prst="rect">
              <a:avLst/>
            </a:prstGeom>
            <a:ln w="6350">
              <a:solidFill>
                <a:schemeClr val="tx2">
                  <a:lumMod val="75000"/>
                  <a:lumOff val="25000"/>
                </a:schemeClr>
              </a:solidFill>
            </a:ln>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2577" y="5671797"/>
              <a:ext cx="1349441" cy="1124534"/>
            </a:xfrm>
            <a:prstGeom prst="rect">
              <a:avLst/>
            </a:prstGeom>
            <a:ln w="6350">
              <a:solidFill>
                <a:schemeClr val="tx2">
                  <a:lumMod val="75000"/>
                  <a:lumOff val="25000"/>
                </a:schemeClr>
              </a:solidFill>
            </a:ln>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2918" y="5671797"/>
              <a:ext cx="1349441" cy="1124534"/>
            </a:xfrm>
            <a:prstGeom prst="rect">
              <a:avLst/>
            </a:prstGeom>
            <a:ln w="6350">
              <a:solidFill>
                <a:schemeClr val="tx2">
                  <a:lumMod val="75000"/>
                  <a:lumOff val="25000"/>
                </a:schemeClr>
              </a:solidFill>
            </a:ln>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63260" y="5671797"/>
              <a:ext cx="1349441" cy="1124534"/>
            </a:xfrm>
            <a:prstGeom prst="rect">
              <a:avLst/>
            </a:prstGeom>
            <a:ln w="6350">
              <a:solidFill>
                <a:schemeClr val="tx2">
                  <a:lumMod val="75000"/>
                  <a:lumOff val="25000"/>
                </a:schemeClr>
              </a:solidFill>
            </a:ln>
          </p:spPr>
        </p:pic>
      </p:grpSp>
      <p:pic>
        <p:nvPicPr>
          <p:cNvPr id="14" name="Picture 13"/>
          <p:cNvPicPr>
            <a:picLocks noChangeAspect="1"/>
          </p:cNvPicPr>
          <p:nvPr/>
        </p:nvPicPr>
        <p:blipFill rotWithShape="1">
          <a:blip r:embed="rId11"/>
          <a:srcRect l="28750" t="17037" r="41597" b="8642"/>
          <a:stretch/>
        </p:blipFill>
        <p:spPr>
          <a:xfrm>
            <a:off x="5944694" y="111569"/>
            <a:ext cx="2603209" cy="3670097"/>
          </a:xfrm>
          <a:prstGeom prst="rect">
            <a:avLst/>
          </a:prstGeom>
          <a:ln>
            <a:solidFill>
              <a:schemeClr val="tx2">
                <a:lumMod val="75000"/>
                <a:lumOff val="25000"/>
              </a:schemeClr>
            </a:solidFill>
          </a:ln>
        </p:spPr>
      </p:pic>
      <p:grpSp>
        <p:nvGrpSpPr>
          <p:cNvPr id="28" name="Group 27"/>
          <p:cNvGrpSpPr/>
          <p:nvPr/>
        </p:nvGrpSpPr>
        <p:grpSpPr>
          <a:xfrm>
            <a:off x="2861555" y="4301360"/>
            <a:ext cx="9271002" cy="1276341"/>
            <a:chOff x="2861555" y="4517394"/>
            <a:chExt cx="8276742" cy="1139461"/>
          </a:xfrm>
        </p:grpSpPr>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61555" y="4550637"/>
              <a:ext cx="1311144" cy="1092620"/>
            </a:xfrm>
            <a:prstGeom prst="rect">
              <a:avLst/>
            </a:prstGeom>
            <a:ln>
              <a:solidFill>
                <a:schemeClr val="tx2">
                  <a:lumMod val="75000"/>
                  <a:lumOff val="25000"/>
                </a:schemeClr>
              </a:solidFill>
            </a:ln>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57992" y="4517394"/>
              <a:ext cx="1367354" cy="1139461"/>
            </a:xfrm>
            <a:prstGeom prst="rect">
              <a:avLst/>
            </a:prstGeom>
            <a:ln>
              <a:solidFill>
                <a:schemeClr val="tx2">
                  <a:lumMod val="75000"/>
                  <a:lumOff val="25000"/>
                </a:schemeClr>
              </a:solidFill>
            </a:ln>
          </p:spPr>
        </p:pic>
        <p:pic>
          <p:nvPicPr>
            <p:cNvPr id="24" name="Picture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90323" y="4537901"/>
              <a:ext cx="1326428" cy="1105356"/>
            </a:xfrm>
            <a:prstGeom prst="rect">
              <a:avLst/>
            </a:prstGeom>
            <a:ln>
              <a:solidFill>
                <a:schemeClr val="tx2">
                  <a:lumMod val="75000"/>
                  <a:lumOff val="25000"/>
                </a:schemeClr>
              </a:solidFill>
            </a:ln>
          </p:spPr>
        </p:pic>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18297" y="4537901"/>
              <a:ext cx="1326428" cy="1105356"/>
            </a:xfrm>
            <a:prstGeom prst="rect">
              <a:avLst/>
            </a:prstGeom>
            <a:ln>
              <a:solidFill>
                <a:schemeClr val="tx2">
                  <a:lumMod val="75000"/>
                  <a:lumOff val="25000"/>
                </a:schemeClr>
              </a:solidFill>
            </a:ln>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62349" y="4518220"/>
              <a:ext cx="1350045" cy="1125037"/>
            </a:xfrm>
            <a:prstGeom prst="rect">
              <a:avLst/>
            </a:prstGeom>
            <a:ln>
              <a:solidFill>
                <a:schemeClr val="tx2">
                  <a:lumMod val="75000"/>
                  <a:lumOff val="25000"/>
                </a:schemeClr>
              </a:solidFill>
            </a:ln>
          </p:spPr>
        </p:pic>
        <p:pic>
          <p:nvPicPr>
            <p:cNvPr id="27" name="Pictur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770943" y="4517394"/>
              <a:ext cx="1367354" cy="1139461"/>
            </a:xfrm>
            <a:prstGeom prst="rect">
              <a:avLst/>
            </a:prstGeom>
            <a:ln>
              <a:solidFill>
                <a:schemeClr val="tx2">
                  <a:lumMod val="75000"/>
                  <a:lumOff val="25000"/>
                </a:schemeClr>
              </a:solidFill>
            </a:ln>
          </p:spPr>
        </p:pic>
      </p:grpSp>
      <p:pic>
        <p:nvPicPr>
          <p:cNvPr id="15" name="Picture 14"/>
          <p:cNvPicPr>
            <a:picLocks noChangeAspect="1"/>
          </p:cNvPicPr>
          <p:nvPr/>
        </p:nvPicPr>
        <p:blipFill rotWithShape="1">
          <a:blip r:embed="rId18"/>
          <a:srcRect l="23521" t="16050" r="35485" b="7902"/>
          <a:stretch/>
        </p:blipFill>
        <p:spPr>
          <a:xfrm>
            <a:off x="8585200" y="111569"/>
            <a:ext cx="3517026" cy="3670097"/>
          </a:xfrm>
          <a:prstGeom prst="rect">
            <a:avLst/>
          </a:prstGeom>
          <a:ln>
            <a:solidFill>
              <a:schemeClr val="tx2">
                <a:lumMod val="75000"/>
                <a:lumOff val="25000"/>
              </a:schemeClr>
            </a:solidFill>
          </a:ln>
        </p:spPr>
      </p:pic>
      <p:pic>
        <p:nvPicPr>
          <p:cNvPr id="18" name="Picture 1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165540" y="111569"/>
            <a:ext cx="2741858" cy="3671092"/>
          </a:xfrm>
          <a:prstGeom prst="rect">
            <a:avLst/>
          </a:prstGeom>
          <a:ln>
            <a:solidFill>
              <a:schemeClr val="tx2">
                <a:lumMod val="75000"/>
                <a:lumOff val="25000"/>
              </a:schemeClr>
            </a:solidFill>
          </a:ln>
        </p:spPr>
      </p:pic>
    </p:spTree>
    <p:extLst>
      <p:ext uri="{BB962C8B-B14F-4D97-AF65-F5344CB8AC3E}">
        <p14:creationId xmlns:p14="http://schemas.microsoft.com/office/powerpoint/2010/main" val="371176826"/>
      </p:ext>
    </p:extLst>
  </p:cSld>
  <p:clrMapOvr>
    <a:masterClrMapping/>
  </p:clrMapOvr>
  <p:transition spd="slow" advTm="0">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Bright Light">
      <a:dk1>
        <a:sysClr val="windowText" lastClr="000000"/>
      </a:dk1>
      <a:lt1>
        <a:sysClr val="window" lastClr="FFFFFF"/>
      </a:lt1>
      <a:dk2>
        <a:srgbClr val="27303D"/>
      </a:dk2>
      <a:lt2>
        <a:srgbClr val="E7E6E6"/>
      </a:lt2>
      <a:accent1>
        <a:srgbClr val="6DCF00"/>
      </a:accent1>
      <a:accent2>
        <a:srgbClr val="159192"/>
      </a:accent2>
      <a:accent3>
        <a:srgbClr val="09AEF2"/>
      </a:accent3>
      <a:accent4>
        <a:srgbClr val="FCC000"/>
      </a:accent4>
      <a:accent5>
        <a:srgbClr val="FE1101"/>
      </a:accent5>
      <a:accent6>
        <a:srgbClr val="5C932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55.png"/></Relationships>
</file>

<file path=ppt/webextensions/webextension1.xml><?xml version="1.0" encoding="utf-8"?>
<we:webextension xmlns:we="http://schemas.microsoft.com/office/webextensions/webextension/2010/11" id="{BF46DB29-E9CA-483B-BB90-549A3EB15A85}">
  <we:reference id="wa104221182" version="3.3.0.0" store="en-US" storeType="OMEX"/>
  <we:alternateReferences>
    <we:reference id="WA104221182" version="3.3.0.0" store="WA104221182" storeType="OMEX"/>
  </we:alternateReferences>
  <we:properties>
    <we:property name="slideId" value="272"/>
    <we:property name="vid" value="&quot;https://vimeo.com/294506236&quot;"/>
    <we:property name="autoplay" value="0"/>
    <we:property name="starttime" value="0"/>
    <we:property name="endtime" value="0"/>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2416</TotalTime>
  <Words>1318</Words>
  <Application>Microsoft Office PowerPoint</Application>
  <PresentationFormat>Widescreen</PresentationFormat>
  <Paragraphs>184</Paragraphs>
  <Slides>10</Slides>
  <Notes>10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GungsuhChe</vt:lpstr>
      <vt:lpstr>Aharoni</vt:lpstr>
      <vt:lpstr>Arial</vt:lpstr>
      <vt:lpstr>Arial Black</vt:lpstr>
      <vt:lpstr>Calibri</vt:lpstr>
      <vt:lpstr>Calibri Light</vt:lpstr>
      <vt:lpstr>Corbel</vt:lpstr>
      <vt:lpstr>Iskoola Pota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JHON Doe</dc:title>
  <dc:creator>MD Junaed</dc:creator>
  <cp:lastModifiedBy>Eve, Kimwana L.</cp:lastModifiedBy>
  <cp:revision>165</cp:revision>
  <cp:lastPrinted>2018-10-17T17:54:42Z</cp:lastPrinted>
  <dcterms:created xsi:type="dcterms:W3CDTF">2016-04-01T19:13:22Z</dcterms:created>
  <dcterms:modified xsi:type="dcterms:W3CDTF">2018-10-17T20:11:00Z</dcterms:modified>
</cp:coreProperties>
</file>