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93" r:id="rId3"/>
    <p:sldMasterId id="2147483697" r:id="rId4"/>
    <p:sldMasterId id="2147483701" r:id="rId5"/>
  </p:sldMasterIdLst>
  <p:notesMasterIdLst>
    <p:notesMasterId r:id="rId37"/>
  </p:notesMasterIdLst>
  <p:sldIdLst>
    <p:sldId id="262" r:id="rId6"/>
    <p:sldId id="263" r:id="rId7"/>
    <p:sldId id="265" r:id="rId8"/>
    <p:sldId id="266" r:id="rId9"/>
    <p:sldId id="267" r:id="rId10"/>
    <p:sldId id="313" r:id="rId11"/>
    <p:sldId id="315" r:id="rId12"/>
    <p:sldId id="273" r:id="rId13"/>
    <p:sldId id="316" r:id="rId14"/>
    <p:sldId id="293" r:id="rId15"/>
    <p:sldId id="287" r:id="rId16"/>
    <p:sldId id="284" r:id="rId17"/>
    <p:sldId id="288" r:id="rId18"/>
    <p:sldId id="308" r:id="rId19"/>
    <p:sldId id="338" r:id="rId20"/>
    <p:sldId id="337" r:id="rId21"/>
    <p:sldId id="339" r:id="rId22"/>
    <p:sldId id="317" r:id="rId23"/>
    <p:sldId id="318" r:id="rId24"/>
    <p:sldId id="319" r:id="rId25"/>
    <p:sldId id="320" r:id="rId26"/>
    <p:sldId id="272" r:id="rId27"/>
    <p:sldId id="289" r:id="rId28"/>
    <p:sldId id="290" r:id="rId29"/>
    <p:sldId id="291" r:id="rId30"/>
    <p:sldId id="321" r:id="rId31"/>
    <p:sldId id="322" r:id="rId32"/>
    <p:sldId id="323" r:id="rId33"/>
    <p:sldId id="324" r:id="rId34"/>
    <p:sldId id="326" r:id="rId35"/>
    <p:sldId id="32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3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3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8E04FB-C500-444F-9A4A-BF3527E8EBF9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B0B1FB4-6992-4E2D-AAC1-BD9202CF5AA2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Government</a:t>
          </a:r>
        </a:p>
      </dgm:t>
    </dgm:pt>
    <dgm:pt modelId="{45387D60-388F-41F8-9299-D1096A8FC0D3}" type="parTrans" cxnId="{F9EB3616-BF92-45DF-9646-D0992F9A227D}">
      <dgm:prSet/>
      <dgm:spPr/>
      <dgm:t>
        <a:bodyPr/>
        <a:lstStyle/>
        <a:p>
          <a:endParaRPr lang="en-US"/>
        </a:p>
      </dgm:t>
    </dgm:pt>
    <dgm:pt modelId="{85481ADA-C24C-4C8B-AE46-AC64E6447288}" type="sibTrans" cxnId="{F9EB3616-BF92-45DF-9646-D0992F9A227D}">
      <dgm:prSet/>
      <dgm:spPr>
        <a:solidFill>
          <a:schemeClr val="accent3"/>
        </a:solidFill>
      </dgm:spPr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B749EA51-4DF4-4CBB-A0A2-F879DA0B14CC}">
      <dgm:prSet phldrT="[Text]"/>
      <dgm:spPr>
        <a:solidFill>
          <a:srgbClr val="0066CC"/>
        </a:solidFill>
      </dgm:spPr>
      <dgm:t>
        <a:bodyPr/>
        <a:lstStyle/>
        <a:p>
          <a:r>
            <a:rPr lang="en-US" dirty="0"/>
            <a:t>FINTECH</a:t>
          </a:r>
        </a:p>
        <a:p>
          <a:r>
            <a:rPr lang="en-US" dirty="0"/>
            <a:t>Committee</a:t>
          </a:r>
        </a:p>
      </dgm:t>
    </dgm:pt>
    <dgm:pt modelId="{57DEE58B-B8DF-4B11-9AA3-85D80E22F8DA}" type="parTrans" cxnId="{D1C26E45-E924-45DB-B399-14D9F323A652}">
      <dgm:prSet/>
      <dgm:spPr/>
      <dgm:t>
        <a:bodyPr/>
        <a:lstStyle/>
        <a:p>
          <a:endParaRPr lang="en-US"/>
        </a:p>
      </dgm:t>
    </dgm:pt>
    <dgm:pt modelId="{3AD1A899-1CC5-4204-B647-93CAE05737DA}" type="sibTrans" cxnId="{D1C26E45-E924-45DB-B399-14D9F323A652}">
      <dgm:prSet/>
      <dgm:spPr>
        <a:solidFill>
          <a:schemeClr val="accent3"/>
        </a:solidFill>
      </dgm:spPr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3AD10EE1-A919-47EC-912A-E61DEE2A8786}">
      <dgm:prSet phldrT="[Text]"/>
      <dgm:spPr>
        <a:solidFill>
          <a:srgbClr val="009900"/>
        </a:solidFill>
      </dgm:spPr>
      <dgm:t>
        <a:bodyPr/>
        <a:lstStyle/>
        <a:p>
          <a:r>
            <a:rPr lang="en-US" dirty="0"/>
            <a:t>Bermuda Monetary Authority</a:t>
          </a:r>
        </a:p>
      </dgm:t>
    </dgm:pt>
    <dgm:pt modelId="{32CEBC0C-706B-495D-B3EE-3DABC433A263}" type="parTrans" cxnId="{1173C7F9-662D-48BD-ACC1-3F23C8D608F4}">
      <dgm:prSet/>
      <dgm:spPr/>
      <dgm:t>
        <a:bodyPr/>
        <a:lstStyle/>
        <a:p>
          <a:endParaRPr lang="en-US"/>
        </a:p>
      </dgm:t>
    </dgm:pt>
    <dgm:pt modelId="{A7ED35D7-7E5E-401B-80B4-A2C652BB9873}" type="sibTrans" cxnId="{1173C7F9-662D-48BD-ACC1-3F23C8D608F4}">
      <dgm:prSet/>
      <dgm:spPr>
        <a:solidFill>
          <a:schemeClr val="accent3"/>
        </a:solidFill>
      </dgm:spPr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A86B00EE-1067-409F-9398-3378D82EB54A}">
      <dgm:prSet phldrT="[Text]"/>
      <dgm:spPr>
        <a:solidFill>
          <a:srgbClr val="FF8825"/>
        </a:solidFill>
      </dgm:spPr>
      <dgm:t>
        <a:bodyPr/>
        <a:lstStyle/>
        <a:p>
          <a:r>
            <a:rPr lang="en-US" dirty="0"/>
            <a:t>Blockchain Technology Companies </a:t>
          </a:r>
        </a:p>
      </dgm:t>
    </dgm:pt>
    <dgm:pt modelId="{917E254C-3576-40ED-B298-FA2CB177B60C}" type="parTrans" cxnId="{81F8741F-C1DB-48E7-BD39-CD60EDE7FBC2}">
      <dgm:prSet/>
      <dgm:spPr/>
      <dgm:t>
        <a:bodyPr/>
        <a:lstStyle/>
        <a:p>
          <a:endParaRPr lang="en-US"/>
        </a:p>
      </dgm:t>
    </dgm:pt>
    <dgm:pt modelId="{479E40B3-053A-4009-8541-BFE1EA8C24BA}" type="sibTrans" cxnId="{81F8741F-C1DB-48E7-BD39-CD60EDE7FBC2}">
      <dgm:prSet/>
      <dgm:spPr>
        <a:solidFill>
          <a:schemeClr val="accent3"/>
        </a:solidFill>
      </dgm:spPr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288C5216-2F03-43CA-9305-554872EA47AB}">
      <dgm:prSet phldrT="[Text]"/>
      <dgm:spPr>
        <a:solidFill>
          <a:srgbClr val="B5C20A"/>
        </a:solidFill>
      </dgm:spPr>
      <dgm:t>
        <a:bodyPr/>
        <a:lstStyle/>
        <a:p>
          <a:r>
            <a:rPr lang="en-US" dirty="0"/>
            <a:t>Bermuda Business Development Agency</a:t>
          </a:r>
        </a:p>
      </dgm:t>
    </dgm:pt>
    <dgm:pt modelId="{891C29A3-9C2F-49FF-A731-DE2CFA602020}" type="parTrans" cxnId="{E6261759-D8D9-417F-9F60-62FC5F943A90}">
      <dgm:prSet/>
      <dgm:spPr/>
      <dgm:t>
        <a:bodyPr/>
        <a:lstStyle/>
        <a:p>
          <a:endParaRPr lang="en-US"/>
        </a:p>
      </dgm:t>
    </dgm:pt>
    <dgm:pt modelId="{19FD1CF3-AF15-4778-972D-C44E2408E614}" type="sibTrans" cxnId="{E6261759-D8D9-417F-9F60-62FC5F943A90}">
      <dgm:prSet/>
      <dgm:spPr>
        <a:solidFill>
          <a:schemeClr val="accent3"/>
        </a:solidFill>
      </dgm:spPr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E71A8116-7CEC-472A-8FF7-698AEE1E05DF}" type="pres">
      <dgm:prSet presAssocID="{508E04FB-C500-444F-9A4A-BF3527E8EBF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790F21-F042-4A6E-A0E3-C9BF96786BEB}" type="pres">
      <dgm:prSet presAssocID="{2B0B1FB4-6992-4E2D-AAC1-BD9202CF5AA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7E592-314E-44EB-9181-A212965A1AB1}" type="pres">
      <dgm:prSet presAssocID="{85481ADA-C24C-4C8B-AE46-AC64E6447288}" presName="sibTrans" presStyleLbl="sibTrans2D1" presStyleIdx="0" presStyleCnt="5"/>
      <dgm:spPr/>
      <dgm:t>
        <a:bodyPr/>
        <a:lstStyle/>
        <a:p>
          <a:endParaRPr lang="en-US"/>
        </a:p>
      </dgm:t>
    </dgm:pt>
    <dgm:pt modelId="{A3DD5EAB-0A86-485A-8D67-1F99C9B1B4D2}" type="pres">
      <dgm:prSet presAssocID="{85481ADA-C24C-4C8B-AE46-AC64E6447288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D697C59-4BAF-41D9-A0D8-D3C88F7AC226}" type="pres">
      <dgm:prSet presAssocID="{288C5216-2F03-43CA-9305-554872EA47A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2C5DE8-8959-46DD-BA61-828A075535FB}" type="pres">
      <dgm:prSet presAssocID="{19FD1CF3-AF15-4778-972D-C44E2408E614}" presName="sibTrans" presStyleLbl="sibTrans2D1" presStyleIdx="1" presStyleCnt="5"/>
      <dgm:spPr/>
      <dgm:t>
        <a:bodyPr/>
        <a:lstStyle/>
        <a:p>
          <a:endParaRPr lang="en-US"/>
        </a:p>
      </dgm:t>
    </dgm:pt>
    <dgm:pt modelId="{575D79F9-5900-4BFD-A49D-86BF8D827F06}" type="pres">
      <dgm:prSet presAssocID="{19FD1CF3-AF15-4778-972D-C44E2408E614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1425C5CC-0077-49BA-8E20-3332C6EB295A}" type="pres">
      <dgm:prSet presAssocID="{A86B00EE-1067-409F-9398-3378D82EB54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7DA2AE-E3C9-4734-B190-21AB7482B827}" type="pres">
      <dgm:prSet presAssocID="{479E40B3-053A-4009-8541-BFE1EA8C24BA}" presName="sibTrans" presStyleLbl="sibTrans2D1" presStyleIdx="2" presStyleCnt="5"/>
      <dgm:spPr/>
      <dgm:t>
        <a:bodyPr/>
        <a:lstStyle/>
        <a:p>
          <a:endParaRPr lang="en-US"/>
        </a:p>
      </dgm:t>
    </dgm:pt>
    <dgm:pt modelId="{2823B4B0-9621-4255-8942-4009E7E4EDC0}" type="pres">
      <dgm:prSet presAssocID="{479E40B3-053A-4009-8541-BFE1EA8C24BA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CF5DA21C-C043-4CFA-B5A6-8BCE42007301}" type="pres">
      <dgm:prSet presAssocID="{B749EA51-4DF4-4CBB-A0A2-F879DA0B14C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2F534F-2E22-4CFF-ACA8-727D75E4083E}" type="pres">
      <dgm:prSet presAssocID="{3AD1A899-1CC5-4204-B647-93CAE05737DA}" presName="sibTrans" presStyleLbl="sibTrans2D1" presStyleIdx="3" presStyleCnt="5"/>
      <dgm:spPr/>
      <dgm:t>
        <a:bodyPr/>
        <a:lstStyle/>
        <a:p>
          <a:endParaRPr lang="en-US"/>
        </a:p>
      </dgm:t>
    </dgm:pt>
    <dgm:pt modelId="{08B1CA8D-B3A4-45CC-9EC0-C7AE7B954A73}" type="pres">
      <dgm:prSet presAssocID="{3AD1A899-1CC5-4204-B647-93CAE05737DA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983B3A31-CC50-435D-96CF-14866CD57831}" type="pres">
      <dgm:prSet presAssocID="{3AD10EE1-A919-47EC-912A-E61DEE2A878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F25C4C-881C-4227-8143-16D97A5721F9}" type="pres">
      <dgm:prSet presAssocID="{A7ED35D7-7E5E-401B-80B4-A2C652BB9873}" presName="sibTrans" presStyleLbl="sibTrans2D1" presStyleIdx="4" presStyleCnt="5"/>
      <dgm:spPr/>
      <dgm:t>
        <a:bodyPr/>
        <a:lstStyle/>
        <a:p>
          <a:endParaRPr lang="en-US"/>
        </a:p>
      </dgm:t>
    </dgm:pt>
    <dgm:pt modelId="{2AAD286B-BD7A-420F-9F68-F18E442D8052}" type="pres">
      <dgm:prSet presAssocID="{A7ED35D7-7E5E-401B-80B4-A2C652BB9873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1173C7F9-662D-48BD-ACC1-3F23C8D608F4}" srcId="{508E04FB-C500-444F-9A4A-BF3527E8EBF9}" destId="{3AD10EE1-A919-47EC-912A-E61DEE2A8786}" srcOrd="4" destOrd="0" parTransId="{32CEBC0C-706B-495D-B3EE-3DABC433A263}" sibTransId="{A7ED35D7-7E5E-401B-80B4-A2C652BB9873}"/>
    <dgm:cxn modelId="{7FAEEA94-4A48-4074-9021-DA304B8E2F56}" type="presOf" srcId="{85481ADA-C24C-4C8B-AE46-AC64E6447288}" destId="{A3DD5EAB-0A86-485A-8D67-1F99C9B1B4D2}" srcOrd="1" destOrd="0" presId="urn:microsoft.com/office/officeart/2005/8/layout/cycle2"/>
    <dgm:cxn modelId="{F388409F-9526-43E3-8162-3ABC09A939B7}" type="presOf" srcId="{3AD10EE1-A919-47EC-912A-E61DEE2A8786}" destId="{983B3A31-CC50-435D-96CF-14866CD57831}" srcOrd="0" destOrd="0" presId="urn:microsoft.com/office/officeart/2005/8/layout/cycle2"/>
    <dgm:cxn modelId="{8519E387-964C-4930-A028-5D535BB9103A}" type="presOf" srcId="{B749EA51-4DF4-4CBB-A0A2-F879DA0B14CC}" destId="{CF5DA21C-C043-4CFA-B5A6-8BCE42007301}" srcOrd="0" destOrd="0" presId="urn:microsoft.com/office/officeart/2005/8/layout/cycle2"/>
    <dgm:cxn modelId="{C8FB870D-49DE-4603-BD64-54536000AC47}" type="presOf" srcId="{19FD1CF3-AF15-4778-972D-C44E2408E614}" destId="{642C5DE8-8959-46DD-BA61-828A075535FB}" srcOrd="0" destOrd="0" presId="urn:microsoft.com/office/officeart/2005/8/layout/cycle2"/>
    <dgm:cxn modelId="{1C672B4E-D74C-4DE8-9A00-9A850FA4EE1F}" type="presOf" srcId="{A86B00EE-1067-409F-9398-3378D82EB54A}" destId="{1425C5CC-0077-49BA-8E20-3332C6EB295A}" srcOrd="0" destOrd="0" presId="urn:microsoft.com/office/officeart/2005/8/layout/cycle2"/>
    <dgm:cxn modelId="{010A4C2D-6595-4604-8300-05517681ED79}" type="presOf" srcId="{19FD1CF3-AF15-4778-972D-C44E2408E614}" destId="{575D79F9-5900-4BFD-A49D-86BF8D827F06}" srcOrd="1" destOrd="0" presId="urn:microsoft.com/office/officeart/2005/8/layout/cycle2"/>
    <dgm:cxn modelId="{576E2C38-A14C-4528-8B39-90AF01BAAEC5}" type="presOf" srcId="{508E04FB-C500-444F-9A4A-BF3527E8EBF9}" destId="{E71A8116-7CEC-472A-8FF7-698AEE1E05DF}" srcOrd="0" destOrd="0" presId="urn:microsoft.com/office/officeart/2005/8/layout/cycle2"/>
    <dgm:cxn modelId="{81F8741F-C1DB-48E7-BD39-CD60EDE7FBC2}" srcId="{508E04FB-C500-444F-9A4A-BF3527E8EBF9}" destId="{A86B00EE-1067-409F-9398-3378D82EB54A}" srcOrd="2" destOrd="0" parTransId="{917E254C-3576-40ED-B298-FA2CB177B60C}" sibTransId="{479E40B3-053A-4009-8541-BFE1EA8C24BA}"/>
    <dgm:cxn modelId="{AF529A41-5112-476A-A4BD-188D26D4FF5F}" type="presOf" srcId="{288C5216-2F03-43CA-9305-554872EA47AB}" destId="{1D697C59-4BAF-41D9-A0D8-D3C88F7AC226}" srcOrd="0" destOrd="0" presId="urn:microsoft.com/office/officeart/2005/8/layout/cycle2"/>
    <dgm:cxn modelId="{593F89C1-0C3B-4FF0-ADA6-F5C96F66CB7C}" type="presOf" srcId="{A7ED35D7-7E5E-401B-80B4-A2C652BB9873}" destId="{2AAD286B-BD7A-420F-9F68-F18E442D8052}" srcOrd="1" destOrd="0" presId="urn:microsoft.com/office/officeart/2005/8/layout/cycle2"/>
    <dgm:cxn modelId="{0C0A3ABF-5921-441F-A41C-090058114895}" type="presOf" srcId="{A7ED35D7-7E5E-401B-80B4-A2C652BB9873}" destId="{1DF25C4C-881C-4227-8143-16D97A5721F9}" srcOrd="0" destOrd="0" presId="urn:microsoft.com/office/officeart/2005/8/layout/cycle2"/>
    <dgm:cxn modelId="{6CA68A99-4B15-4624-B08A-B3AA8B9AC5B7}" type="presOf" srcId="{2B0B1FB4-6992-4E2D-AAC1-BD9202CF5AA2}" destId="{D3790F21-F042-4A6E-A0E3-C9BF96786BEB}" srcOrd="0" destOrd="0" presId="urn:microsoft.com/office/officeart/2005/8/layout/cycle2"/>
    <dgm:cxn modelId="{F9EB3616-BF92-45DF-9646-D0992F9A227D}" srcId="{508E04FB-C500-444F-9A4A-BF3527E8EBF9}" destId="{2B0B1FB4-6992-4E2D-AAC1-BD9202CF5AA2}" srcOrd="0" destOrd="0" parTransId="{45387D60-388F-41F8-9299-D1096A8FC0D3}" sibTransId="{85481ADA-C24C-4C8B-AE46-AC64E6447288}"/>
    <dgm:cxn modelId="{183BA864-DC02-46C6-90E2-757BC9326103}" type="presOf" srcId="{479E40B3-053A-4009-8541-BFE1EA8C24BA}" destId="{2823B4B0-9621-4255-8942-4009E7E4EDC0}" srcOrd="1" destOrd="0" presId="urn:microsoft.com/office/officeart/2005/8/layout/cycle2"/>
    <dgm:cxn modelId="{545F0C7D-8828-44EE-BFC1-A8BCD05B1692}" type="presOf" srcId="{479E40B3-053A-4009-8541-BFE1EA8C24BA}" destId="{447DA2AE-E3C9-4734-B190-21AB7482B827}" srcOrd="0" destOrd="0" presId="urn:microsoft.com/office/officeart/2005/8/layout/cycle2"/>
    <dgm:cxn modelId="{D1C26E45-E924-45DB-B399-14D9F323A652}" srcId="{508E04FB-C500-444F-9A4A-BF3527E8EBF9}" destId="{B749EA51-4DF4-4CBB-A0A2-F879DA0B14CC}" srcOrd="3" destOrd="0" parTransId="{57DEE58B-B8DF-4B11-9AA3-85D80E22F8DA}" sibTransId="{3AD1A899-1CC5-4204-B647-93CAE05737DA}"/>
    <dgm:cxn modelId="{C00F9704-63B9-4CBC-B9D1-93A035A8B550}" type="presOf" srcId="{3AD1A899-1CC5-4204-B647-93CAE05737DA}" destId="{08B1CA8D-B3A4-45CC-9EC0-C7AE7B954A73}" srcOrd="1" destOrd="0" presId="urn:microsoft.com/office/officeart/2005/8/layout/cycle2"/>
    <dgm:cxn modelId="{E6261759-D8D9-417F-9F60-62FC5F943A90}" srcId="{508E04FB-C500-444F-9A4A-BF3527E8EBF9}" destId="{288C5216-2F03-43CA-9305-554872EA47AB}" srcOrd="1" destOrd="0" parTransId="{891C29A3-9C2F-49FF-A731-DE2CFA602020}" sibTransId="{19FD1CF3-AF15-4778-972D-C44E2408E614}"/>
    <dgm:cxn modelId="{412A4736-1947-402C-824B-23AF68340850}" type="presOf" srcId="{3AD1A899-1CC5-4204-B647-93CAE05737DA}" destId="{092F534F-2E22-4CFF-ACA8-727D75E4083E}" srcOrd="0" destOrd="0" presId="urn:microsoft.com/office/officeart/2005/8/layout/cycle2"/>
    <dgm:cxn modelId="{31ED8182-564E-447F-B393-0C2CDEFACF28}" type="presOf" srcId="{85481ADA-C24C-4C8B-AE46-AC64E6447288}" destId="{7017E592-314E-44EB-9181-A212965A1AB1}" srcOrd="0" destOrd="0" presId="urn:microsoft.com/office/officeart/2005/8/layout/cycle2"/>
    <dgm:cxn modelId="{45336487-6F45-4601-825B-BC4E6B584B84}" type="presParOf" srcId="{E71A8116-7CEC-472A-8FF7-698AEE1E05DF}" destId="{D3790F21-F042-4A6E-A0E3-C9BF96786BEB}" srcOrd="0" destOrd="0" presId="urn:microsoft.com/office/officeart/2005/8/layout/cycle2"/>
    <dgm:cxn modelId="{7D3D95B3-3A42-477F-BCDA-098DEBE1DA95}" type="presParOf" srcId="{E71A8116-7CEC-472A-8FF7-698AEE1E05DF}" destId="{7017E592-314E-44EB-9181-A212965A1AB1}" srcOrd="1" destOrd="0" presId="urn:microsoft.com/office/officeart/2005/8/layout/cycle2"/>
    <dgm:cxn modelId="{E966A750-0724-495A-B83C-2A939957DBB1}" type="presParOf" srcId="{7017E592-314E-44EB-9181-A212965A1AB1}" destId="{A3DD5EAB-0A86-485A-8D67-1F99C9B1B4D2}" srcOrd="0" destOrd="0" presId="urn:microsoft.com/office/officeart/2005/8/layout/cycle2"/>
    <dgm:cxn modelId="{9F3B100B-E634-4E4A-BBEE-D9FDFE7657AC}" type="presParOf" srcId="{E71A8116-7CEC-472A-8FF7-698AEE1E05DF}" destId="{1D697C59-4BAF-41D9-A0D8-D3C88F7AC226}" srcOrd="2" destOrd="0" presId="urn:microsoft.com/office/officeart/2005/8/layout/cycle2"/>
    <dgm:cxn modelId="{A7D489DC-CD71-46F8-A743-D5E60C773AF8}" type="presParOf" srcId="{E71A8116-7CEC-472A-8FF7-698AEE1E05DF}" destId="{642C5DE8-8959-46DD-BA61-828A075535FB}" srcOrd="3" destOrd="0" presId="urn:microsoft.com/office/officeart/2005/8/layout/cycle2"/>
    <dgm:cxn modelId="{C6CF6210-9237-4DA7-B9D9-4568422F0FB7}" type="presParOf" srcId="{642C5DE8-8959-46DD-BA61-828A075535FB}" destId="{575D79F9-5900-4BFD-A49D-86BF8D827F06}" srcOrd="0" destOrd="0" presId="urn:microsoft.com/office/officeart/2005/8/layout/cycle2"/>
    <dgm:cxn modelId="{1223F980-C9E5-4C19-9235-71C926B2A035}" type="presParOf" srcId="{E71A8116-7CEC-472A-8FF7-698AEE1E05DF}" destId="{1425C5CC-0077-49BA-8E20-3332C6EB295A}" srcOrd="4" destOrd="0" presId="urn:microsoft.com/office/officeart/2005/8/layout/cycle2"/>
    <dgm:cxn modelId="{97073018-E91B-4001-A6F1-4C21A951DCC8}" type="presParOf" srcId="{E71A8116-7CEC-472A-8FF7-698AEE1E05DF}" destId="{447DA2AE-E3C9-4734-B190-21AB7482B827}" srcOrd="5" destOrd="0" presId="urn:microsoft.com/office/officeart/2005/8/layout/cycle2"/>
    <dgm:cxn modelId="{74652B5C-A2CB-4E3C-B732-80BAB5ECB359}" type="presParOf" srcId="{447DA2AE-E3C9-4734-B190-21AB7482B827}" destId="{2823B4B0-9621-4255-8942-4009E7E4EDC0}" srcOrd="0" destOrd="0" presId="urn:microsoft.com/office/officeart/2005/8/layout/cycle2"/>
    <dgm:cxn modelId="{EE53AF76-7B61-4640-8491-3265AF56139F}" type="presParOf" srcId="{E71A8116-7CEC-472A-8FF7-698AEE1E05DF}" destId="{CF5DA21C-C043-4CFA-B5A6-8BCE42007301}" srcOrd="6" destOrd="0" presId="urn:microsoft.com/office/officeart/2005/8/layout/cycle2"/>
    <dgm:cxn modelId="{095D9497-B0CF-4065-A149-174A5C8FE2D5}" type="presParOf" srcId="{E71A8116-7CEC-472A-8FF7-698AEE1E05DF}" destId="{092F534F-2E22-4CFF-ACA8-727D75E4083E}" srcOrd="7" destOrd="0" presId="urn:microsoft.com/office/officeart/2005/8/layout/cycle2"/>
    <dgm:cxn modelId="{DC300D7D-E280-4183-A6ED-11D1CF1A8E2A}" type="presParOf" srcId="{092F534F-2E22-4CFF-ACA8-727D75E4083E}" destId="{08B1CA8D-B3A4-45CC-9EC0-C7AE7B954A73}" srcOrd="0" destOrd="0" presId="urn:microsoft.com/office/officeart/2005/8/layout/cycle2"/>
    <dgm:cxn modelId="{8135B53F-B947-4159-8AAD-1360BB39C47E}" type="presParOf" srcId="{E71A8116-7CEC-472A-8FF7-698AEE1E05DF}" destId="{983B3A31-CC50-435D-96CF-14866CD57831}" srcOrd="8" destOrd="0" presId="urn:microsoft.com/office/officeart/2005/8/layout/cycle2"/>
    <dgm:cxn modelId="{AA58CD99-B9C7-4DC9-9AB2-BF2858A8B0E2}" type="presParOf" srcId="{E71A8116-7CEC-472A-8FF7-698AEE1E05DF}" destId="{1DF25C4C-881C-4227-8143-16D97A5721F9}" srcOrd="9" destOrd="0" presId="urn:microsoft.com/office/officeart/2005/8/layout/cycle2"/>
    <dgm:cxn modelId="{1740E70B-6B64-4321-9E21-D73CECF07C8F}" type="presParOf" srcId="{1DF25C4C-881C-4227-8143-16D97A5721F9}" destId="{2AAD286B-BD7A-420F-9F68-F18E442D805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DDD702-A579-447F-BE50-972CE19BD01E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AA8ED7-6281-4199-83F0-FC150213FC5F}">
      <dgm:prSet phldrT="[Text]" custT="1"/>
      <dgm:spPr/>
      <dgm:t>
        <a:bodyPr/>
        <a:lstStyle/>
        <a:p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New Economic Pillar</a:t>
          </a:r>
        </a:p>
      </dgm:t>
    </dgm:pt>
    <dgm:pt modelId="{81CF25ED-A2DE-420E-AF37-A57BD807BB4E}" type="parTrans" cxnId="{91439EDC-CC0B-4FFF-81C3-8DBB6361F6A5}">
      <dgm:prSet/>
      <dgm:spPr/>
      <dgm:t>
        <a:bodyPr/>
        <a:lstStyle/>
        <a:p>
          <a:endParaRPr lang="en-US"/>
        </a:p>
      </dgm:t>
    </dgm:pt>
    <dgm:pt modelId="{CB454A66-E015-487B-8D5E-726D947C1F5F}" type="sibTrans" cxnId="{91439EDC-CC0B-4FFF-81C3-8DBB6361F6A5}">
      <dgm:prSet/>
      <dgm:spPr/>
      <dgm:t>
        <a:bodyPr/>
        <a:lstStyle/>
        <a:p>
          <a:endParaRPr lang="en-US"/>
        </a:p>
      </dgm:t>
    </dgm:pt>
    <dgm:pt modelId="{073F3F32-A1BE-4BBC-9E13-9AFAA971EC21}">
      <dgm:prSet phldrT="[Text]" custT="1"/>
      <dgm:spPr/>
      <dgm:t>
        <a:bodyPr/>
        <a:lstStyle/>
        <a:p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New Companies Forming</a:t>
          </a:r>
        </a:p>
      </dgm:t>
    </dgm:pt>
    <dgm:pt modelId="{757596DE-3811-4E97-8A5D-9E1EE5292F97}" type="parTrans" cxnId="{EF082896-6C9D-4341-B692-F468AE00DA72}">
      <dgm:prSet/>
      <dgm:spPr/>
      <dgm:t>
        <a:bodyPr/>
        <a:lstStyle/>
        <a:p>
          <a:endParaRPr lang="en-US"/>
        </a:p>
      </dgm:t>
    </dgm:pt>
    <dgm:pt modelId="{EF6EC6B2-81CF-4311-84C2-51D0BB3CDA71}" type="sibTrans" cxnId="{EF082896-6C9D-4341-B692-F468AE00DA72}">
      <dgm:prSet/>
      <dgm:spPr/>
      <dgm:t>
        <a:bodyPr/>
        <a:lstStyle/>
        <a:p>
          <a:endParaRPr lang="en-US"/>
        </a:p>
      </dgm:t>
    </dgm:pt>
    <dgm:pt modelId="{7A47F572-377F-43B0-AEAC-D5BEA48E9252}">
      <dgm:prSet phldrT="[Text]" custT="1"/>
      <dgm:spPr/>
      <dgm:t>
        <a:bodyPr/>
        <a:lstStyle/>
        <a:p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New Job Opportunities</a:t>
          </a:r>
        </a:p>
      </dgm:t>
    </dgm:pt>
    <dgm:pt modelId="{611F9FB2-68ED-4411-9E09-0573FE8FB7D7}" type="parTrans" cxnId="{421CFC7F-5B17-4788-8877-CE9132729B17}">
      <dgm:prSet/>
      <dgm:spPr/>
      <dgm:t>
        <a:bodyPr/>
        <a:lstStyle/>
        <a:p>
          <a:endParaRPr lang="en-US"/>
        </a:p>
      </dgm:t>
    </dgm:pt>
    <dgm:pt modelId="{92BCED7B-07E8-45D2-9E31-425C14464769}" type="sibTrans" cxnId="{421CFC7F-5B17-4788-8877-CE9132729B17}">
      <dgm:prSet/>
      <dgm:spPr/>
      <dgm:t>
        <a:bodyPr/>
        <a:lstStyle/>
        <a:p>
          <a:endParaRPr lang="en-US"/>
        </a:p>
      </dgm:t>
    </dgm:pt>
    <dgm:pt modelId="{DEF4D654-7FBA-4218-8934-45E0157B767A}">
      <dgm:prSet phldrT="[Text]" custT="1"/>
      <dgm:spPr/>
      <dgm:t>
        <a:bodyPr/>
        <a:lstStyle/>
        <a:p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Increased GDP Growth</a:t>
          </a:r>
        </a:p>
      </dgm:t>
    </dgm:pt>
    <dgm:pt modelId="{A9FAC5D2-E9BA-46BF-B9CC-A01D9D232F88}" type="parTrans" cxnId="{20654CBB-EB0E-45E7-8FBB-CA8720232F47}">
      <dgm:prSet/>
      <dgm:spPr/>
      <dgm:t>
        <a:bodyPr/>
        <a:lstStyle/>
        <a:p>
          <a:endParaRPr lang="en-US"/>
        </a:p>
      </dgm:t>
    </dgm:pt>
    <dgm:pt modelId="{E0E26CFE-6FD5-436C-B20B-8752414FCA9E}" type="sibTrans" cxnId="{20654CBB-EB0E-45E7-8FBB-CA8720232F47}">
      <dgm:prSet/>
      <dgm:spPr/>
      <dgm:t>
        <a:bodyPr/>
        <a:lstStyle/>
        <a:p>
          <a:endParaRPr lang="en-US"/>
        </a:p>
      </dgm:t>
    </dgm:pt>
    <dgm:pt modelId="{C047AE48-184A-4BFA-8D41-26E55DAE6414}">
      <dgm:prSet phldrT="[Text]" custT="1"/>
      <dgm:spPr/>
      <dgm:t>
        <a:bodyPr/>
        <a:lstStyle/>
        <a:p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Education</a:t>
          </a:r>
        </a:p>
        <a:p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&amp; Training</a:t>
          </a:r>
        </a:p>
      </dgm:t>
    </dgm:pt>
    <dgm:pt modelId="{9FFF16D8-A6C6-4C45-A54C-F756257DCFA4}" type="parTrans" cxnId="{7EBBD048-10BB-4577-A868-9E108503BF1C}">
      <dgm:prSet/>
      <dgm:spPr/>
      <dgm:t>
        <a:bodyPr/>
        <a:lstStyle/>
        <a:p>
          <a:endParaRPr lang="en-US"/>
        </a:p>
      </dgm:t>
    </dgm:pt>
    <dgm:pt modelId="{A6A0F2B5-B716-4DED-BFEC-9906A93492C3}" type="sibTrans" cxnId="{7EBBD048-10BB-4577-A868-9E108503BF1C}">
      <dgm:prSet/>
      <dgm:spPr/>
      <dgm:t>
        <a:bodyPr/>
        <a:lstStyle/>
        <a:p>
          <a:endParaRPr lang="en-US"/>
        </a:p>
      </dgm:t>
    </dgm:pt>
    <dgm:pt modelId="{F479CCBE-52B1-4198-A5DC-8C558F471686}" type="pres">
      <dgm:prSet presAssocID="{E6DDD702-A579-447F-BE50-972CE19BD01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D6CBEF0-62BF-41C0-A321-E656AFB6337B}" type="pres">
      <dgm:prSet presAssocID="{2BAA8ED7-6281-4199-83F0-FC150213FC5F}" presName="hierRoot1" presStyleCnt="0">
        <dgm:presLayoutVars>
          <dgm:hierBranch val="init"/>
        </dgm:presLayoutVars>
      </dgm:prSet>
      <dgm:spPr/>
    </dgm:pt>
    <dgm:pt modelId="{945408C1-9057-410C-849F-1E31083B2539}" type="pres">
      <dgm:prSet presAssocID="{2BAA8ED7-6281-4199-83F0-FC150213FC5F}" presName="rootComposite1" presStyleCnt="0"/>
      <dgm:spPr/>
    </dgm:pt>
    <dgm:pt modelId="{E52ACAAD-45DA-4E09-85CC-97D3A1979D71}" type="pres">
      <dgm:prSet presAssocID="{2BAA8ED7-6281-4199-83F0-FC150213FC5F}" presName="rootText1" presStyleLbl="node0" presStyleIdx="0" presStyleCnt="1" custScaleY="1392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F58055-D15F-44A8-9CBC-A826C722070E}" type="pres">
      <dgm:prSet presAssocID="{2BAA8ED7-6281-4199-83F0-FC150213FC5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A214FBF-EA7B-40D5-9081-8D13E5951242}" type="pres">
      <dgm:prSet presAssocID="{2BAA8ED7-6281-4199-83F0-FC150213FC5F}" presName="hierChild2" presStyleCnt="0"/>
      <dgm:spPr/>
    </dgm:pt>
    <dgm:pt modelId="{C4DD601D-1741-4781-BE63-FC5D643432A3}" type="pres">
      <dgm:prSet presAssocID="{757596DE-3811-4E97-8A5D-9E1EE5292F97}" presName="Name37" presStyleLbl="parChTrans1D2" presStyleIdx="0" presStyleCnt="4"/>
      <dgm:spPr/>
      <dgm:t>
        <a:bodyPr/>
        <a:lstStyle/>
        <a:p>
          <a:endParaRPr lang="en-US"/>
        </a:p>
      </dgm:t>
    </dgm:pt>
    <dgm:pt modelId="{0DE9854A-3115-4064-AC03-C548D936FF14}" type="pres">
      <dgm:prSet presAssocID="{073F3F32-A1BE-4BBC-9E13-9AFAA971EC21}" presName="hierRoot2" presStyleCnt="0">
        <dgm:presLayoutVars>
          <dgm:hierBranch val="init"/>
        </dgm:presLayoutVars>
      </dgm:prSet>
      <dgm:spPr/>
    </dgm:pt>
    <dgm:pt modelId="{0A1F2C9A-B399-42EE-A92C-4E33DA7ECB9F}" type="pres">
      <dgm:prSet presAssocID="{073F3F32-A1BE-4BBC-9E13-9AFAA971EC21}" presName="rootComposite" presStyleCnt="0"/>
      <dgm:spPr/>
    </dgm:pt>
    <dgm:pt modelId="{38BB7836-0B2A-44DA-99DF-2338762E1234}" type="pres">
      <dgm:prSet presAssocID="{073F3F32-A1BE-4BBC-9E13-9AFAA971EC21}" presName="rootText" presStyleLbl="node2" presStyleIdx="0" presStyleCnt="4" custScaleY="1565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E4383A-A6B8-4196-8914-8132CB41C8E1}" type="pres">
      <dgm:prSet presAssocID="{073F3F32-A1BE-4BBC-9E13-9AFAA971EC21}" presName="rootConnector" presStyleLbl="node2" presStyleIdx="0" presStyleCnt="4"/>
      <dgm:spPr/>
      <dgm:t>
        <a:bodyPr/>
        <a:lstStyle/>
        <a:p>
          <a:endParaRPr lang="en-US"/>
        </a:p>
      </dgm:t>
    </dgm:pt>
    <dgm:pt modelId="{E06BA15C-5044-430D-A4D7-EAD19936AA59}" type="pres">
      <dgm:prSet presAssocID="{073F3F32-A1BE-4BBC-9E13-9AFAA971EC21}" presName="hierChild4" presStyleCnt="0"/>
      <dgm:spPr/>
    </dgm:pt>
    <dgm:pt modelId="{78BF11EC-0D2E-453B-9EDA-9C0A42D0703A}" type="pres">
      <dgm:prSet presAssocID="{073F3F32-A1BE-4BBC-9E13-9AFAA971EC21}" presName="hierChild5" presStyleCnt="0"/>
      <dgm:spPr/>
    </dgm:pt>
    <dgm:pt modelId="{BCEAB2BD-BF68-4DB9-9D4E-E3FBBD19C236}" type="pres">
      <dgm:prSet presAssocID="{611F9FB2-68ED-4411-9E09-0573FE8FB7D7}" presName="Name37" presStyleLbl="parChTrans1D2" presStyleIdx="1" presStyleCnt="4"/>
      <dgm:spPr/>
      <dgm:t>
        <a:bodyPr/>
        <a:lstStyle/>
        <a:p>
          <a:endParaRPr lang="en-US"/>
        </a:p>
      </dgm:t>
    </dgm:pt>
    <dgm:pt modelId="{DB3257B2-ACE7-48F2-8F6D-D1BB8C5639AA}" type="pres">
      <dgm:prSet presAssocID="{7A47F572-377F-43B0-AEAC-D5BEA48E9252}" presName="hierRoot2" presStyleCnt="0">
        <dgm:presLayoutVars>
          <dgm:hierBranch val="init"/>
        </dgm:presLayoutVars>
      </dgm:prSet>
      <dgm:spPr/>
    </dgm:pt>
    <dgm:pt modelId="{0D388711-E618-4496-81E6-33E8730C4092}" type="pres">
      <dgm:prSet presAssocID="{7A47F572-377F-43B0-AEAC-D5BEA48E9252}" presName="rootComposite" presStyleCnt="0"/>
      <dgm:spPr/>
    </dgm:pt>
    <dgm:pt modelId="{6224E970-E774-49FD-9E59-3F7134622354}" type="pres">
      <dgm:prSet presAssocID="{7A47F572-377F-43B0-AEAC-D5BEA48E9252}" presName="rootText" presStyleLbl="node2" presStyleIdx="1" presStyleCnt="4" custScaleY="1565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4DFC57-0981-4E8B-9881-F92E9BE0D023}" type="pres">
      <dgm:prSet presAssocID="{7A47F572-377F-43B0-AEAC-D5BEA48E9252}" presName="rootConnector" presStyleLbl="node2" presStyleIdx="1" presStyleCnt="4"/>
      <dgm:spPr/>
      <dgm:t>
        <a:bodyPr/>
        <a:lstStyle/>
        <a:p>
          <a:endParaRPr lang="en-US"/>
        </a:p>
      </dgm:t>
    </dgm:pt>
    <dgm:pt modelId="{407A92E7-A84E-49BA-A405-E5E8F35F74C4}" type="pres">
      <dgm:prSet presAssocID="{7A47F572-377F-43B0-AEAC-D5BEA48E9252}" presName="hierChild4" presStyleCnt="0"/>
      <dgm:spPr/>
    </dgm:pt>
    <dgm:pt modelId="{4B135F75-2E90-4C2A-B3AD-FB8A29C44B4A}" type="pres">
      <dgm:prSet presAssocID="{7A47F572-377F-43B0-AEAC-D5BEA48E9252}" presName="hierChild5" presStyleCnt="0"/>
      <dgm:spPr/>
    </dgm:pt>
    <dgm:pt modelId="{A1D500AC-5B78-4511-9D38-CA6E4A5BF580}" type="pres">
      <dgm:prSet presAssocID="{A9FAC5D2-E9BA-46BF-B9CC-A01D9D232F88}" presName="Name37" presStyleLbl="parChTrans1D2" presStyleIdx="2" presStyleCnt="4"/>
      <dgm:spPr/>
      <dgm:t>
        <a:bodyPr/>
        <a:lstStyle/>
        <a:p>
          <a:endParaRPr lang="en-US"/>
        </a:p>
      </dgm:t>
    </dgm:pt>
    <dgm:pt modelId="{697FBA66-C594-4712-B667-5C5A395DEB24}" type="pres">
      <dgm:prSet presAssocID="{DEF4D654-7FBA-4218-8934-45E0157B767A}" presName="hierRoot2" presStyleCnt="0">
        <dgm:presLayoutVars>
          <dgm:hierBranch val="init"/>
        </dgm:presLayoutVars>
      </dgm:prSet>
      <dgm:spPr/>
    </dgm:pt>
    <dgm:pt modelId="{59CEABD5-C84A-46AC-A3A1-8722F28162ED}" type="pres">
      <dgm:prSet presAssocID="{DEF4D654-7FBA-4218-8934-45E0157B767A}" presName="rootComposite" presStyleCnt="0"/>
      <dgm:spPr/>
    </dgm:pt>
    <dgm:pt modelId="{4E015CE1-A92D-4704-A7FD-E03730952CC8}" type="pres">
      <dgm:prSet presAssocID="{DEF4D654-7FBA-4218-8934-45E0157B767A}" presName="rootText" presStyleLbl="node2" presStyleIdx="2" presStyleCnt="4" custScaleY="1565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275055-E965-46DB-9691-612DCA1CD076}" type="pres">
      <dgm:prSet presAssocID="{DEF4D654-7FBA-4218-8934-45E0157B767A}" presName="rootConnector" presStyleLbl="node2" presStyleIdx="2" presStyleCnt="4"/>
      <dgm:spPr/>
      <dgm:t>
        <a:bodyPr/>
        <a:lstStyle/>
        <a:p>
          <a:endParaRPr lang="en-US"/>
        </a:p>
      </dgm:t>
    </dgm:pt>
    <dgm:pt modelId="{7B3A89BC-80F6-44B5-9F9E-DBB414EAEB11}" type="pres">
      <dgm:prSet presAssocID="{DEF4D654-7FBA-4218-8934-45E0157B767A}" presName="hierChild4" presStyleCnt="0"/>
      <dgm:spPr/>
    </dgm:pt>
    <dgm:pt modelId="{DDEB1078-A2EB-4189-927D-04587CFA3C36}" type="pres">
      <dgm:prSet presAssocID="{DEF4D654-7FBA-4218-8934-45E0157B767A}" presName="hierChild5" presStyleCnt="0"/>
      <dgm:spPr/>
    </dgm:pt>
    <dgm:pt modelId="{7B4A938D-E52F-4AD1-9773-91CBA84CD916}" type="pres">
      <dgm:prSet presAssocID="{9FFF16D8-A6C6-4C45-A54C-F756257DCFA4}" presName="Name37" presStyleLbl="parChTrans1D2" presStyleIdx="3" presStyleCnt="4"/>
      <dgm:spPr/>
      <dgm:t>
        <a:bodyPr/>
        <a:lstStyle/>
        <a:p>
          <a:endParaRPr lang="en-US"/>
        </a:p>
      </dgm:t>
    </dgm:pt>
    <dgm:pt modelId="{2CF51483-DB21-4BC6-9B27-063AD5707DF9}" type="pres">
      <dgm:prSet presAssocID="{C047AE48-184A-4BFA-8D41-26E55DAE6414}" presName="hierRoot2" presStyleCnt="0">
        <dgm:presLayoutVars>
          <dgm:hierBranch val="init"/>
        </dgm:presLayoutVars>
      </dgm:prSet>
      <dgm:spPr/>
    </dgm:pt>
    <dgm:pt modelId="{AEB4C6D2-B592-4589-B622-5A805353E9C1}" type="pres">
      <dgm:prSet presAssocID="{C047AE48-184A-4BFA-8D41-26E55DAE6414}" presName="rootComposite" presStyleCnt="0"/>
      <dgm:spPr/>
    </dgm:pt>
    <dgm:pt modelId="{EDA30D06-5A79-49D8-A9D2-2556CEED3006}" type="pres">
      <dgm:prSet presAssocID="{C047AE48-184A-4BFA-8D41-26E55DAE6414}" presName="rootText" presStyleLbl="node2" presStyleIdx="3" presStyleCnt="4" custScaleY="1565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B40055-DAC9-4825-9995-07D7CB2E4AA5}" type="pres">
      <dgm:prSet presAssocID="{C047AE48-184A-4BFA-8D41-26E55DAE6414}" presName="rootConnector" presStyleLbl="node2" presStyleIdx="3" presStyleCnt="4"/>
      <dgm:spPr/>
      <dgm:t>
        <a:bodyPr/>
        <a:lstStyle/>
        <a:p>
          <a:endParaRPr lang="en-US"/>
        </a:p>
      </dgm:t>
    </dgm:pt>
    <dgm:pt modelId="{E747B8C8-EA89-4821-8F6B-2B26D5AFDE73}" type="pres">
      <dgm:prSet presAssocID="{C047AE48-184A-4BFA-8D41-26E55DAE6414}" presName="hierChild4" presStyleCnt="0"/>
      <dgm:spPr/>
    </dgm:pt>
    <dgm:pt modelId="{F1439E35-D9C0-4ADB-958E-85DB5FAC89D5}" type="pres">
      <dgm:prSet presAssocID="{C047AE48-184A-4BFA-8D41-26E55DAE6414}" presName="hierChild5" presStyleCnt="0"/>
      <dgm:spPr/>
    </dgm:pt>
    <dgm:pt modelId="{2E1923ED-5AF3-4CFF-95E1-DBE983DCD378}" type="pres">
      <dgm:prSet presAssocID="{2BAA8ED7-6281-4199-83F0-FC150213FC5F}" presName="hierChild3" presStyleCnt="0"/>
      <dgm:spPr/>
    </dgm:pt>
  </dgm:ptLst>
  <dgm:cxnLst>
    <dgm:cxn modelId="{3C3EE723-059A-435D-8C72-30FD301F32A8}" type="presOf" srcId="{9FFF16D8-A6C6-4C45-A54C-F756257DCFA4}" destId="{7B4A938D-E52F-4AD1-9773-91CBA84CD916}" srcOrd="0" destOrd="0" presId="urn:microsoft.com/office/officeart/2005/8/layout/orgChart1"/>
    <dgm:cxn modelId="{7B26FC60-A52C-49FD-9ECB-91AF08BA2A29}" type="presOf" srcId="{C047AE48-184A-4BFA-8D41-26E55DAE6414}" destId="{EDA30D06-5A79-49D8-A9D2-2556CEED3006}" srcOrd="0" destOrd="0" presId="urn:microsoft.com/office/officeart/2005/8/layout/orgChart1"/>
    <dgm:cxn modelId="{91439EDC-CC0B-4FFF-81C3-8DBB6361F6A5}" srcId="{E6DDD702-A579-447F-BE50-972CE19BD01E}" destId="{2BAA8ED7-6281-4199-83F0-FC150213FC5F}" srcOrd="0" destOrd="0" parTransId="{81CF25ED-A2DE-420E-AF37-A57BD807BB4E}" sibTransId="{CB454A66-E015-487B-8D5E-726D947C1F5F}"/>
    <dgm:cxn modelId="{20654CBB-EB0E-45E7-8FBB-CA8720232F47}" srcId="{2BAA8ED7-6281-4199-83F0-FC150213FC5F}" destId="{DEF4D654-7FBA-4218-8934-45E0157B767A}" srcOrd="2" destOrd="0" parTransId="{A9FAC5D2-E9BA-46BF-B9CC-A01D9D232F88}" sibTransId="{E0E26CFE-6FD5-436C-B20B-8752414FCA9E}"/>
    <dgm:cxn modelId="{4BF24398-2EB1-41A9-A6EB-FECE67BA63DC}" type="presOf" srcId="{611F9FB2-68ED-4411-9E09-0573FE8FB7D7}" destId="{BCEAB2BD-BF68-4DB9-9D4E-E3FBBD19C236}" srcOrd="0" destOrd="0" presId="urn:microsoft.com/office/officeart/2005/8/layout/orgChart1"/>
    <dgm:cxn modelId="{0BC50D97-C7BF-46C6-A867-E8F3BA6E5237}" type="presOf" srcId="{A9FAC5D2-E9BA-46BF-B9CC-A01D9D232F88}" destId="{A1D500AC-5B78-4511-9D38-CA6E4A5BF580}" srcOrd="0" destOrd="0" presId="urn:microsoft.com/office/officeart/2005/8/layout/orgChart1"/>
    <dgm:cxn modelId="{421CFC7F-5B17-4788-8877-CE9132729B17}" srcId="{2BAA8ED7-6281-4199-83F0-FC150213FC5F}" destId="{7A47F572-377F-43B0-AEAC-D5BEA48E9252}" srcOrd="1" destOrd="0" parTransId="{611F9FB2-68ED-4411-9E09-0573FE8FB7D7}" sibTransId="{92BCED7B-07E8-45D2-9E31-425C14464769}"/>
    <dgm:cxn modelId="{017CEFC5-FA87-4BA0-834C-D2CF8AF91CBC}" type="presOf" srcId="{DEF4D654-7FBA-4218-8934-45E0157B767A}" destId="{A4275055-E965-46DB-9691-612DCA1CD076}" srcOrd="1" destOrd="0" presId="urn:microsoft.com/office/officeart/2005/8/layout/orgChart1"/>
    <dgm:cxn modelId="{3325B300-F3E6-4BCA-A417-CE09539BDCCB}" type="presOf" srcId="{2BAA8ED7-6281-4199-83F0-FC150213FC5F}" destId="{1CF58055-D15F-44A8-9CBC-A826C722070E}" srcOrd="1" destOrd="0" presId="urn:microsoft.com/office/officeart/2005/8/layout/orgChart1"/>
    <dgm:cxn modelId="{C0F355D9-00F8-46E6-B289-8B9FFB795076}" type="presOf" srcId="{073F3F32-A1BE-4BBC-9E13-9AFAA971EC21}" destId="{38BB7836-0B2A-44DA-99DF-2338762E1234}" srcOrd="0" destOrd="0" presId="urn:microsoft.com/office/officeart/2005/8/layout/orgChart1"/>
    <dgm:cxn modelId="{D3C262C6-925F-4B6C-B909-D35DF466DAF1}" type="presOf" srcId="{DEF4D654-7FBA-4218-8934-45E0157B767A}" destId="{4E015CE1-A92D-4704-A7FD-E03730952CC8}" srcOrd="0" destOrd="0" presId="urn:microsoft.com/office/officeart/2005/8/layout/orgChart1"/>
    <dgm:cxn modelId="{CA8EFDB0-8269-4E2F-8F41-AF5E44EACE4A}" type="presOf" srcId="{2BAA8ED7-6281-4199-83F0-FC150213FC5F}" destId="{E52ACAAD-45DA-4E09-85CC-97D3A1979D71}" srcOrd="0" destOrd="0" presId="urn:microsoft.com/office/officeart/2005/8/layout/orgChart1"/>
    <dgm:cxn modelId="{86177140-17B3-4EF4-94BF-DAC0A3E1936B}" type="presOf" srcId="{757596DE-3811-4E97-8A5D-9E1EE5292F97}" destId="{C4DD601D-1741-4781-BE63-FC5D643432A3}" srcOrd="0" destOrd="0" presId="urn:microsoft.com/office/officeart/2005/8/layout/orgChart1"/>
    <dgm:cxn modelId="{9C283D7B-3D69-4FAC-AC77-01F06957D29D}" type="presOf" srcId="{7A47F572-377F-43B0-AEAC-D5BEA48E9252}" destId="{6224E970-E774-49FD-9E59-3F7134622354}" srcOrd="0" destOrd="0" presId="urn:microsoft.com/office/officeart/2005/8/layout/orgChart1"/>
    <dgm:cxn modelId="{7EBBD048-10BB-4577-A868-9E108503BF1C}" srcId="{2BAA8ED7-6281-4199-83F0-FC150213FC5F}" destId="{C047AE48-184A-4BFA-8D41-26E55DAE6414}" srcOrd="3" destOrd="0" parTransId="{9FFF16D8-A6C6-4C45-A54C-F756257DCFA4}" sibTransId="{A6A0F2B5-B716-4DED-BFEC-9906A93492C3}"/>
    <dgm:cxn modelId="{249FC32D-4A29-4DAB-B21A-91BBFB6CF33E}" type="presOf" srcId="{E6DDD702-A579-447F-BE50-972CE19BD01E}" destId="{F479CCBE-52B1-4198-A5DC-8C558F471686}" srcOrd="0" destOrd="0" presId="urn:microsoft.com/office/officeart/2005/8/layout/orgChart1"/>
    <dgm:cxn modelId="{302607C8-0F28-40C1-99CB-13C6FEFDB529}" type="presOf" srcId="{7A47F572-377F-43B0-AEAC-D5BEA48E9252}" destId="{104DFC57-0981-4E8B-9881-F92E9BE0D023}" srcOrd="1" destOrd="0" presId="urn:microsoft.com/office/officeart/2005/8/layout/orgChart1"/>
    <dgm:cxn modelId="{8F238A90-3132-4530-BC7D-084341832A83}" type="presOf" srcId="{C047AE48-184A-4BFA-8D41-26E55DAE6414}" destId="{00B40055-DAC9-4825-9995-07D7CB2E4AA5}" srcOrd="1" destOrd="0" presId="urn:microsoft.com/office/officeart/2005/8/layout/orgChart1"/>
    <dgm:cxn modelId="{EF082896-6C9D-4341-B692-F468AE00DA72}" srcId="{2BAA8ED7-6281-4199-83F0-FC150213FC5F}" destId="{073F3F32-A1BE-4BBC-9E13-9AFAA971EC21}" srcOrd="0" destOrd="0" parTransId="{757596DE-3811-4E97-8A5D-9E1EE5292F97}" sibTransId="{EF6EC6B2-81CF-4311-84C2-51D0BB3CDA71}"/>
    <dgm:cxn modelId="{0323A2CE-8AF3-4E42-9493-201B770BC5F0}" type="presOf" srcId="{073F3F32-A1BE-4BBC-9E13-9AFAA971EC21}" destId="{22E4383A-A6B8-4196-8914-8132CB41C8E1}" srcOrd="1" destOrd="0" presId="urn:microsoft.com/office/officeart/2005/8/layout/orgChart1"/>
    <dgm:cxn modelId="{1DC5BD45-4CC8-4D2F-8150-9879ACE172D0}" type="presParOf" srcId="{F479CCBE-52B1-4198-A5DC-8C558F471686}" destId="{1D6CBEF0-62BF-41C0-A321-E656AFB6337B}" srcOrd="0" destOrd="0" presId="urn:microsoft.com/office/officeart/2005/8/layout/orgChart1"/>
    <dgm:cxn modelId="{50F0217D-C533-4445-A135-751C3242F330}" type="presParOf" srcId="{1D6CBEF0-62BF-41C0-A321-E656AFB6337B}" destId="{945408C1-9057-410C-849F-1E31083B2539}" srcOrd="0" destOrd="0" presId="urn:microsoft.com/office/officeart/2005/8/layout/orgChart1"/>
    <dgm:cxn modelId="{77230049-F369-40AF-9FEE-21C0A1CBD7F4}" type="presParOf" srcId="{945408C1-9057-410C-849F-1E31083B2539}" destId="{E52ACAAD-45DA-4E09-85CC-97D3A1979D71}" srcOrd="0" destOrd="0" presId="urn:microsoft.com/office/officeart/2005/8/layout/orgChart1"/>
    <dgm:cxn modelId="{40A9CA21-B878-4DE2-8A23-ADAFD45D75C5}" type="presParOf" srcId="{945408C1-9057-410C-849F-1E31083B2539}" destId="{1CF58055-D15F-44A8-9CBC-A826C722070E}" srcOrd="1" destOrd="0" presId="urn:microsoft.com/office/officeart/2005/8/layout/orgChart1"/>
    <dgm:cxn modelId="{D605560F-738F-4973-B363-0AB0CF921527}" type="presParOf" srcId="{1D6CBEF0-62BF-41C0-A321-E656AFB6337B}" destId="{6A214FBF-EA7B-40D5-9081-8D13E5951242}" srcOrd="1" destOrd="0" presId="urn:microsoft.com/office/officeart/2005/8/layout/orgChart1"/>
    <dgm:cxn modelId="{E0149EC4-C27E-46C1-9899-70D15064FF83}" type="presParOf" srcId="{6A214FBF-EA7B-40D5-9081-8D13E5951242}" destId="{C4DD601D-1741-4781-BE63-FC5D643432A3}" srcOrd="0" destOrd="0" presId="urn:microsoft.com/office/officeart/2005/8/layout/orgChart1"/>
    <dgm:cxn modelId="{0E1942AA-61C9-4688-8148-7667CC63323D}" type="presParOf" srcId="{6A214FBF-EA7B-40D5-9081-8D13E5951242}" destId="{0DE9854A-3115-4064-AC03-C548D936FF14}" srcOrd="1" destOrd="0" presId="urn:microsoft.com/office/officeart/2005/8/layout/orgChart1"/>
    <dgm:cxn modelId="{A6BDDCB4-CC85-4D22-A95C-D33A1F110277}" type="presParOf" srcId="{0DE9854A-3115-4064-AC03-C548D936FF14}" destId="{0A1F2C9A-B399-42EE-A92C-4E33DA7ECB9F}" srcOrd="0" destOrd="0" presId="urn:microsoft.com/office/officeart/2005/8/layout/orgChart1"/>
    <dgm:cxn modelId="{AA8D9C36-1F81-470B-9CD8-A63DD4C157AC}" type="presParOf" srcId="{0A1F2C9A-B399-42EE-A92C-4E33DA7ECB9F}" destId="{38BB7836-0B2A-44DA-99DF-2338762E1234}" srcOrd="0" destOrd="0" presId="urn:microsoft.com/office/officeart/2005/8/layout/orgChart1"/>
    <dgm:cxn modelId="{831BF8A7-F48B-403F-B0FE-1CD6284A69CE}" type="presParOf" srcId="{0A1F2C9A-B399-42EE-A92C-4E33DA7ECB9F}" destId="{22E4383A-A6B8-4196-8914-8132CB41C8E1}" srcOrd="1" destOrd="0" presId="urn:microsoft.com/office/officeart/2005/8/layout/orgChart1"/>
    <dgm:cxn modelId="{FF9B5507-2DFA-4DB8-9636-136929FFCDFE}" type="presParOf" srcId="{0DE9854A-3115-4064-AC03-C548D936FF14}" destId="{E06BA15C-5044-430D-A4D7-EAD19936AA59}" srcOrd="1" destOrd="0" presId="urn:microsoft.com/office/officeart/2005/8/layout/orgChart1"/>
    <dgm:cxn modelId="{FB5B828F-10A0-4DA2-A48F-CD603C284590}" type="presParOf" srcId="{0DE9854A-3115-4064-AC03-C548D936FF14}" destId="{78BF11EC-0D2E-453B-9EDA-9C0A42D0703A}" srcOrd="2" destOrd="0" presId="urn:microsoft.com/office/officeart/2005/8/layout/orgChart1"/>
    <dgm:cxn modelId="{A4C61503-2D16-41F7-AD42-C4CED1FF30DC}" type="presParOf" srcId="{6A214FBF-EA7B-40D5-9081-8D13E5951242}" destId="{BCEAB2BD-BF68-4DB9-9D4E-E3FBBD19C236}" srcOrd="2" destOrd="0" presId="urn:microsoft.com/office/officeart/2005/8/layout/orgChart1"/>
    <dgm:cxn modelId="{45EAB200-8AA7-4A32-834D-3CB3B148B2B9}" type="presParOf" srcId="{6A214FBF-EA7B-40D5-9081-8D13E5951242}" destId="{DB3257B2-ACE7-48F2-8F6D-D1BB8C5639AA}" srcOrd="3" destOrd="0" presId="urn:microsoft.com/office/officeart/2005/8/layout/orgChart1"/>
    <dgm:cxn modelId="{9B860759-1244-4435-84A6-6A00CC1A3001}" type="presParOf" srcId="{DB3257B2-ACE7-48F2-8F6D-D1BB8C5639AA}" destId="{0D388711-E618-4496-81E6-33E8730C4092}" srcOrd="0" destOrd="0" presId="urn:microsoft.com/office/officeart/2005/8/layout/orgChart1"/>
    <dgm:cxn modelId="{9F692840-435B-4E8F-A09B-5C24CA226AA4}" type="presParOf" srcId="{0D388711-E618-4496-81E6-33E8730C4092}" destId="{6224E970-E774-49FD-9E59-3F7134622354}" srcOrd="0" destOrd="0" presId="urn:microsoft.com/office/officeart/2005/8/layout/orgChart1"/>
    <dgm:cxn modelId="{5385A4D2-EC06-4D94-8D75-C62D499E33A0}" type="presParOf" srcId="{0D388711-E618-4496-81E6-33E8730C4092}" destId="{104DFC57-0981-4E8B-9881-F92E9BE0D023}" srcOrd="1" destOrd="0" presId="urn:microsoft.com/office/officeart/2005/8/layout/orgChart1"/>
    <dgm:cxn modelId="{AEC97B49-72E6-4C86-815C-AC5AF568ABF1}" type="presParOf" srcId="{DB3257B2-ACE7-48F2-8F6D-D1BB8C5639AA}" destId="{407A92E7-A84E-49BA-A405-E5E8F35F74C4}" srcOrd="1" destOrd="0" presId="urn:microsoft.com/office/officeart/2005/8/layout/orgChart1"/>
    <dgm:cxn modelId="{50283CC1-BC9B-44C1-A2B7-DF6CA4270023}" type="presParOf" srcId="{DB3257B2-ACE7-48F2-8F6D-D1BB8C5639AA}" destId="{4B135F75-2E90-4C2A-B3AD-FB8A29C44B4A}" srcOrd="2" destOrd="0" presId="urn:microsoft.com/office/officeart/2005/8/layout/orgChart1"/>
    <dgm:cxn modelId="{8BCD07E4-9959-4065-8E98-A1859EEC2BE6}" type="presParOf" srcId="{6A214FBF-EA7B-40D5-9081-8D13E5951242}" destId="{A1D500AC-5B78-4511-9D38-CA6E4A5BF580}" srcOrd="4" destOrd="0" presId="urn:microsoft.com/office/officeart/2005/8/layout/orgChart1"/>
    <dgm:cxn modelId="{B6CF143F-876B-4C74-8F69-23C279EA1947}" type="presParOf" srcId="{6A214FBF-EA7B-40D5-9081-8D13E5951242}" destId="{697FBA66-C594-4712-B667-5C5A395DEB24}" srcOrd="5" destOrd="0" presId="urn:microsoft.com/office/officeart/2005/8/layout/orgChart1"/>
    <dgm:cxn modelId="{23220073-054A-420A-AC23-A6E475AC3ECB}" type="presParOf" srcId="{697FBA66-C594-4712-B667-5C5A395DEB24}" destId="{59CEABD5-C84A-46AC-A3A1-8722F28162ED}" srcOrd="0" destOrd="0" presId="urn:microsoft.com/office/officeart/2005/8/layout/orgChart1"/>
    <dgm:cxn modelId="{2B87DFB7-EA7B-4886-BD63-1257DCDEBA04}" type="presParOf" srcId="{59CEABD5-C84A-46AC-A3A1-8722F28162ED}" destId="{4E015CE1-A92D-4704-A7FD-E03730952CC8}" srcOrd="0" destOrd="0" presId="urn:microsoft.com/office/officeart/2005/8/layout/orgChart1"/>
    <dgm:cxn modelId="{77027AB9-A2CD-4757-A952-2C61B0CC72AF}" type="presParOf" srcId="{59CEABD5-C84A-46AC-A3A1-8722F28162ED}" destId="{A4275055-E965-46DB-9691-612DCA1CD076}" srcOrd="1" destOrd="0" presId="urn:microsoft.com/office/officeart/2005/8/layout/orgChart1"/>
    <dgm:cxn modelId="{44387E00-2F7D-477D-A671-D473C51D2F5E}" type="presParOf" srcId="{697FBA66-C594-4712-B667-5C5A395DEB24}" destId="{7B3A89BC-80F6-44B5-9F9E-DBB414EAEB11}" srcOrd="1" destOrd="0" presId="urn:microsoft.com/office/officeart/2005/8/layout/orgChart1"/>
    <dgm:cxn modelId="{461D8EA7-6832-4249-85ED-1BF509AA0703}" type="presParOf" srcId="{697FBA66-C594-4712-B667-5C5A395DEB24}" destId="{DDEB1078-A2EB-4189-927D-04587CFA3C36}" srcOrd="2" destOrd="0" presId="urn:microsoft.com/office/officeart/2005/8/layout/orgChart1"/>
    <dgm:cxn modelId="{53C3DAFB-46DF-4359-9043-B9815BF713F0}" type="presParOf" srcId="{6A214FBF-EA7B-40D5-9081-8D13E5951242}" destId="{7B4A938D-E52F-4AD1-9773-91CBA84CD916}" srcOrd="6" destOrd="0" presId="urn:microsoft.com/office/officeart/2005/8/layout/orgChart1"/>
    <dgm:cxn modelId="{A03D7954-27CD-4403-B888-127CAA6EEC33}" type="presParOf" srcId="{6A214FBF-EA7B-40D5-9081-8D13E5951242}" destId="{2CF51483-DB21-4BC6-9B27-063AD5707DF9}" srcOrd="7" destOrd="0" presId="urn:microsoft.com/office/officeart/2005/8/layout/orgChart1"/>
    <dgm:cxn modelId="{B072B0D9-C253-48AA-8927-979AA16ED868}" type="presParOf" srcId="{2CF51483-DB21-4BC6-9B27-063AD5707DF9}" destId="{AEB4C6D2-B592-4589-B622-5A805353E9C1}" srcOrd="0" destOrd="0" presId="urn:microsoft.com/office/officeart/2005/8/layout/orgChart1"/>
    <dgm:cxn modelId="{0B3D5691-3637-40EE-B96F-2D4DF9D0AB29}" type="presParOf" srcId="{AEB4C6D2-B592-4589-B622-5A805353E9C1}" destId="{EDA30D06-5A79-49D8-A9D2-2556CEED3006}" srcOrd="0" destOrd="0" presId="urn:microsoft.com/office/officeart/2005/8/layout/orgChart1"/>
    <dgm:cxn modelId="{F44078E4-19F3-4451-B211-DF139476A482}" type="presParOf" srcId="{AEB4C6D2-B592-4589-B622-5A805353E9C1}" destId="{00B40055-DAC9-4825-9995-07D7CB2E4AA5}" srcOrd="1" destOrd="0" presId="urn:microsoft.com/office/officeart/2005/8/layout/orgChart1"/>
    <dgm:cxn modelId="{8B04CB75-A464-4EA8-A965-BC26C8CF6AE5}" type="presParOf" srcId="{2CF51483-DB21-4BC6-9B27-063AD5707DF9}" destId="{E747B8C8-EA89-4821-8F6B-2B26D5AFDE73}" srcOrd="1" destOrd="0" presId="urn:microsoft.com/office/officeart/2005/8/layout/orgChart1"/>
    <dgm:cxn modelId="{F30B24FC-0B1C-4F6B-B400-C20B6CF33662}" type="presParOf" srcId="{2CF51483-DB21-4BC6-9B27-063AD5707DF9}" destId="{F1439E35-D9C0-4ADB-958E-85DB5FAC89D5}" srcOrd="2" destOrd="0" presId="urn:microsoft.com/office/officeart/2005/8/layout/orgChart1"/>
    <dgm:cxn modelId="{E48BDFA1-2804-4E3C-9DCE-84BBC0B4B3BD}" type="presParOf" srcId="{1D6CBEF0-62BF-41C0-A321-E656AFB6337B}" destId="{2E1923ED-5AF3-4CFF-95E1-DBE983DCD37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44730A-F0C7-4C93-B297-57C7B8FE029C}" type="doc">
      <dgm:prSet loTypeId="urn:microsoft.com/office/officeart/2005/8/layout/cycle4" loCatId="matrix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075168-912C-43DE-A8AE-923BFA4062C5}">
      <dgm:prSet phldrT="[Text]" custT="1"/>
      <dgm:spPr/>
      <dgm:t>
        <a:bodyPr/>
        <a:lstStyle/>
        <a:p>
          <a:r>
            <a:rPr lang="en-US" sz="1600" b="1" dirty="0"/>
            <a:t>Analysis of Business Needs</a:t>
          </a:r>
        </a:p>
      </dgm:t>
    </dgm:pt>
    <dgm:pt modelId="{7CFB3DCA-5ADA-4EC8-BED8-1D2C53B6F010}" type="parTrans" cxnId="{7BB0D2C3-4F27-48B3-80F3-1DA0329627B0}">
      <dgm:prSet/>
      <dgm:spPr/>
      <dgm:t>
        <a:bodyPr/>
        <a:lstStyle/>
        <a:p>
          <a:endParaRPr lang="en-US"/>
        </a:p>
      </dgm:t>
    </dgm:pt>
    <dgm:pt modelId="{D41A1AC7-432B-4A71-A6B1-5C2704650E16}" type="sibTrans" cxnId="{7BB0D2C3-4F27-48B3-80F3-1DA0329627B0}">
      <dgm:prSet/>
      <dgm:spPr/>
      <dgm:t>
        <a:bodyPr/>
        <a:lstStyle/>
        <a:p>
          <a:endParaRPr lang="en-US"/>
        </a:p>
      </dgm:t>
    </dgm:pt>
    <dgm:pt modelId="{F3DA0459-60E0-4D4F-B4BE-D02FC8BE69F3}">
      <dgm:prSet phldrT="[Text]" custT="1"/>
      <dgm:spPr/>
      <dgm:t>
        <a:bodyPr/>
        <a:lstStyle/>
        <a:p>
          <a:r>
            <a:rPr lang="en-US" sz="1700" b="1" dirty="0">
              <a:solidFill>
                <a:schemeClr val="tx1">
                  <a:lumMod val="50000"/>
                </a:schemeClr>
              </a:solidFill>
            </a:rPr>
            <a:t>   Work with client to       design an appropriate, </a:t>
          </a:r>
          <a:r>
            <a:rPr lang="en-US" sz="1700" b="1" dirty="0" err="1">
              <a:solidFill>
                <a:schemeClr val="tx1">
                  <a:lumMod val="50000"/>
                </a:schemeClr>
              </a:solidFill>
            </a:rPr>
            <a:t>customised</a:t>
          </a:r>
          <a:r>
            <a:rPr lang="en-US" sz="1700" b="1" dirty="0">
              <a:solidFill>
                <a:schemeClr val="tx1">
                  <a:lumMod val="50000"/>
                </a:schemeClr>
              </a:solidFill>
            </a:rPr>
            <a:t> set-up plan</a:t>
          </a:r>
        </a:p>
      </dgm:t>
    </dgm:pt>
    <dgm:pt modelId="{FF91FA7C-8576-44FE-8CCC-E9495047A340}" type="parTrans" cxnId="{A9AB5B95-4509-4D07-9502-F845C195FAE8}">
      <dgm:prSet/>
      <dgm:spPr/>
      <dgm:t>
        <a:bodyPr/>
        <a:lstStyle/>
        <a:p>
          <a:endParaRPr lang="en-US"/>
        </a:p>
      </dgm:t>
    </dgm:pt>
    <dgm:pt modelId="{8E71D43A-08C3-40D4-B6CC-DD31D5351115}" type="sibTrans" cxnId="{A9AB5B95-4509-4D07-9502-F845C195FAE8}">
      <dgm:prSet/>
      <dgm:spPr/>
      <dgm:t>
        <a:bodyPr/>
        <a:lstStyle/>
        <a:p>
          <a:endParaRPr lang="en-US"/>
        </a:p>
      </dgm:t>
    </dgm:pt>
    <dgm:pt modelId="{2F95D672-0844-4D54-9F2B-F6F43E00FE44}">
      <dgm:prSet phldrT="[Text]" custT="1"/>
      <dgm:spPr/>
      <dgm:t>
        <a:bodyPr/>
        <a:lstStyle/>
        <a:p>
          <a:r>
            <a:rPr lang="en-US" sz="1600" b="1" dirty="0"/>
            <a:t>Business Evaluation</a:t>
          </a:r>
        </a:p>
      </dgm:t>
    </dgm:pt>
    <dgm:pt modelId="{49278EB9-3BDB-40E6-9027-B392C76751B1}" type="sibTrans" cxnId="{14598061-495E-4721-BF34-C7CC92C8108D}">
      <dgm:prSet/>
      <dgm:spPr/>
      <dgm:t>
        <a:bodyPr/>
        <a:lstStyle/>
        <a:p>
          <a:endParaRPr lang="en-US"/>
        </a:p>
      </dgm:t>
    </dgm:pt>
    <dgm:pt modelId="{52A07B3D-3890-4B30-8A83-0EFC3961EE08}" type="parTrans" cxnId="{14598061-495E-4721-BF34-C7CC92C8108D}">
      <dgm:prSet/>
      <dgm:spPr/>
      <dgm:t>
        <a:bodyPr/>
        <a:lstStyle/>
        <a:p>
          <a:endParaRPr lang="en-US"/>
        </a:p>
      </dgm:t>
    </dgm:pt>
    <dgm:pt modelId="{F1E45C61-3091-44A9-A155-DFEF8ABAF009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b="1" dirty="0">
              <a:solidFill>
                <a:schemeClr val="tx1">
                  <a:lumMod val="50000"/>
                </a:schemeClr>
              </a:solidFill>
            </a:rPr>
            <a:t>Technology consultant performs initial evaluation of company</a:t>
          </a:r>
        </a:p>
      </dgm:t>
    </dgm:pt>
    <dgm:pt modelId="{ABE5328E-7131-49A3-9DB6-D5A061B06460}" type="sibTrans" cxnId="{A74FD182-7065-4E18-A054-0AA6BE1CCC4A}">
      <dgm:prSet/>
      <dgm:spPr/>
      <dgm:t>
        <a:bodyPr/>
        <a:lstStyle/>
        <a:p>
          <a:endParaRPr lang="en-US"/>
        </a:p>
      </dgm:t>
    </dgm:pt>
    <dgm:pt modelId="{2CC459ED-A730-4ABC-A424-A62C834CC704}" type="parTrans" cxnId="{A74FD182-7065-4E18-A054-0AA6BE1CCC4A}">
      <dgm:prSet/>
      <dgm:spPr/>
      <dgm:t>
        <a:bodyPr/>
        <a:lstStyle/>
        <a:p>
          <a:endParaRPr lang="en-US"/>
        </a:p>
      </dgm:t>
    </dgm:pt>
    <dgm:pt modelId="{5EAA968D-7DA1-4DE1-BBC6-9D9ACF4ED4F6}">
      <dgm:prSet phldrT="[Text]" custT="1"/>
      <dgm:spPr/>
      <dgm:t>
        <a:bodyPr/>
        <a:lstStyle/>
        <a:p>
          <a:r>
            <a:rPr lang="en-US" sz="1600" b="1" dirty="0"/>
            <a:t>Initial Contact</a:t>
          </a:r>
        </a:p>
      </dgm:t>
    </dgm:pt>
    <dgm:pt modelId="{8302B9FE-99C4-4B87-887E-15FDD79DA3D1}" type="sibTrans" cxnId="{10F87640-B549-485D-8440-BE236AB5EBED}">
      <dgm:prSet/>
      <dgm:spPr/>
      <dgm:t>
        <a:bodyPr/>
        <a:lstStyle/>
        <a:p>
          <a:endParaRPr lang="en-US"/>
        </a:p>
      </dgm:t>
    </dgm:pt>
    <dgm:pt modelId="{12E3B40E-4B0B-4F7A-A3FA-97EC79B8DD54}" type="parTrans" cxnId="{10F87640-B549-485D-8440-BE236AB5EBED}">
      <dgm:prSet/>
      <dgm:spPr/>
      <dgm:t>
        <a:bodyPr/>
        <a:lstStyle/>
        <a:p>
          <a:endParaRPr lang="en-US"/>
        </a:p>
      </dgm:t>
    </dgm:pt>
    <dgm:pt modelId="{E20D9DC8-9E99-4012-B125-D4BC86CE6AA9}">
      <dgm:prSet phldrT="[Text]" custT="1"/>
      <dgm:spPr/>
      <dgm:t>
        <a:bodyPr/>
        <a:lstStyle/>
        <a:p>
          <a:r>
            <a:rPr lang="en-US" sz="1800" b="1" dirty="0">
              <a:solidFill>
                <a:schemeClr val="tx1">
                  <a:lumMod val="50000"/>
                </a:schemeClr>
              </a:solidFill>
            </a:rPr>
            <a:t>Initial contact with BDA Concierge Team</a:t>
          </a:r>
        </a:p>
      </dgm:t>
    </dgm:pt>
    <dgm:pt modelId="{66CC6C39-FE42-455F-8229-D311806EE5A8}" type="sibTrans" cxnId="{7C48E50D-6CEE-4FC9-BD77-29112522CF44}">
      <dgm:prSet/>
      <dgm:spPr/>
      <dgm:t>
        <a:bodyPr/>
        <a:lstStyle/>
        <a:p>
          <a:endParaRPr lang="en-US"/>
        </a:p>
      </dgm:t>
    </dgm:pt>
    <dgm:pt modelId="{94AD62FD-248E-4921-91F5-FEA971ED27F8}" type="parTrans" cxnId="{7C48E50D-6CEE-4FC9-BD77-29112522CF44}">
      <dgm:prSet/>
      <dgm:spPr/>
      <dgm:t>
        <a:bodyPr/>
        <a:lstStyle/>
        <a:p>
          <a:endParaRPr lang="en-US"/>
        </a:p>
      </dgm:t>
    </dgm:pt>
    <dgm:pt modelId="{9FFC8256-539E-4EE0-87D1-085AF3ADF873}">
      <dgm:prSet phldrT="[Text]" custT="1"/>
      <dgm:spPr/>
      <dgm:t>
        <a:bodyPr/>
        <a:lstStyle/>
        <a:p>
          <a:r>
            <a:rPr lang="en-US" sz="1600" b="1" dirty="0"/>
            <a:t>Make the Right Connection</a:t>
          </a:r>
          <a:endParaRPr lang="en-US" sz="1600" b="1" dirty="0">
            <a:solidFill>
              <a:schemeClr val="tx1">
                <a:lumMod val="50000"/>
              </a:schemeClr>
            </a:solidFill>
          </a:endParaRPr>
        </a:p>
      </dgm:t>
    </dgm:pt>
    <dgm:pt modelId="{9A9D2C24-E90F-43BA-BB88-12EA3657839F}" type="parTrans" cxnId="{86C7877F-6591-429B-BB18-772C9971AC5D}">
      <dgm:prSet/>
      <dgm:spPr/>
      <dgm:t>
        <a:bodyPr/>
        <a:lstStyle/>
        <a:p>
          <a:endParaRPr lang="en-US"/>
        </a:p>
      </dgm:t>
    </dgm:pt>
    <dgm:pt modelId="{50D2040F-660D-41FA-BF31-2725B1FBEEC7}" type="sibTrans" cxnId="{86C7877F-6591-429B-BB18-772C9971AC5D}">
      <dgm:prSet/>
      <dgm:spPr/>
      <dgm:t>
        <a:bodyPr/>
        <a:lstStyle/>
        <a:p>
          <a:endParaRPr lang="en-US"/>
        </a:p>
      </dgm:t>
    </dgm:pt>
    <dgm:pt modelId="{E881A6B7-570A-4CDD-BCF9-C7731957B8BC}">
      <dgm:prSet phldrT="[Text]" custT="1"/>
      <dgm:spPr/>
      <dgm:t>
        <a:bodyPr/>
        <a:lstStyle/>
        <a:p>
          <a:r>
            <a:rPr lang="en-US" sz="1700" b="1" dirty="0">
              <a:solidFill>
                <a:schemeClr val="tx1">
                  <a:lumMod val="50000"/>
                </a:schemeClr>
              </a:solidFill>
            </a:rPr>
            <a:t>Schedule meetings with BDU and appropriate service providers</a:t>
          </a:r>
        </a:p>
      </dgm:t>
    </dgm:pt>
    <dgm:pt modelId="{61942CED-D21E-46CF-8013-20697935BD3B}" type="parTrans" cxnId="{27C72142-44C0-4784-BD4D-6610597EF5BC}">
      <dgm:prSet/>
      <dgm:spPr/>
      <dgm:t>
        <a:bodyPr/>
        <a:lstStyle/>
        <a:p>
          <a:endParaRPr lang="en-US"/>
        </a:p>
      </dgm:t>
    </dgm:pt>
    <dgm:pt modelId="{07E877A0-BF27-4F21-8C44-C432B3B2D488}" type="sibTrans" cxnId="{27C72142-44C0-4784-BD4D-6610597EF5BC}">
      <dgm:prSet/>
      <dgm:spPr/>
      <dgm:t>
        <a:bodyPr/>
        <a:lstStyle/>
        <a:p>
          <a:endParaRPr lang="en-US"/>
        </a:p>
      </dgm:t>
    </dgm:pt>
    <dgm:pt modelId="{8AFBB0C2-254B-4346-9DAF-587660C9802B}" type="pres">
      <dgm:prSet presAssocID="{B644730A-F0C7-4C93-B297-57C7B8FE029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967822-4734-4C9B-9DD7-57FBFA81E484}" type="pres">
      <dgm:prSet presAssocID="{B644730A-F0C7-4C93-B297-57C7B8FE029C}" presName="children" presStyleCnt="0"/>
      <dgm:spPr/>
    </dgm:pt>
    <dgm:pt modelId="{D26A9058-8A59-4A0F-A10F-533B76E40C7D}" type="pres">
      <dgm:prSet presAssocID="{B644730A-F0C7-4C93-B297-57C7B8FE029C}" presName="child1group" presStyleCnt="0"/>
      <dgm:spPr/>
    </dgm:pt>
    <dgm:pt modelId="{79CFF56D-17EF-4E16-9C77-EEA7D726DD16}" type="pres">
      <dgm:prSet presAssocID="{B644730A-F0C7-4C93-B297-57C7B8FE029C}" presName="child1" presStyleLbl="bgAcc1" presStyleIdx="0" presStyleCnt="4" custScaleX="196309" custLinFactNeighborX="-17045"/>
      <dgm:spPr/>
      <dgm:t>
        <a:bodyPr/>
        <a:lstStyle/>
        <a:p>
          <a:endParaRPr lang="en-US"/>
        </a:p>
      </dgm:t>
    </dgm:pt>
    <dgm:pt modelId="{C93FA5E8-36C5-4324-B523-4FCB37B48EA3}" type="pres">
      <dgm:prSet presAssocID="{B644730A-F0C7-4C93-B297-57C7B8FE029C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0C290A-7E86-4372-8E48-E4B581CA0FC3}" type="pres">
      <dgm:prSet presAssocID="{B644730A-F0C7-4C93-B297-57C7B8FE029C}" presName="child2group" presStyleCnt="0"/>
      <dgm:spPr/>
    </dgm:pt>
    <dgm:pt modelId="{CB7638F6-FB5D-41C8-8114-CB61E045F20F}" type="pres">
      <dgm:prSet presAssocID="{B644730A-F0C7-4C93-B297-57C7B8FE029C}" presName="child2" presStyleLbl="bgAcc1" presStyleIdx="1" presStyleCnt="4" custScaleX="196309" custLinFactNeighborX="16558"/>
      <dgm:spPr/>
      <dgm:t>
        <a:bodyPr/>
        <a:lstStyle/>
        <a:p>
          <a:endParaRPr lang="en-US"/>
        </a:p>
      </dgm:t>
    </dgm:pt>
    <dgm:pt modelId="{F42E2651-AC1A-4130-BD1A-913A1003E538}" type="pres">
      <dgm:prSet presAssocID="{B644730A-F0C7-4C93-B297-57C7B8FE029C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29D118-C515-4CB8-8A53-444E07C7B5AD}" type="pres">
      <dgm:prSet presAssocID="{B644730A-F0C7-4C93-B297-57C7B8FE029C}" presName="child3group" presStyleCnt="0"/>
      <dgm:spPr/>
    </dgm:pt>
    <dgm:pt modelId="{0C636847-1C97-4306-983B-703FD39C4E18}" type="pres">
      <dgm:prSet presAssocID="{B644730A-F0C7-4C93-B297-57C7B8FE029C}" presName="child3" presStyleLbl="bgAcc1" presStyleIdx="2" presStyleCnt="4" custScaleX="196309" custLinFactNeighborX="16256"/>
      <dgm:spPr/>
      <dgm:t>
        <a:bodyPr/>
        <a:lstStyle/>
        <a:p>
          <a:endParaRPr lang="en-US"/>
        </a:p>
      </dgm:t>
    </dgm:pt>
    <dgm:pt modelId="{F039343F-797B-46EB-AE84-103C08DB4EAB}" type="pres">
      <dgm:prSet presAssocID="{B644730A-F0C7-4C93-B297-57C7B8FE029C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5D0B43-9C21-4C4D-91C7-4310DA70DBC2}" type="pres">
      <dgm:prSet presAssocID="{B644730A-F0C7-4C93-B297-57C7B8FE029C}" presName="child4group" presStyleCnt="0"/>
      <dgm:spPr/>
    </dgm:pt>
    <dgm:pt modelId="{BAFD56BC-748B-4154-B07F-7200221D4BB8}" type="pres">
      <dgm:prSet presAssocID="{B644730A-F0C7-4C93-B297-57C7B8FE029C}" presName="child4" presStyleLbl="bgAcc1" presStyleIdx="3" presStyleCnt="4" custScaleX="196309" custLinFactNeighborX="-17045"/>
      <dgm:spPr/>
      <dgm:t>
        <a:bodyPr/>
        <a:lstStyle/>
        <a:p>
          <a:endParaRPr lang="en-US"/>
        </a:p>
      </dgm:t>
    </dgm:pt>
    <dgm:pt modelId="{ECAB29AB-890B-4A80-8ED3-3BFABBBEF41A}" type="pres">
      <dgm:prSet presAssocID="{B644730A-F0C7-4C93-B297-57C7B8FE029C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1616D9-4299-455D-8CD4-3FF12E808B22}" type="pres">
      <dgm:prSet presAssocID="{B644730A-F0C7-4C93-B297-57C7B8FE029C}" presName="childPlaceholder" presStyleCnt="0"/>
      <dgm:spPr/>
    </dgm:pt>
    <dgm:pt modelId="{640B2E31-4412-4E83-A4EE-EA44A704BA58}" type="pres">
      <dgm:prSet presAssocID="{B644730A-F0C7-4C93-B297-57C7B8FE029C}" presName="circle" presStyleCnt="0"/>
      <dgm:spPr/>
    </dgm:pt>
    <dgm:pt modelId="{AC9660B2-1C79-4D8F-AF24-ECA22CC4C89B}" type="pres">
      <dgm:prSet presAssocID="{B644730A-F0C7-4C93-B297-57C7B8FE029C}" presName="quadrant1" presStyleLbl="node1" presStyleIdx="0" presStyleCnt="4" custScaleX="10171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10623C-B8D1-4A30-AD28-ACE5510C1CFE}" type="pres">
      <dgm:prSet presAssocID="{B644730A-F0C7-4C93-B297-57C7B8FE029C}" presName="quadrant2" presStyleLbl="node1" presStyleIdx="1" presStyleCnt="4" custScaleX="10171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EB3006-E328-4A9B-AE04-29A4E48A9583}" type="pres">
      <dgm:prSet presAssocID="{B644730A-F0C7-4C93-B297-57C7B8FE029C}" presName="quadrant3" presStyleLbl="node1" presStyleIdx="2" presStyleCnt="4" custScaleX="10171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1CCA32-B7C5-45D7-9A9F-972458A8C283}" type="pres">
      <dgm:prSet presAssocID="{B644730A-F0C7-4C93-B297-57C7B8FE029C}" presName="quadrant4" presStyleLbl="node1" presStyleIdx="3" presStyleCnt="4" custScaleX="10171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434D96-DF23-4A00-AE15-3C05F8163A5D}" type="pres">
      <dgm:prSet presAssocID="{B644730A-F0C7-4C93-B297-57C7B8FE029C}" presName="quadrantPlaceholder" presStyleCnt="0"/>
      <dgm:spPr/>
    </dgm:pt>
    <dgm:pt modelId="{38966359-E847-40BF-A2B8-D8DD15BEE618}" type="pres">
      <dgm:prSet presAssocID="{B644730A-F0C7-4C93-B297-57C7B8FE029C}" presName="center1" presStyleLbl="fgShp" presStyleIdx="0" presStyleCnt="2"/>
      <dgm:spPr/>
    </dgm:pt>
    <dgm:pt modelId="{DCF5550D-3735-45C8-96FE-DCB023F40165}" type="pres">
      <dgm:prSet presAssocID="{B644730A-F0C7-4C93-B297-57C7B8FE029C}" presName="center2" presStyleLbl="fgShp" presStyleIdx="1" presStyleCnt="2"/>
      <dgm:spPr/>
    </dgm:pt>
  </dgm:ptLst>
  <dgm:cxnLst>
    <dgm:cxn modelId="{A74FD182-7065-4E18-A054-0AA6BE1CCC4A}" srcId="{2F95D672-0844-4D54-9F2B-F6F43E00FE44}" destId="{F1E45C61-3091-44A9-A155-DFEF8ABAF009}" srcOrd="0" destOrd="0" parTransId="{2CC459ED-A730-4ABC-A424-A62C834CC704}" sibTransId="{ABE5328E-7131-49A3-9DB6-D5A061B06460}"/>
    <dgm:cxn modelId="{27C72142-44C0-4784-BD4D-6610597EF5BC}" srcId="{9FFC8256-539E-4EE0-87D1-085AF3ADF873}" destId="{E881A6B7-570A-4CDD-BCF9-C7731957B8BC}" srcOrd="0" destOrd="0" parTransId="{61942CED-D21E-46CF-8013-20697935BD3B}" sibTransId="{07E877A0-BF27-4F21-8C44-C432B3B2D488}"/>
    <dgm:cxn modelId="{7C48E50D-6CEE-4FC9-BD77-29112522CF44}" srcId="{5EAA968D-7DA1-4DE1-BBC6-9D9ACF4ED4F6}" destId="{E20D9DC8-9E99-4012-B125-D4BC86CE6AA9}" srcOrd="0" destOrd="0" parTransId="{94AD62FD-248E-4921-91F5-FEA971ED27F8}" sibTransId="{66CC6C39-FE42-455F-8229-D311806EE5A8}"/>
    <dgm:cxn modelId="{6393EC56-E6B1-4411-967C-12C9B0DFF859}" type="presOf" srcId="{2F95D672-0844-4D54-9F2B-F6F43E00FE44}" destId="{1410623C-B8D1-4A30-AD28-ACE5510C1CFE}" srcOrd="0" destOrd="0" presId="urn:microsoft.com/office/officeart/2005/8/layout/cycle4"/>
    <dgm:cxn modelId="{A5159DB3-ED44-4061-9443-003EADFA072A}" type="presOf" srcId="{9FFC8256-539E-4EE0-87D1-085AF3ADF873}" destId="{601CCA32-B7C5-45D7-9A9F-972458A8C283}" srcOrd="0" destOrd="0" presId="urn:microsoft.com/office/officeart/2005/8/layout/cycle4"/>
    <dgm:cxn modelId="{86C7877F-6591-429B-BB18-772C9971AC5D}" srcId="{B644730A-F0C7-4C93-B297-57C7B8FE029C}" destId="{9FFC8256-539E-4EE0-87D1-085AF3ADF873}" srcOrd="3" destOrd="0" parTransId="{9A9D2C24-E90F-43BA-BB88-12EA3657839F}" sibTransId="{50D2040F-660D-41FA-BF31-2725B1FBEEC7}"/>
    <dgm:cxn modelId="{DF2B1D85-504A-42C1-A11D-5AEE4D9C315E}" type="presOf" srcId="{F3DA0459-60E0-4D4F-B4BE-D02FC8BE69F3}" destId="{0C636847-1C97-4306-983B-703FD39C4E18}" srcOrd="0" destOrd="0" presId="urn:microsoft.com/office/officeart/2005/8/layout/cycle4"/>
    <dgm:cxn modelId="{521E0A0A-9796-44D2-92A9-0A228E196092}" type="presOf" srcId="{B644730A-F0C7-4C93-B297-57C7B8FE029C}" destId="{8AFBB0C2-254B-4346-9DAF-587660C9802B}" srcOrd="0" destOrd="0" presId="urn:microsoft.com/office/officeart/2005/8/layout/cycle4"/>
    <dgm:cxn modelId="{A9AB5B95-4509-4D07-9502-F845C195FAE8}" srcId="{C0075168-912C-43DE-A8AE-923BFA4062C5}" destId="{F3DA0459-60E0-4D4F-B4BE-D02FC8BE69F3}" srcOrd="0" destOrd="0" parTransId="{FF91FA7C-8576-44FE-8CCC-E9495047A340}" sibTransId="{8E71D43A-08C3-40D4-B6CC-DD31D5351115}"/>
    <dgm:cxn modelId="{FDB96C34-2E05-4407-8DF3-477C46A50076}" type="presOf" srcId="{F1E45C61-3091-44A9-A155-DFEF8ABAF009}" destId="{F42E2651-AC1A-4130-BD1A-913A1003E538}" srcOrd="1" destOrd="0" presId="urn:microsoft.com/office/officeart/2005/8/layout/cycle4"/>
    <dgm:cxn modelId="{CDDEA0D0-6EE3-4F0E-8402-84A108223D70}" type="presOf" srcId="{F3DA0459-60E0-4D4F-B4BE-D02FC8BE69F3}" destId="{F039343F-797B-46EB-AE84-103C08DB4EAB}" srcOrd="1" destOrd="0" presId="urn:microsoft.com/office/officeart/2005/8/layout/cycle4"/>
    <dgm:cxn modelId="{B1699CE3-9F3D-4DD6-A282-C7620F173D92}" type="presOf" srcId="{E881A6B7-570A-4CDD-BCF9-C7731957B8BC}" destId="{ECAB29AB-890B-4A80-8ED3-3BFABBBEF41A}" srcOrd="1" destOrd="0" presId="urn:microsoft.com/office/officeart/2005/8/layout/cycle4"/>
    <dgm:cxn modelId="{1BDB5163-760B-4B51-A3D0-6D2FB890AFAA}" type="presOf" srcId="{5EAA968D-7DA1-4DE1-BBC6-9D9ACF4ED4F6}" destId="{AC9660B2-1C79-4D8F-AF24-ECA22CC4C89B}" srcOrd="0" destOrd="0" presId="urn:microsoft.com/office/officeart/2005/8/layout/cycle4"/>
    <dgm:cxn modelId="{486A24C0-ED1F-47BC-AD84-62367E260AB3}" type="presOf" srcId="{C0075168-912C-43DE-A8AE-923BFA4062C5}" destId="{B7EB3006-E328-4A9B-AE04-29A4E48A9583}" srcOrd="0" destOrd="0" presId="urn:microsoft.com/office/officeart/2005/8/layout/cycle4"/>
    <dgm:cxn modelId="{6C1A70BE-5A83-4103-8BE5-108F06B29E4D}" type="presOf" srcId="{E20D9DC8-9E99-4012-B125-D4BC86CE6AA9}" destId="{79CFF56D-17EF-4E16-9C77-EEA7D726DD16}" srcOrd="0" destOrd="0" presId="urn:microsoft.com/office/officeart/2005/8/layout/cycle4"/>
    <dgm:cxn modelId="{7BB0D2C3-4F27-48B3-80F3-1DA0329627B0}" srcId="{B644730A-F0C7-4C93-B297-57C7B8FE029C}" destId="{C0075168-912C-43DE-A8AE-923BFA4062C5}" srcOrd="2" destOrd="0" parTransId="{7CFB3DCA-5ADA-4EC8-BED8-1D2C53B6F010}" sibTransId="{D41A1AC7-432B-4A71-A6B1-5C2704650E16}"/>
    <dgm:cxn modelId="{10F87640-B549-485D-8440-BE236AB5EBED}" srcId="{B644730A-F0C7-4C93-B297-57C7B8FE029C}" destId="{5EAA968D-7DA1-4DE1-BBC6-9D9ACF4ED4F6}" srcOrd="0" destOrd="0" parTransId="{12E3B40E-4B0B-4F7A-A3FA-97EC79B8DD54}" sibTransId="{8302B9FE-99C4-4B87-887E-15FDD79DA3D1}"/>
    <dgm:cxn modelId="{C388AF88-467D-4B28-B116-401F28599C09}" type="presOf" srcId="{E881A6B7-570A-4CDD-BCF9-C7731957B8BC}" destId="{BAFD56BC-748B-4154-B07F-7200221D4BB8}" srcOrd="0" destOrd="0" presId="urn:microsoft.com/office/officeart/2005/8/layout/cycle4"/>
    <dgm:cxn modelId="{6716E28E-1559-4B15-8172-E39EF55E49CD}" type="presOf" srcId="{E20D9DC8-9E99-4012-B125-D4BC86CE6AA9}" destId="{C93FA5E8-36C5-4324-B523-4FCB37B48EA3}" srcOrd="1" destOrd="0" presId="urn:microsoft.com/office/officeart/2005/8/layout/cycle4"/>
    <dgm:cxn modelId="{DA91878E-15EA-46BC-A62F-640824A208D2}" type="presOf" srcId="{F1E45C61-3091-44A9-A155-DFEF8ABAF009}" destId="{CB7638F6-FB5D-41C8-8114-CB61E045F20F}" srcOrd="0" destOrd="0" presId="urn:microsoft.com/office/officeart/2005/8/layout/cycle4"/>
    <dgm:cxn modelId="{14598061-495E-4721-BF34-C7CC92C8108D}" srcId="{B644730A-F0C7-4C93-B297-57C7B8FE029C}" destId="{2F95D672-0844-4D54-9F2B-F6F43E00FE44}" srcOrd="1" destOrd="0" parTransId="{52A07B3D-3890-4B30-8A83-0EFC3961EE08}" sibTransId="{49278EB9-3BDB-40E6-9027-B392C76751B1}"/>
    <dgm:cxn modelId="{71B47049-AE70-4B50-8336-0727A25472D0}" type="presParOf" srcId="{8AFBB0C2-254B-4346-9DAF-587660C9802B}" destId="{AD967822-4734-4C9B-9DD7-57FBFA81E484}" srcOrd="0" destOrd="0" presId="urn:microsoft.com/office/officeart/2005/8/layout/cycle4"/>
    <dgm:cxn modelId="{306888FC-3150-40D6-A3E2-F12C619B43C1}" type="presParOf" srcId="{AD967822-4734-4C9B-9DD7-57FBFA81E484}" destId="{D26A9058-8A59-4A0F-A10F-533B76E40C7D}" srcOrd="0" destOrd="0" presId="urn:microsoft.com/office/officeart/2005/8/layout/cycle4"/>
    <dgm:cxn modelId="{EBB06588-7955-4BF9-ABDF-39DDEC2F5CD4}" type="presParOf" srcId="{D26A9058-8A59-4A0F-A10F-533B76E40C7D}" destId="{79CFF56D-17EF-4E16-9C77-EEA7D726DD16}" srcOrd="0" destOrd="0" presId="urn:microsoft.com/office/officeart/2005/8/layout/cycle4"/>
    <dgm:cxn modelId="{5779D0D5-DD35-4F27-ADAC-15E2952A618D}" type="presParOf" srcId="{D26A9058-8A59-4A0F-A10F-533B76E40C7D}" destId="{C93FA5E8-36C5-4324-B523-4FCB37B48EA3}" srcOrd="1" destOrd="0" presId="urn:microsoft.com/office/officeart/2005/8/layout/cycle4"/>
    <dgm:cxn modelId="{8554A443-B4E2-4D03-AAAB-8AD81D0DA6BF}" type="presParOf" srcId="{AD967822-4734-4C9B-9DD7-57FBFA81E484}" destId="{900C290A-7E86-4372-8E48-E4B581CA0FC3}" srcOrd="1" destOrd="0" presId="urn:microsoft.com/office/officeart/2005/8/layout/cycle4"/>
    <dgm:cxn modelId="{9C2E5375-B85A-4401-BC3B-F686490EF01D}" type="presParOf" srcId="{900C290A-7E86-4372-8E48-E4B581CA0FC3}" destId="{CB7638F6-FB5D-41C8-8114-CB61E045F20F}" srcOrd="0" destOrd="0" presId="urn:microsoft.com/office/officeart/2005/8/layout/cycle4"/>
    <dgm:cxn modelId="{A11EAF0F-3028-40A0-A7FE-FE4491C5ADC7}" type="presParOf" srcId="{900C290A-7E86-4372-8E48-E4B581CA0FC3}" destId="{F42E2651-AC1A-4130-BD1A-913A1003E538}" srcOrd="1" destOrd="0" presId="urn:microsoft.com/office/officeart/2005/8/layout/cycle4"/>
    <dgm:cxn modelId="{71903238-DC90-4C7F-852F-EC0C3F4C48A9}" type="presParOf" srcId="{AD967822-4734-4C9B-9DD7-57FBFA81E484}" destId="{A529D118-C515-4CB8-8A53-444E07C7B5AD}" srcOrd="2" destOrd="0" presId="urn:microsoft.com/office/officeart/2005/8/layout/cycle4"/>
    <dgm:cxn modelId="{6E2CC307-1E70-4AFD-8B97-D6584055808F}" type="presParOf" srcId="{A529D118-C515-4CB8-8A53-444E07C7B5AD}" destId="{0C636847-1C97-4306-983B-703FD39C4E18}" srcOrd="0" destOrd="0" presId="urn:microsoft.com/office/officeart/2005/8/layout/cycle4"/>
    <dgm:cxn modelId="{07EEA81F-42F1-4B03-82C7-8D66715A80E8}" type="presParOf" srcId="{A529D118-C515-4CB8-8A53-444E07C7B5AD}" destId="{F039343F-797B-46EB-AE84-103C08DB4EAB}" srcOrd="1" destOrd="0" presId="urn:microsoft.com/office/officeart/2005/8/layout/cycle4"/>
    <dgm:cxn modelId="{1112E7A2-5EED-40D9-932C-DC5FA3460182}" type="presParOf" srcId="{AD967822-4734-4C9B-9DD7-57FBFA81E484}" destId="{A05D0B43-9C21-4C4D-91C7-4310DA70DBC2}" srcOrd="3" destOrd="0" presId="urn:microsoft.com/office/officeart/2005/8/layout/cycle4"/>
    <dgm:cxn modelId="{D94D2A68-F77D-456B-9EC6-49515DD3FB1D}" type="presParOf" srcId="{A05D0B43-9C21-4C4D-91C7-4310DA70DBC2}" destId="{BAFD56BC-748B-4154-B07F-7200221D4BB8}" srcOrd="0" destOrd="0" presId="urn:microsoft.com/office/officeart/2005/8/layout/cycle4"/>
    <dgm:cxn modelId="{2D17A18B-801A-4CB3-A621-3B2F09A38B96}" type="presParOf" srcId="{A05D0B43-9C21-4C4D-91C7-4310DA70DBC2}" destId="{ECAB29AB-890B-4A80-8ED3-3BFABBBEF41A}" srcOrd="1" destOrd="0" presId="urn:microsoft.com/office/officeart/2005/8/layout/cycle4"/>
    <dgm:cxn modelId="{3F3602FF-CD45-439C-8520-9C3FFE7F7914}" type="presParOf" srcId="{AD967822-4734-4C9B-9DD7-57FBFA81E484}" destId="{CC1616D9-4299-455D-8CD4-3FF12E808B22}" srcOrd="4" destOrd="0" presId="urn:microsoft.com/office/officeart/2005/8/layout/cycle4"/>
    <dgm:cxn modelId="{F3282CEF-B5B4-408B-A348-ADC352452D9D}" type="presParOf" srcId="{8AFBB0C2-254B-4346-9DAF-587660C9802B}" destId="{640B2E31-4412-4E83-A4EE-EA44A704BA58}" srcOrd="1" destOrd="0" presId="urn:microsoft.com/office/officeart/2005/8/layout/cycle4"/>
    <dgm:cxn modelId="{483D699C-9345-4992-9FAF-D373C7C81141}" type="presParOf" srcId="{640B2E31-4412-4E83-A4EE-EA44A704BA58}" destId="{AC9660B2-1C79-4D8F-AF24-ECA22CC4C89B}" srcOrd="0" destOrd="0" presId="urn:microsoft.com/office/officeart/2005/8/layout/cycle4"/>
    <dgm:cxn modelId="{B8126796-8051-4734-B056-CC7FFC124473}" type="presParOf" srcId="{640B2E31-4412-4E83-A4EE-EA44A704BA58}" destId="{1410623C-B8D1-4A30-AD28-ACE5510C1CFE}" srcOrd="1" destOrd="0" presId="urn:microsoft.com/office/officeart/2005/8/layout/cycle4"/>
    <dgm:cxn modelId="{5EFE691F-DFFE-4A18-8EA6-FEDF8C79F699}" type="presParOf" srcId="{640B2E31-4412-4E83-A4EE-EA44A704BA58}" destId="{B7EB3006-E328-4A9B-AE04-29A4E48A9583}" srcOrd="2" destOrd="0" presId="urn:microsoft.com/office/officeart/2005/8/layout/cycle4"/>
    <dgm:cxn modelId="{5CBF9684-3853-447A-BDE8-227C4657C8AA}" type="presParOf" srcId="{640B2E31-4412-4E83-A4EE-EA44A704BA58}" destId="{601CCA32-B7C5-45D7-9A9F-972458A8C283}" srcOrd="3" destOrd="0" presId="urn:microsoft.com/office/officeart/2005/8/layout/cycle4"/>
    <dgm:cxn modelId="{C18F1821-1AE2-4AF1-B2E3-BD8CD0DC7621}" type="presParOf" srcId="{640B2E31-4412-4E83-A4EE-EA44A704BA58}" destId="{BA434D96-DF23-4A00-AE15-3C05F8163A5D}" srcOrd="4" destOrd="0" presId="urn:microsoft.com/office/officeart/2005/8/layout/cycle4"/>
    <dgm:cxn modelId="{7BF8721F-D332-4CB5-8D2B-1769347E8341}" type="presParOf" srcId="{8AFBB0C2-254B-4346-9DAF-587660C9802B}" destId="{38966359-E847-40BF-A2B8-D8DD15BEE618}" srcOrd="2" destOrd="0" presId="urn:microsoft.com/office/officeart/2005/8/layout/cycle4"/>
    <dgm:cxn modelId="{3DA3DC36-C021-4622-8876-6388E5659741}" type="presParOf" srcId="{8AFBB0C2-254B-4346-9DAF-587660C9802B}" destId="{DCF5550D-3735-45C8-96FE-DCB023F4016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90F21-F042-4A6E-A0E3-C9BF96786BEB}">
      <dsp:nvSpPr>
        <dsp:cNvPr id="0" name=""/>
        <dsp:cNvSpPr/>
      </dsp:nvSpPr>
      <dsp:spPr>
        <a:xfrm>
          <a:off x="5293925" y="1222"/>
          <a:ext cx="1600973" cy="1600973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Government</a:t>
          </a:r>
        </a:p>
      </dsp:txBody>
      <dsp:txXfrm>
        <a:off x="5528382" y="235679"/>
        <a:ext cx="1132059" cy="1132059"/>
      </dsp:txXfrm>
    </dsp:sp>
    <dsp:sp modelId="{7017E592-314E-44EB-9181-A212965A1AB1}">
      <dsp:nvSpPr>
        <dsp:cNvPr id="0" name=""/>
        <dsp:cNvSpPr/>
      </dsp:nvSpPr>
      <dsp:spPr>
        <a:xfrm rot="2160000">
          <a:off x="6844010" y="1230325"/>
          <a:ext cx="424382" cy="5403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solidFill>
              <a:schemeClr val="accent1">
                <a:lumMod val="75000"/>
              </a:schemeClr>
            </a:solidFill>
          </a:endParaRPr>
        </a:p>
      </dsp:txBody>
      <dsp:txXfrm>
        <a:off x="6856168" y="1300974"/>
        <a:ext cx="297067" cy="324196"/>
      </dsp:txXfrm>
    </dsp:sp>
    <dsp:sp modelId="{1D697C59-4BAF-41D9-A0D8-D3C88F7AC226}">
      <dsp:nvSpPr>
        <dsp:cNvPr id="0" name=""/>
        <dsp:cNvSpPr/>
      </dsp:nvSpPr>
      <dsp:spPr>
        <a:xfrm>
          <a:off x="7236938" y="1412903"/>
          <a:ext cx="1600973" cy="1600973"/>
        </a:xfrm>
        <a:prstGeom prst="ellipse">
          <a:avLst/>
        </a:prstGeom>
        <a:solidFill>
          <a:srgbClr val="B5C20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Bermuda Business Development Agency</a:t>
          </a:r>
        </a:p>
      </dsp:txBody>
      <dsp:txXfrm>
        <a:off x="7471395" y="1647360"/>
        <a:ext cx="1132059" cy="1132059"/>
      </dsp:txXfrm>
    </dsp:sp>
    <dsp:sp modelId="{642C5DE8-8959-46DD-BA61-828A075535FB}">
      <dsp:nvSpPr>
        <dsp:cNvPr id="0" name=""/>
        <dsp:cNvSpPr/>
      </dsp:nvSpPr>
      <dsp:spPr>
        <a:xfrm rot="6480000">
          <a:off x="7457862" y="3073877"/>
          <a:ext cx="424382" cy="5403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solidFill>
              <a:schemeClr val="accent1">
                <a:lumMod val="75000"/>
              </a:schemeClr>
            </a:solidFill>
          </a:endParaRPr>
        </a:p>
      </dsp:txBody>
      <dsp:txXfrm rot="10800000">
        <a:off x="7541191" y="3121401"/>
        <a:ext cx="297067" cy="324196"/>
      </dsp:txXfrm>
    </dsp:sp>
    <dsp:sp modelId="{1425C5CC-0077-49BA-8E20-3332C6EB295A}">
      <dsp:nvSpPr>
        <dsp:cNvPr id="0" name=""/>
        <dsp:cNvSpPr/>
      </dsp:nvSpPr>
      <dsp:spPr>
        <a:xfrm>
          <a:off x="6494773" y="3697052"/>
          <a:ext cx="1600973" cy="1600973"/>
        </a:xfrm>
        <a:prstGeom prst="ellipse">
          <a:avLst/>
        </a:prstGeom>
        <a:solidFill>
          <a:srgbClr val="FF882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Blockchain Technology Companies </a:t>
          </a:r>
        </a:p>
      </dsp:txBody>
      <dsp:txXfrm>
        <a:off x="6729230" y="3931509"/>
        <a:ext cx="1132059" cy="1132059"/>
      </dsp:txXfrm>
    </dsp:sp>
    <dsp:sp modelId="{447DA2AE-E3C9-4734-B190-21AB7482B827}">
      <dsp:nvSpPr>
        <dsp:cNvPr id="0" name=""/>
        <dsp:cNvSpPr/>
      </dsp:nvSpPr>
      <dsp:spPr>
        <a:xfrm rot="10800000">
          <a:off x="5894231" y="4227374"/>
          <a:ext cx="424382" cy="5403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solidFill>
              <a:schemeClr val="accent1">
                <a:lumMod val="75000"/>
              </a:schemeClr>
            </a:solidFill>
          </a:endParaRPr>
        </a:p>
      </dsp:txBody>
      <dsp:txXfrm rot="10800000">
        <a:off x="6021546" y="4335440"/>
        <a:ext cx="297067" cy="324196"/>
      </dsp:txXfrm>
    </dsp:sp>
    <dsp:sp modelId="{CF5DA21C-C043-4CFA-B5A6-8BCE42007301}">
      <dsp:nvSpPr>
        <dsp:cNvPr id="0" name=""/>
        <dsp:cNvSpPr/>
      </dsp:nvSpPr>
      <dsp:spPr>
        <a:xfrm>
          <a:off x="4093077" y="3697052"/>
          <a:ext cx="1600973" cy="1600973"/>
        </a:xfrm>
        <a:prstGeom prst="ellipse">
          <a:avLst/>
        </a:prstGeom>
        <a:solidFill>
          <a:srgbClr val="00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FINTECH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Committee</a:t>
          </a:r>
        </a:p>
      </dsp:txBody>
      <dsp:txXfrm>
        <a:off x="4327534" y="3931509"/>
        <a:ext cx="1132059" cy="1132059"/>
      </dsp:txXfrm>
    </dsp:sp>
    <dsp:sp modelId="{092F534F-2E22-4CFF-ACA8-727D75E4083E}">
      <dsp:nvSpPr>
        <dsp:cNvPr id="0" name=""/>
        <dsp:cNvSpPr/>
      </dsp:nvSpPr>
      <dsp:spPr>
        <a:xfrm rot="15120000">
          <a:off x="4314002" y="3096723"/>
          <a:ext cx="424382" cy="5403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solidFill>
              <a:schemeClr val="accent1">
                <a:lumMod val="75000"/>
              </a:schemeClr>
            </a:solidFill>
          </a:endParaRPr>
        </a:p>
      </dsp:txBody>
      <dsp:txXfrm rot="10800000">
        <a:off x="4397331" y="3265331"/>
        <a:ext cx="297067" cy="324196"/>
      </dsp:txXfrm>
    </dsp:sp>
    <dsp:sp modelId="{983B3A31-CC50-435D-96CF-14866CD57831}">
      <dsp:nvSpPr>
        <dsp:cNvPr id="0" name=""/>
        <dsp:cNvSpPr/>
      </dsp:nvSpPr>
      <dsp:spPr>
        <a:xfrm>
          <a:off x="3350913" y="1412903"/>
          <a:ext cx="1600973" cy="1600973"/>
        </a:xfrm>
        <a:prstGeom prst="ellipse">
          <a:avLst/>
        </a:prstGeom>
        <a:solidFill>
          <a:srgbClr val="00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Bermuda Monetary Authority</a:t>
          </a:r>
        </a:p>
      </dsp:txBody>
      <dsp:txXfrm>
        <a:off x="3585370" y="1647360"/>
        <a:ext cx="1132059" cy="1132059"/>
      </dsp:txXfrm>
    </dsp:sp>
    <dsp:sp modelId="{1DF25C4C-881C-4227-8143-16D97A5721F9}">
      <dsp:nvSpPr>
        <dsp:cNvPr id="0" name=""/>
        <dsp:cNvSpPr/>
      </dsp:nvSpPr>
      <dsp:spPr>
        <a:xfrm rot="19440000">
          <a:off x="4900997" y="1244445"/>
          <a:ext cx="424382" cy="5403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solidFill>
              <a:schemeClr val="accent1">
                <a:lumMod val="75000"/>
              </a:schemeClr>
            </a:solidFill>
          </a:endParaRPr>
        </a:p>
      </dsp:txBody>
      <dsp:txXfrm>
        <a:off x="4913155" y="1389928"/>
        <a:ext cx="297067" cy="3241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4A938D-E52F-4AD1-9773-91CBA84CD916}">
      <dsp:nvSpPr>
        <dsp:cNvPr id="0" name=""/>
        <dsp:cNvSpPr/>
      </dsp:nvSpPr>
      <dsp:spPr>
        <a:xfrm>
          <a:off x="5247772" y="1863475"/>
          <a:ext cx="4110087" cy="475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773"/>
              </a:lnTo>
              <a:lnTo>
                <a:pt x="4110087" y="237773"/>
              </a:lnTo>
              <a:lnTo>
                <a:pt x="4110087" y="4755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D500AC-5B78-4511-9D38-CA6E4A5BF580}">
      <dsp:nvSpPr>
        <dsp:cNvPr id="0" name=""/>
        <dsp:cNvSpPr/>
      </dsp:nvSpPr>
      <dsp:spPr>
        <a:xfrm>
          <a:off x="5247772" y="1863475"/>
          <a:ext cx="1370029" cy="475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773"/>
              </a:lnTo>
              <a:lnTo>
                <a:pt x="1370029" y="237773"/>
              </a:lnTo>
              <a:lnTo>
                <a:pt x="1370029" y="4755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EAB2BD-BF68-4DB9-9D4E-E3FBBD19C236}">
      <dsp:nvSpPr>
        <dsp:cNvPr id="0" name=""/>
        <dsp:cNvSpPr/>
      </dsp:nvSpPr>
      <dsp:spPr>
        <a:xfrm>
          <a:off x="3877742" y="1863475"/>
          <a:ext cx="1370029" cy="475547"/>
        </a:xfrm>
        <a:custGeom>
          <a:avLst/>
          <a:gdLst/>
          <a:ahLst/>
          <a:cxnLst/>
          <a:rect l="0" t="0" r="0" b="0"/>
          <a:pathLst>
            <a:path>
              <a:moveTo>
                <a:pt x="1370029" y="0"/>
              </a:moveTo>
              <a:lnTo>
                <a:pt x="1370029" y="237773"/>
              </a:lnTo>
              <a:lnTo>
                <a:pt x="0" y="237773"/>
              </a:lnTo>
              <a:lnTo>
                <a:pt x="0" y="4755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D601D-1741-4781-BE63-FC5D643432A3}">
      <dsp:nvSpPr>
        <dsp:cNvPr id="0" name=""/>
        <dsp:cNvSpPr/>
      </dsp:nvSpPr>
      <dsp:spPr>
        <a:xfrm>
          <a:off x="1137684" y="1863475"/>
          <a:ext cx="4110087" cy="475547"/>
        </a:xfrm>
        <a:custGeom>
          <a:avLst/>
          <a:gdLst/>
          <a:ahLst/>
          <a:cxnLst/>
          <a:rect l="0" t="0" r="0" b="0"/>
          <a:pathLst>
            <a:path>
              <a:moveTo>
                <a:pt x="4110087" y="0"/>
              </a:moveTo>
              <a:lnTo>
                <a:pt x="4110087" y="237773"/>
              </a:lnTo>
              <a:lnTo>
                <a:pt x="0" y="237773"/>
              </a:lnTo>
              <a:lnTo>
                <a:pt x="0" y="4755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2ACAAD-45DA-4E09-85CC-97D3A1979D71}">
      <dsp:nvSpPr>
        <dsp:cNvPr id="0" name=""/>
        <dsp:cNvSpPr/>
      </dsp:nvSpPr>
      <dsp:spPr>
        <a:xfrm>
          <a:off x="4115516" y="287285"/>
          <a:ext cx="2264510" cy="15761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New Economic Pillar</a:t>
          </a:r>
        </a:p>
      </dsp:txBody>
      <dsp:txXfrm>
        <a:off x="4115516" y="287285"/>
        <a:ext cx="2264510" cy="1576190"/>
      </dsp:txXfrm>
    </dsp:sp>
    <dsp:sp modelId="{38BB7836-0B2A-44DA-99DF-2338762E1234}">
      <dsp:nvSpPr>
        <dsp:cNvPr id="0" name=""/>
        <dsp:cNvSpPr/>
      </dsp:nvSpPr>
      <dsp:spPr>
        <a:xfrm>
          <a:off x="5429" y="2339022"/>
          <a:ext cx="2264510" cy="17727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New Companies Forming</a:t>
          </a:r>
        </a:p>
      </dsp:txBody>
      <dsp:txXfrm>
        <a:off x="5429" y="2339022"/>
        <a:ext cx="2264510" cy="1772772"/>
      </dsp:txXfrm>
    </dsp:sp>
    <dsp:sp modelId="{6224E970-E774-49FD-9E59-3F7134622354}">
      <dsp:nvSpPr>
        <dsp:cNvPr id="0" name=""/>
        <dsp:cNvSpPr/>
      </dsp:nvSpPr>
      <dsp:spPr>
        <a:xfrm>
          <a:off x="2745487" y="2339022"/>
          <a:ext cx="2264510" cy="17727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New Job Opportunities</a:t>
          </a:r>
        </a:p>
      </dsp:txBody>
      <dsp:txXfrm>
        <a:off x="2745487" y="2339022"/>
        <a:ext cx="2264510" cy="1772772"/>
      </dsp:txXfrm>
    </dsp:sp>
    <dsp:sp modelId="{4E015CE1-A92D-4704-A7FD-E03730952CC8}">
      <dsp:nvSpPr>
        <dsp:cNvPr id="0" name=""/>
        <dsp:cNvSpPr/>
      </dsp:nvSpPr>
      <dsp:spPr>
        <a:xfrm>
          <a:off x="5485545" y="2339022"/>
          <a:ext cx="2264510" cy="17727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Increased GDP Growth</a:t>
          </a:r>
        </a:p>
      </dsp:txBody>
      <dsp:txXfrm>
        <a:off x="5485545" y="2339022"/>
        <a:ext cx="2264510" cy="1772772"/>
      </dsp:txXfrm>
    </dsp:sp>
    <dsp:sp modelId="{EDA30D06-5A79-49D8-A9D2-2556CEED3006}">
      <dsp:nvSpPr>
        <dsp:cNvPr id="0" name=""/>
        <dsp:cNvSpPr/>
      </dsp:nvSpPr>
      <dsp:spPr>
        <a:xfrm>
          <a:off x="8225603" y="2339022"/>
          <a:ext cx="2264510" cy="17727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Education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&amp; Training</a:t>
          </a:r>
        </a:p>
      </dsp:txBody>
      <dsp:txXfrm>
        <a:off x="8225603" y="2339022"/>
        <a:ext cx="2264510" cy="17727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36847-1C97-4306-983B-703FD39C4E18}">
      <dsp:nvSpPr>
        <dsp:cNvPr id="0" name=""/>
        <dsp:cNvSpPr/>
      </dsp:nvSpPr>
      <dsp:spPr>
        <a:xfrm>
          <a:off x="5472111" y="3077654"/>
          <a:ext cx="4389127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>
              <a:solidFill>
                <a:schemeClr val="tx1">
                  <a:lumMod val="50000"/>
                </a:schemeClr>
              </a:solidFill>
            </a:rPr>
            <a:t>   Work with client to       design an appropriate, </a:t>
          </a:r>
          <a:r>
            <a:rPr lang="en-US" sz="1700" b="1" kern="1200" dirty="0" err="1">
              <a:solidFill>
                <a:schemeClr val="tx1">
                  <a:lumMod val="50000"/>
                </a:schemeClr>
              </a:solidFill>
            </a:rPr>
            <a:t>customised</a:t>
          </a:r>
          <a:r>
            <a:rPr lang="en-US" sz="1700" b="1" kern="1200" dirty="0">
              <a:solidFill>
                <a:schemeClr val="tx1">
                  <a:lumMod val="50000"/>
                </a:schemeClr>
              </a:solidFill>
            </a:rPr>
            <a:t> set-up plan</a:t>
          </a:r>
        </a:p>
      </dsp:txBody>
      <dsp:txXfrm>
        <a:off x="6820664" y="3471546"/>
        <a:ext cx="3008758" cy="1022601"/>
      </dsp:txXfrm>
    </dsp:sp>
    <dsp:sp modelId="{BAFD56BC-748B-4154-B07F-7200221D4BB8}">
      <dsp:nvSpPr>
        <dsp:cNvPr id="0" name=""/>
        <dsp:cNvSpPr/>
      </dsp:nvSpPr>
      <dsp:spPr>
        <a:xfrm>
          <a:off x="1079632" y="3077654"/>
          <a:ext cx="4389127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>
              <a:solidFill>
                <a:schemeClr val="tx1">
                  <a:lumMod val="50000"/>
                </a:schemeClr>
              </a:solidFill>
            </a:rPr>
            <a:t>Schedule meetings with BDU and appropriate service providers</a:t>
          </a:r>
        </a:p>
      </dsp:txBody>
      <dsp:txXfrm>
        <a:off x="1111447" y="3471546"/>
        <a:ext cx="3008758" cy="1022601"/>
      </dsp:txXfrm>
    </dsp:sp>
    <dsp:sp modelId="{CB7638F6-FB5D-41C8-8114-CB61E045F20F}">
      <dsp:nvSpPr>
        <dsp:cNvPr id="0" name=""/>
        <dsp:cNvSpPr/>
      </dsp:nvSpPr>
      <dsp:spPr>
        <a:xfrm>
          <a:off x="5478863" y="0"/>
          <a:ext cx="4389127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800" b="1" kern="1200" dirty="0">
              <a:solidFill>
                <a:schemeClr val="tx1">
                  <a:lumMod val="50000"/>
                </a:schemeClr>
              </a:solidFill>
            </a:rPr>
            <a:t>Technology consultant performs initial evaluation of company</a:t>
          </a:r>
        </a:p>
      </dsp:txBody>
      <dsp:txXfrm>
        <a:off x="6827416" y="31815"/>
        <a:ext cx="3008758" cy="1022601"/>
      </dsp:txXfrm>
    </dsp:sp>
    <dsp:sp modelId="{79CFF56D-17EF-4E16-9C77-EEA7D726DD16}">
      <dsp:nvSpPr>
        <dsp:cNvPr id="0" name=""/>
        <dsp:cNvSpPr/>
      </dsp:nvSpPr>
      <dsp:spPr>
        <a:xfrm>
          <a:off x="1079632" y="0"/>
          <a:ext cx="4389127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>
              <a:solidFill>
                <a:schemeClr val="tx1">
                  <a:lumMod val="50000"/>
                </a:schemeClr>
              </a:solidFill>
            </a:rPr>
            <a:t>Initial contact with BDA Concierge Team</a:t>
          </a:r>
        </a:p>
      </dsp:txBody>
      <dsp:txXfrm>
        <a:off x="1111447" y="31815"/>
        <a:ext cx="3008758" cy="1022601"/>
      </dsp:txXfrm>
    </dsp:sp>
    <dsp:sp modelId="{AC9660B2-1C79-4D8F-AF24-ECA22CC4C89B}">
      <dsp:nvSpPr>
        <dsp:cNvPr id="0" name=""/>
        <dsp:cNvSpPr/>
      </dsp:nvSpPr>
      <dsp:spPr>
        <a:xfrm>
          <a:off x="3457430" y="257979"/>
          <a:ext cx="1993390" cy="1959741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Initial Contact</a:t>
          </a:r>
        </a:p>
      </dsp:txBody>
      <dsp:txXfrm>
        <a:off x="4041280" y="831974"/>
        <a:ext cx="1409540" cy="1385746"/>
      </dsp:txXfrm>
    </dsp:sp>
    <dsp:sp modelId="{1410623C-B8D1-4A30-AD28-ACE5510C1CFE}">
      <dsp:nvSpPr>
        <dsp:cNvPr id="0" name=""/>
        <dsp:cNvSpPr/>
      </dsp:nvSpPr>
      <dsp:spPr>
        <a:xfrm rot="5400000">
          <a:off x="5524515" y="241155"/>
          <a:ext cx="1959741" cy="1993390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Business Evaluation</a:t>
          </a:r>
        </a:p>
      </dsp:txBody>
      <dsp:txXfrm rot="-5400000">
        <a:off x="5507691" y="831975"/>
        <a:ext cx="1409540" cy="1385746"/>
      </dsp:txXfrm>
    </dsp:sp>
    <dsp:sp modelId="{B7EB3006-E328-4A9B-AE04-29A4E48A9583}">
      <dsp:nvSpPr>
        <dsp:cNvPr id="0" name=""/>
        <dsp:cNvSpPr/>
      </dsp:nvSpPr>
      <dsp:spPr>
        <a:xfrm rot="10800000">
          <a:off x="5507691" y="2308241"/>
          <a:ext cx="1993390" cy="1959741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Analysis of Business Needs</a:t>
          </a:r>
        </a:p>
      </dsp:txBody>
      <dsp:txXfrm rot="10800000">
        <a:off x="5507691" y="2308241"/>
        <a:ext cx="1409540" cy="1385746"/>
      </dsp:txXfrm>
    </dsp:sp>
    <dsp:sp modelId="{601CCA32-B7C5-45D7-9A9F-972458A8C283}">
      <dsp:nvSpPr>
        <dsp:cNvPr id="0" name=""/>
        <dsp:cNvSpPr/>
      </dsp:nvSpPr>
      <dsp:spPr>
        <a:xfrm rot="16200000">
          <a:off x="3474254" y="2291416"/>
          <a:ext cx="1959741" cy="1993390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Make the Right Connection</a:t>
          </a:r>
          <a:endParaRPr lang="en-US" sz="1600" b="1" kern="1200" dirty="0">
            <a:solidFill>
              <a:schemeClr val="tx1">
                <a:lumMod val="50000"/>
              </a:schemeClr>
            </a:solidFill>
          </a:endParaRPr>
        </a:p>
      </dsp:txBody>
      <dsp:txXfrm rot="5400000">
        <a:off x="4041280" y="2308241"/>
        <a:ext cx="1409540" cy="1385746"/>
      </dsp:txXfrm>
    </dsp:sp>
    <dsp:sp modelId="{38966359-E847-40BF-A2B8-D8DD15BEE618}">
      <dsp:nvSpPr>
        <dsp:cNvPr id="0" name=""/>
        <dsp:cNvSpPr/>
      </dsp:nvSpPr>
      <dsp:spPr>
        <a:xfrm>
          <a:off x="5140940" y="1855644"/>
          <a:ext cx="676631" cy="588375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DCF5550D-3735-45C8-96FE-DCB023F40165}">
      <dsp:nvSpPr>
        <dsp:cNvPr id="0" name=""/>
        <dsp:cNvSpPr/>
      </dsp:nvSpPr>
      <dsp:spPr>
        <a:xfrm rot="10800000">
          <a:off x="5140940" y="2081942"/>
          <a:ext cx="676631" cy="588375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13059-9525-402F-8165-8CF463AAA927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19BB8-BF80-4CF8-ABF8-123FBADCB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40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61325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>
                <a:solidFill>
                  <a:prstClr val="black"/>
                </a:solidFill>
              </a:rPr>
              <a:pPr/>
              <a:t>3</a:t>
            </a:fld>
            <a:endParaRPr lang="en-US" altLang="x-none">
              <a:solidFill>
                <a:prstClr val="black"/>
              </a:solidFill>
            </a:endParaRPr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834774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4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719820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964A6-53B9-4E8A-B7F2-7FB9FFC9B45B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58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964A6-53B9-4E8A-B7F2-7FB9FFC9B45B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57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Walk through the timeline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9FB80-29D1-42E2-BC68-1CA9E4C5084D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493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Potential to make this a Public Private Partnership</a:t>
            </a:r>
          </a:p>
          <a:p>
            <a:r>
              <a:rPr lang="en-US" dirty="0"/>
              <a:t>CAR story for each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9FB80-29D1-42E2-BC68-1CA9E4C5084D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06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9FB80-29D1-42E2-BC68-1CA9E4C5084D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855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Metrics – need to measure performance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Creating a pipeline of opportunities for airport fees, hotels, Air B&amp;B, taxis &amp; limo services, moped &amp; electric vehicles, restaurants &amp; bars, grocery stores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9FB80-29D1-42E2-BC68-1CA9E4C5084D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810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6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9"/>
            <a:ext cx="3504000" cy="422963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601" y="432000"/>
            <a:ext cx="923076" cy="1440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000" y="2628509"/>
            <a:ext cx="3504000" cy="422963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000" y="6055201"/>
            <a:ext cx="2323200" cy="5788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4000" y="2481870"/>
            <a:ext cx="8400000" cy="1265731"/>
          </a:xfrm>
        </p:spPr>
        <p:txBody>
          <a:bodyPr anchor="b" anchorCtr="0">
            <a:spAutoFit/>
          </a:bodyPr>
          <a:lstStyle>
            <a:lvl1pPr>
              <a:lnSpc>
                <a:spcPts val="4500"/>
              </a:lnSpc>
              <a:defRPr sz="4500" cap="all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4000" y="3805201"/>
            <a:ext cx="8400000" cy="352233"/>
          </a:xfrm>
        </p:spPr>
        <p:txBody>
          <a:bodyPr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4601FCD-170B-495A-BD39-B09AC52A67D3}" type="datetime1">
              <a:rPr lang="en-US" smtClean="0">
                <a:solidFill>
                  <a:prstClr val="white"/>
                </a:solidFill>
              </a:rPr>
              <a:pPr/>
              <a:t>4/13/2018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00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A52B-F713-4FE9-A7E6-05D4A5C1A5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1C9F-2D23-446A-9492-F116A1872E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8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A52B-F713-4FE9-A7E6-05D4A5C1A5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1C9F-2D23-446A-9492-F116A1872E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644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A52B-F713-4FE9-A7E6-05D4A5C1A5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1C9F-2D23-446A-9492-F116A1872E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726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A52B-F713-4FE9-A7E6-05D4A5C1A5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1C9F-2D23-446A-9492-F116A1872E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837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A52B-F713-4FE9-A7E6-05D4A5C1A5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1C9F-2D23-446A-9492-F116A1872E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85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A52B-F713-4FE9-A7E6-05D4A5C1A5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1C9F-2D23-446A-9492-F116A1872E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938784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273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ig Backgroun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1" y="0"/>
            <a:ext cx="6650443" cy="6858000"/>
          </a:xfrm>
          <a:custGeom>
            <a:avLst/>
            <a:gdLst>
              <a:gd name="connsiteX0" fmla="*/ 0 w 19393999"/>
              <a:gd name="connsiteY0" fmla="*/ 0 h 13715999"/>
              <a:gd name="connsiteX1" fmla="*/ 19393999 w 19393999"/>
              <a:gd name="connsiteY1" fmla="*/ 0 h 13715999"/>
              <a:gd name="connsiteX2" fmla="*/ 13782907 w 19393999"/>
              <a:gd name="connsiteY2" fmla="*/ 13715999 h 13715999"/>
              <a:gd name="connsiteX3" fmla="*/ 0 w 19393999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93999" h="13715999">
                <a:moveTo>
                  <a:pt x="0" y="0"/>
                </a:moveTo>
                <a:lnTo>
                  <a:pt x="19393999" y="0"/>
                </a:lnTo>
                <a:lnTo>
                  <a:pt x="13782907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450" b="0" i="0">
                <a:ln>
                  <a:noFill/>
                </a:ln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39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6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9"/>
            <a:ext cx="3504000" cy="422963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601" y="432000"/>
            <a:ext cx="923076" cy="1440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000" y="2628509"/>
            <a:ext cx="3504000" cy="422963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000" y="6055201"/>
            <a:ext cx="2323200" cy="5788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4000" y="2481870"/>
            <a:ext cx="8400000" cy="1265731"/>
          </a:xfrm>
        </p:spPr>
        <p:txBody>
          <a:bodyPr anchor="b" anchorCtr="0">
            <a:spAutoFit/>
          </a:bodyPr>
          <a:lstStyle>
            <a:lvl1pPr>
              <a:lnSpc>
                <a:spcPts val="4500"/>
              </a:lnSpc>
              <a:defRPr sz="4500" cap="all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4000" y="3805201"/>
            <a:ext cx="8400000" cy="352233"/>
          </a:xfrm>
        </p:spPr>
        <p:txBody>
          <a:bodyPr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4601FCD-170B-495A-BD39-B09AC52A67D3}" type="datetime1">
              <a:rPr lang="en-US" smtClean="0">
                <a:solidFill>
                  <a:prstClr val="white"/>
                </a:solidFill>
              </a:rPr>
              <a:pPr/>
              <a:t>4/13/2018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918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Slide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Slide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extended</a:t>
            </a:r>
            <a:r>
              <a:rPr lang="fr-FR" dirty="0"/>
              <a:t> to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  <a:lvl2pPr>
              <a:buClr>
                <a:srgbClr val="727272"/>
              </a:buClr>
              <a:defRPr>
                <a:solidFill>
                  <a:srgbClr val="727272"/>
                </a:solidFill>
              </a:defRPr>
            </a:lvl2pPr>
            <a:lvl3pPr>
              <a:defRPr>
                <a:solidFill>
                  <a:srgbClr val="727272"/>
                </a:solidFill>
              </a:defRPr>
            </a:lvl3pPr>
            <a:lvl4pPr>
              <a:defRPr>
                <a:solidFill>
                  <a:srgbClr val="727272"/>
                </a:solidFill>
              </a:defRPr>
            </a:lvl4pPr>
            <a:lvl5pPr>
              <a:defRPr>
                <a:solidFill>
                  <a:srgbClr val="72727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3113-B409-419F-9D39-0000E667481C}" type="datetime1">
              <a:rPr lang="en-US" smtClean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9452-96AB-4789-A4EC-2003A26E3E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6964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Slide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Slide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extended</a:t>
            </a:r>
            <a:r>
              <a:rPr lang="fr-FR" dirty="0"/>
              <a:t> to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  <a:lvl2pPr>
              <a:buClr>
                <a:srgbClr val="727272"/>
              </a:buClr>
              <a:defRPr>
                <a:solidFill>
                  <a:srgbClr val="727272"/>
                </a:solidFill>
              </a:defRPr>
            </a:lvl2pPr>
            <a:lvl3pPr>
              <a:defRPr>
                <a:solidFill>
                  <a:srgbClr val="727272"/>
                </a:solidFill>
              </a:defRPr>
            </a:lvl3pPr>
            <a:lvl4pPr>
              <a:defRPr>
                <a:solidFill>
                  <a:srgbClr val="727272"/>
                </a:solidFill>
              </a:defRPr>
            </a:lvl4pPr>
            <a:lvl5pPr>
              <a:defRPr>
                <a:solidFill>
                  <a:srgbClr val="72727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3113-B409-419F-9D39-0000E667481C}" type="datetime1">
              <a:rPr lang="en-US" smtClean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9452-96AB-4789-A4EC-2003A26E3E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805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rgbClr val="7272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24801" y="5328000"/>
            <a:ext cx="1267209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2800" y="468000"/>
            <a:ext cx="923077" cy="14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80000" y="2919600"/>
            <a:ext cx="8832000" cy="1058400"/>
          </a:xfrm>
        </p:spPr>
        <p:txBody>
          <a:bodyPr anchor="ctr" anchorCtr="0"/>
          <a:lstStyle>
            <a:lvl1pPr algn="ctr">
              <a:lnSpc>
                <a:spcPts val="3700"/>
              </a:lnSpc>
              <a:defRPr sz="3700" b="0" i="0" cap="all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Section Header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E96681-F6BC-4A86-A208-7EE605F64A85}" type="datetime1">
              <a:rPr lang="en-US" smtClean="0">
                <a:solidFill>
                  <a:prstClr val="white"/>
                </a:solidFill>
              </a:rPr>
              <a:pPr/>
              <a:t>4/13/2018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299"/>
                </a:solidFill>
              </a:defRPr>
            </a:lvl1pPr>
          </a:lstStyle>
          <a:p>
            <a:fld id="{CD8E9452-96AB-4789-A4EC-2003A26E3E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957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6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9"/>
            <a:ext cx="3504000" cy="422963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601" y="432000"/>
            <a:ext cx="923076" cy="1440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000" y="2628509"/>
            <a:ext cx="3504000" cy="422963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000" y="6055201"/>
            <a:ext cx="2323200" cy="5788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4000" y="2481870"/>
            <a:ext cx="8400000" cy="1265731"/>
          </a:xfrm>
        </p:spPr>
        <p:txBody>
          <a:bodyPr anchor="b" anchorCtr="0">
            <a:spAutoFit/>
          </a:bodyPr>
          <a:lstStyle>
            <a:lvl1pPr>
              <a:lnSpc>
                <a:spcPts val="4500"/>
              </a:lnSpc>
              <a:defRPr sz="4500" cap="all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4000" y="3805201"/>
            <a:ext cx="8400000" cy="352233"/>
          </a:xfrm>
        </p:spPr>
        <p:txBody>
          <a:bodyPr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4601FCD-170B-495A-BD39-B09AC52A67D3}" type="datetime1">
              <a:rPr lang="en-US" smtClean="0">
                <a:solidFill>
                  <a:prstClr val="white"/>
                </a:solidFill>
              </a:rPr>
              <a:pPr/>
              <a:t>4/13/2018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3186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Slide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Slide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extended</a:t>
            </a:r>
            <a:r>
              <a:rPr lang="fr-FR" dirty="0"/>
              <a:t> to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  <a:lvl2pPr>
              <a:buClr>
                <a:srgbClr val="727272"/>
              </a:buClr>
              <a:defRPr>
                <a:solidFill>
                  <a:srgbClr val="727272"/>
                </a:solidFill>
              </a:defRPr>
            </a:lvl2pPr>
            <a:lvl3pPr>
              <a:defRPr>
                <a:solidFill>
                  <a:srgbClr val="727272"/>
                </a:solidFill>
              </a:defRPr>
            </a:lvl3pPr>
            <a:lvl4pPr>
              <a:defRPr>
                <a:solidFill>
                  <a:srgbClr val="727272"/>
                </a:solidFill>
              </a:defRPr>
            </a:lvl4pPr>
            <a:lvl5pPr>
              <a:defRPr>
                <a:solidFill>
                  <a:srgbClr val="72727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3113-B409-419F-9D39-0000E667481C}" type="datetime1">
              <a:rPr lang="en-US" smtClean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9452-96AB-4789-A4EC-2003A26E3E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6300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rgbClr val="7272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24801" y="5328000"/>
            <a:ext cx="1267209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2800" y="468000"/>
            <a:ext cx="923077" cy="14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80000" y="2919600"/>
            <a:ext cx="8832000" cy="1058400"/>
          </a:xfrm>
        </p:spPr>
        <p:txBody>
          <a:bodyPr anchor="ctr" anchorCtr="0"/>
          <a:lstStyle>
            <a:lvl1pPr algn="ctr">
              <a:lnSpc>
                <a:spcPts val="3700"/>
              </a:lnSpc>
              <a:defRPr sz="3700" b="0" i="0" cap="all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Section Header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E96681-F6BC-4A86-A208-7EE605F64A85}" type="datetime1">
              <a:rPr lang="en-US" smtClean="0">
                <a:solidFill>
                  <a:prstClr val="white"/>
                </a:solidFill>
              </a:rPr>
              <a:pPr/>
              <a:t>4/13/2018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299"/>
                </a:solidFill>
              </a:defRPr>
            </a:lvl1pPr>
          </a:lstStyle>
          <a:p>
            <a:fld id="{CD8E9452-96AB-4789-A4EC-2003A26E3E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4790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456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07845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030100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260648"/>
            <a:ext cx="1123324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1028733"/>
            <a:ext cx="11233248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627715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08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2399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rgbClr val="7272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24801" y="5328000"/>
            <a:ext cx="1267209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2800" y="468000"/>
            <a:ext cx="923077" cy="14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80000" y="2919600"/>
            <a:ext cx="8832000" cy="1058400"/>
          </a:xfrm>
        </p:spPr>
        <p:txBody>
          <a:bodyPr anchor="ctr" anchorCtr="0"/>
          <a:lstStyle>
            <a:lvl1pPr algn="ctr">
              <a:lnSpc>
                <a:spcPts val="3700"/>
              </a:lnSpc>
              <a:defRPr sz="3700" b="0" i="0" cap="all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Section Header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E96681-F6BC-4A86-A208-7EE605F64A85}" type="datetime1">
              <a:rPr lang="en-US" smtClean="0">
                <a:solidFill>
                  <a:prstClr val="white"/>
                </a:solidFill>
              </a:rPr>
              <a:pPr/>
              <a:t>4/13/2018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299"/>
                </a:solidFill>
              </a:defRPr>
            </a:lvl1pPr>
          </a:lstStyle>
          <a:p>
            <a:fld id="{CD8E9452-96AB-4789-A4EC-2003A26E3E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2692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255573" y="164638"/>
            <a:ext cx="9936427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55573" y="932723"/>
            <a:ext cx="9936427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2478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01245" y="430000"/>
            <a:ext cx="2110712" cy="184687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601245" y="2531480"/>
            <a:ext cx="2110712" cy="184687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601245" y="4632960"/>
            <a:ext cx="2110712" cy="184687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87379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10822" y="1124744"/>
            <a:ext cx="10770357" cy="28803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867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75222" y="3300479"/>
            <a:ext cx="1416157" cy="1416157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08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3714451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016213" y="0"/>
            <a:ext cx="417578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175787" y="0"/>
            <a:ext cx="3840427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12267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992000" y="0"/>
            <a:ext cx="120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749211" y="0"/>
            <a:ext cx="326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03460" y="0"/>
            <a:ext cx="326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555024" y="0"/>
            <a:ext cx="120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2343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2592" y="1220755"/>
            <a:ext cx="5472608" cy="24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192011" y="1220755"/>
            <a:ext cx="5472608" cy="24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72592" y="3883653"/>
            <a:ext cx="5472608" cy="24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08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6192619" y="3883653"/>
            <a:ext cx="5472000" cy="24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1521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110731" y="0"/>
            <a:ext cx="3048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144000" y="931704"/>
            <a:ext cx="3048000" cy="2496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10731" y="3438142"/>
            <a:ext cx="3048000" cy="2496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65271" y="932723"/>
            <a:ext cx="3048000" cy="2496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3439160"/>
            <a:ext cx="3048000" cy="2496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47586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31371" y="331259"/>
            <a:ext cx="4392149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895413" y="2443493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807520" y="4555728"/>
            <a:ext cx="4103893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31371" y="2443493"/>
            <a:ext cx="2304256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2807520" y="2442732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4895413" y="331259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31262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260648"/>
            <a:ext cx="1123324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1028733"/>
            <a:ext cx="11233248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862" y="1358900"/>
            <a:ext cx="8015881" cy="407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044605" y="1887241"/>
            <a:ext cx="3778671" cy="28189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53005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663" y="1700809"/>
            <a:ext cx="3368013" cy="33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143" y="1700809"/>
            <a:ext cx="3368013" cy="33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331488" y="1832542"/>
            <a:ext cx="3092437" cy="211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649232" y="1832542"/>
            <a:ext cx="3092437" cy="211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260648"/>
            <a:ext cx="1123324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1028733"/>
            <a:ext cx="11233248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228487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326521"/>
      </p:ext>
    </p:extLst>
  </p:cSld>
  <p:clrMapOvr>
    <a:masterClrMapping/>
  </p:clrMapOvr>
  <p:transition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203" y="1364402"/>
            <a:ext cx="4032448" cy="488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916885" y="1552396"/>
            <a:ext cx="2325592" cy="3592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929107" y="1901655"/>
            <a:ext cx="2325592" cy="3592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260648"/>
            <a:ext cx="1123324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1028733"/>
            <a:ext cx="11233248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362961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72011" y="1508786"/>
            <a:ext cx="3799787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 sz="2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86142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546933"/>
      </p:ext>
    </p:extLst>
  </p:cSld>
  <p:clrMapOvr>
    <a:masterClrMapping/>
  </p:clrMapOvr>
  <p:transition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9669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ig Backgroun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1" y="0"/>
            <a:ext cx="6650443" cy="6858000"/>
          </a:xfrm>
          <a:custGeom>
            <a:avLst/>
            <a:gdLst>
              <a:gd name="connsiteX0" fmla="*/ 0 w 19393999"/>
              <a:gd name="connsiteY0" fmla="*/ 0 h 13715999"/>
              <a:gd name="connsiteX1" fmla="*/ 19393999 w 19393999"/>
              <a:gd name="connsiteY1" fmla="*/ 0 h 13715999"/>
              <a:gd name="connsiteX2" fmla="*/ 13782907 w 19393999"/>
              <a:gd name="connsiteY2" fmla="*/ 13715999 h 13715999"/>
              <a:gd name="connsiteX3" fmla="*/ 0 w 19393999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93999" h="13715999">
                <a:moveTo>
                  <a:pt x="0" y="0"/>
                </a:moveTo>
                <a:lnTo>
                  <a:pt x="19393999" y="0"/>
                </a:lnTo>
                <a:lnTo>
                  <a:pt x="13782907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451" b="0" i="0">
                <a:ln>
                  <a:noFill/>
                </a:ln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22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5980177" y="0"/>
            <a:ext cx="6211824" cy="6858000"/>
            <a:chOff x="4503738" y="542925"/>
            <a:chExt cx="1617663" cy="1785938"/>
          </a:xfrm>
        </p:grpSpPr>
        <p:sp>
          <p:nvSpPr>
            <p:cNvPr id="158" name="Freeform 303"/>
            <p:cNvSpPr>
              <a:spLocks/>
            </p:cNvSpPr>
            <p:nvPr userDrawn="1"/>
          </p:nvSpPr>
          <p:spPr bwMode="auto">
            <a:xfrm>
              <a:off x="5059363" y="1882775"/>
              <a:ext cx="555625" cy="446088"/>
            </a:xfrm>
            <a:custGeom>
              <a:avLst/>
              <a:gdLst>
                <a:gd name="T0" fmla="*/ 349 w 699"/>
                <a:gd name="T1" fmla="*/ 0 h 562"/>
                <a:gd name="T2" fmla="*/ 699 w 699"/>
                <a:gd name="T3" fmla="*/ 562 h 562"/>
                <a:gd name="T4" fmla="*/ 0 w 699"/>
                <a:gd name="T5" fmla="*/ 562 h 562"/>
                <a:gd name="T6" fmla="*/ 174 w 699"/>
                <a:gd name="T7" fmla="*/ 281 h 562"/>
                <a:gd name="T8" fmla="*/ 349 w 699"/>
                <a:gd name="T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9" h="562">
                  <a:moveTo>
                    <a:pt x="349" y="0"/>
                  </a:moveTo>
                  <a:lnTo>
                    <a:pt x="699" y="562"/>
                  </a:lnTo>
                  <a:lnTo>
                    <a:pt x="0" y="562"/>
                  </a:lnTo>
                  <a:lnTo>
                    <a:pt x="174" y="281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A2BAF0"/>
            </a:solidFill>
            <a:ln w="0">
              <a:solidFill>
                <a:srgbClr val="A2BA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59" name="Freeform 304"/>
            <p:cNvSpPr>
              <a:spLocks/>
            </p:cNvSpPr>
            <p:nvPr userDrawn="1"/>
          </p:nvSpPr>
          <p:spPr bwMode="auto">
            <a:xfrm>
              <a:off x="5616575" y="1882775"/>
              <a:ext cx="504825" cy="446088"/>
            </a:xfrm>
            <a:custGeom>
              <a:avLst/>
              <a:gdLst>
                <a:gd name="T0" fmla="*/ 349 w 636"/>
                <a:gd name="T1" fmla="*/ 0 h 562"/>
                <a:gd name="T2" fmla="*/ 524 w 636"/>
                <a:gd name="T3" fmla="*/ 281 h 562"/>
                <a:gd name="T4" fmla="*/ 636 w 636"/>
                <a:gd name="T5" fmla="*/ 462 h 562"/>
                <a:gd name="T6" fmla="*/ 636 w 636"/>
                <a:gd name="T7" fmla="*/ 562 h 562"/>
                <a:gd name="T8" fmla="*/ 0 w 636"/>
                <a:gd name="T9" fmla="*/ 562 h 562"/>
                <a:gd name="T10" fmla="*/ 349 w 636"/>
                <a:gd name="T11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6" h="562">
                  <a:moveTo>
                    <a:pt x="349" y="0"/>
                  </a:moveTo>
                  <a:lnTo>
                    <a:pt x="524" y="281"/>
                  </a:lnTo>
                  <a:lnTo>
                    <a:pt x="636" y="462"/>
                  </a:lnTo>
                  <a:lnTo>
                    <a:pt x="636" y="562"/>
                  </a:lnTo>
                  <a:lnTo>
                    <a:pt x="0" y="562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C5C9FF"/>
            </a:solidFill>
            <a:ln w="0">
              <a:solidFill>
                <a:srgbClr val="C5C9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60" name="Freeform 305"/>
            <p:cNvSpPr>
              <a:spLocks/>
            </p:cNvSpPr>
            <p:nvPr userDrawn="1"/>
          </p:nvSpPr>
          <p:spPr bwMode="auto">
            <a:xfrm>
              <a:off x="4781550" y="1882775"/>
              <a:ext cx="555625" cy="446088"/>
            </a:xfrm>
            <a:custGeom>
              <a:avLst/>
              <a:gdLst>
                <a:gd name="T0" fmla="*/ 0 w 701"/>
                <a:gd name="T1" fmla="*/ 0 h 562"/>
                <a:gd name="T2" fmla="*/ 701 w 701"/>
                <a:gd name="T3" fmla="*/ 0 h 562"/>
                <a:gd name="T4" fmla="*/ 526 w 701"/>
                <a:gd name="T5" fmla="*/ 281 h 562"/>
                <a:gd name="T6" fmla="*/ 352 w 701"/>
                <a:gd name="T7" fmla="*/ 562 h 562"/>
                <a:gd name="T8" fmla="*/ 350 w 701"/>
                <a:gd name="T9" fmla="*/ 562 h 562"/>
                <a:gd name="T10" fmla="*/ 175 w 701"/>
                <a:gd name="T11" fmla="*/ 281 h 562"/>
                <a:gd name="T12" fmla="*/ 0 w 701"/>
                <a:gd name="T13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1" h="562">
                  <a:moveTo>
                    <a:pt x="0" y="0"/>
                  </a:moveTo>
                  <a:lnTo>
                    <a:pt x="701" y="0"/>
                  </a:lnTo>
                  <a:lnTo>
                    <a:pt x="526" y="281"/>
                  </a:lnTo>
                  <a:lnTo>
                    <a:pt x="352" y="562"/>
                  </a:lnTo>
                  <a:lnTo>
                    <a:pt x="350" y="562"/>
                  </a:lnTo>
                  <a:lnTo>
                    <a:pt x="175" y="2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C8F0"/>
            </a:solidFill>
            <a:ln w="0">
              <a:solidFill>
                <a:srgbClr val="A2C8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61" name="Freeform 306"/>
            <p:cNvSpPr>
              <a:spLocks/>
            </p:cNvSpPr>
            <p:nvPr userDrawn="1"/>
          </p:nvSpPr>
          <p:spPr bwMode="auto">
            <a:xfrm>
              <a:off x="5337175" y="1882775"/>
              <a:ext cx="557213" cy="446088"/>
            </a:xfrm>
            <a:custGeom>
              <a:avLst/>
              <a:gdLst>
                <a:gd name="T0" fmla="*/ 0 w 701"/>
                <a:gd name="T1" fmla="*/ 0 h 562"/>
                <a:gd name="T2" fmla="*/ 701 w 701"/>
                <a:gd name="T3" fmla="*/ 0 h 562"/>
                <a:gd name="T4" fmla="*/ 352 w 701"/>
                <a:gd name="T5" fmla="*/ 562 h 562"/>
                <a:gd name="T6" fmla="*/ 350 w 701"/>
                <a:gd name="T7" fmla="*/ 562 h 562"/>
                <a:gd name="T8" fmla="*/ 0 w 701"/>
                <a:gd name="T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1" h="562">
                  <a:moveTo>
                    <a:pt x="0" y="0"/>
                  </a:moveTo>
                  <a:lnTo>
                    <a:pt x="701" y="0"/>
                  </a:lnTo>
                  <a:lnTo>
                    <a:pt x="352" y="562"/>
                  </a:lnTo>
                  <a:lnTo>
                    <a:pt x="350" y="5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8FFA"/>
            </a:solidFill>
            <a:ln w="0">
              <a:solidFill>
                <a:srgbClr val="7E8F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62" name="Freeform 307"/>
            <p:cNvSpPr>
              <a:spLocks/>
            </p:cNvSpPr>
            <p:nvPr userDrawn="1"/>
          </p:nvSpPr>
          <p:spPr bwMode="auto">
            <a:xfrm>
              <a:off x="5894388" y="1882775"/>
              <a:ext cx="227013" cy="366713"/>
            </a:xfrm>
            <a:custGeom>
              <a:avLst/>
              <a:gdLst>
                <a:gd name="T0" fmla="*/ 0 w 287"/>
                <a:gd name="T1" fmla="*/ 0 h 462"/>
                <a:gd name="T2" fmla="*/ 287 w 287"/>
                <a:gd name="T3" fmla="*/ 0 h 462"/>
                <a:gd name="T4" fmla="*/ 287 w 287"/>
                <a:gd name="T5" fmla="*/ 462 h 462"/>
                <a:gd name="T6" fmla="*/ 175 w 287"/>
                <a:gd name="T7" fmla="*/ 281 h 462"/>
                <a:gd name="T8" fmla="*/ 0 w 287"/>
                <a:gd name="T9" fmla="*/ 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462">
                  <a:moveTo>
                    <a:pt x="0" y="0"/>
                  </a:moveTo>
                  <a:lnTo>
                    <a:pt x="287" y="0"/>
                  </a:lnTo>
                  <a:lnTo>
                    <a:pt x="287" y="462"/>
                  </a:lnTo>
                  <a:lnTo>
                    <a:pt x="175" y="2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68FF"/>
            </a:solidFill>
            <a:ln w="0">
              <a:solidFill>
                <a:srgbClr val="DA68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63" name="Freeform 308"/>
            <p:cNvSpPr>
              <a:spLocks/>
            </p:cNvSpPr>
            <p:nvPr userDrawn="1"/>
          </p:nvSpPr>
          <p:spPr bwMode="auto">
            <a:xfrm>
              <a:off x="4503738" y="1435100"/>
              <a:ext cx="555625" cy="447675"/>
            </a:xfrm>
            <a:custGeom>
              <a:avLst/>
              <a:gdLst>
                <a:gd name="T0" fmla="*/ 0 w 701"/>
                <a:gd name="T1" fmla="*/ 0 h 563"/>
                <a:gd name="T2" fmla="*/ 701 w 701"/>
                <a:gd name="T3" fmla="*/ 0 h 563"/>
                <a:gd name="T4" fmla="*/ 524 w 701"/>
                <a:gd name="T5" fmla="*/ 280 h 563"/>
                <a:gd name="T6" fmla="*/ 349 w 701"/>
                <a:gd name="T7" fmla="*/ 563 h 563"/>
                <a:gd name="T8" fmla="*/ 0 w 701"/>
                <a:gd name="T9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1" h="563">
                  <a:moveTo>
                    <a:pt x="0" y="0"/>
                  </a:moveTo>
                  <a:lnTo>
                    <a:pt x="701" y="0"/>
                  </a:lnTo>
                  <a:lnTo>
                    <a:pt x="524" y="280"/>
                  </a:lnTo>
                  <a:lnTo>
                    <a:pt x="349" y="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B3FD"/>
            </a:solidFill>
            <a:ln w="0">
              <a:solidFill>
                <a:srgbClr val="60B3F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64" name="Freeform 309"/>
            <p:cNvSpPr>
              <a:spLocks/>
            </p:cNvSpPr>
            <p:nvPr userDrawn="1"/>
          </p:nvSpPr>
          <p:spPr bwMode="auto">
            <a:xfrm>
              <a:off x="5059363" y="1435100"/>
              <a:ext cx="557213" cy="447675"/>
            </a:xfrm>
            <a:custGeom>
              <a:avLst/>
              <a:gdLst>
                <a:gd name="T0" fmla="*/ 0 w 701"/>
                <a:gd name="T1" fmla="*/ 0 h 563"/>
                <a:gd name="T2" fmla="*/ 701 w 701"/>
                <a:gd name="T3" fmla="*/ 0 h 563"/>
                <a:gd name="T4" fmla="*/ 349 w 701"/>
                <a:gd name="T5" fmla="*/ 563 h 563"/>
                <a:gd name="T6" fmla="*/ 174 w 701"/>
                <a:gd name="T7" fmla="*/ 280 h 563"/>
                <a:gd name="T8" fmla="*/ 0 w 701"/>
                <a:gd name="T9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1" h="563">
                  <a:moveTo>
                    <a:pt x="0" y="0"/>
                  </a:moveTo>
                  <a:lnTo>
                    <a:pt x="701" y="0"/>
                  </a:lnTo>
                  <a:lnTo>
                    <a:pt x="349" y="563"/>
                  </a:lnTo>
                  <a:lnTo>
                    <a:pt x="174" y="2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83FF"/>
            </a:solidFill>
            <a:ln w="0">
              <a:solidFill>
                <a:srgbClr val="8583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65" name="Freeform 310"/>
            <p:cNvSpPr>
              <a:spLocks/>
            </p:cNvSpPr>
            <p:nvPr userDrawn="1"/>
          </p:nvSpPr>
          <p:spPr bwMode="auto">
            <a:xfrm>
              <a:off x="5616575" y="1435100"/>
              <a:ext cx="504825" cy="447675"/>
            </a:xfrm>
            <a:custGeom>
              <a:avLst/>
              <a:gdLst>
                <a:gd name="T0" fmla="*/ 0 w 636"/>
                <a:gd name="T1" fmla="*/ 0 h 563"/>
                <a:gd name="T2" fmla="*/ 636 w 636"/>
                <a:gd name="T3" fmla="*/ 0 h 563"/>
                <a:gd name="T4" fmla="*/ 636 w 636"/>
                <a:gd name="T5" fmla="*/ 102 h 563"/>
                <a:gd name="T6" fmla="*/ 524 w 636"/>
                <a:gd name="T7" fmla="*/ 280 h 563"/>
                <a:gd name="T8" fmla="*/ 349 w 636"/>
                <a:gd name="T9" fmla="*/ 563 h 563"/>
                <a:gd name="T10" fmla="*/ 0 w 636"/>
                <a:gd name="T11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6" h="563">
                  <a:moveTo>
                    <a:pt x="0" y="0"/>
                  </a:moveTo>
                  <a:lnTo>
                    <a:pt x="636" y="0"/>
                  </a:lnTo>
                  <a:lnTo>
                    <a:pt x="636" y="102"/>
                  </a:lnTo>
                  <a:lnTo>
                    <a:pt x="524" y="280"/>
                  </a:lnTo>
                  <a:lnTo>
                    <a:pt x="349" y="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4EEE"/>
            </a:solidFill>
            <a:ln w="0">
              <a:solidFill>
                <a:srgbClr val="CD4EE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66" name="Freeform 311"/>
            <p:cNvSpPr>
              <a:spLocks/>
            </p:cNvSpPr>
            <p:nvPr userDrawn="1"/>
          </p:nvSpPr>
          <p:spPr bwMode="auto">
            <a:xfrm>
              <a:off x="4781550" y="1435100"/>
              <a:ext cx="555625" cy="447675"/>
            </a:xfrm>
            <a:custGeom>
              <a:avLst/>
              <a:gdLst>
                <a:gd name="T0" fmla="*/ 352 w 701"/>
                <a:gd name="T1" fmla="*/ 0 h 563"/>
                <a:gd name="T2" fmla="*/ 526 w 701"/>
                <a:gd name="T3" fmla="*/ 280 h 563"/>
                <a:gd name="T4" fmla="*/ 701 w 701"/>
                <a:gd name="T5" fmla="*/ 563 h 563"/>
                <a:gd name="T6" fmla="*/ 0 w 701"/>
                <a:gd name="T7" fmla="*/ 563 h 563"/>
                <a:gd name="T8" fmla="*/ 175 w 701"/>
                <a:gd name="T9" fmla="*/ 280 h 563"/>
                <a:gd name="T10" fmla="*/ 352 w 701"/>
                <a:gd name="T11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1" h="563">
                  <a:moveTo>
                    <a:pt x="352" y="0"/>
                  </a:moveTo>
                  <a:lnTo>
                    <a:pt x="526" y="280"/>
                  </a:lnTo>
                  <a:lnTo>
                    <a:pt x="701" y="563"/>
                  </a:lnTo>
                  <a:lnTo>
                    <a:pt x="0" y="563"/>
                  </a:lnTo>
                  <a:lnTo>
                    <a:pt x="175" y="28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D3F9F7"/>
            </a:solidFill>
            <a:ln w="0">
              <a:solidFill>
                <a:srgbClr val="D3F9F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67" name="Freeform 312"/>
            <p:cNvSpPr>
              <a:spLocks/>
            </p:cNvSpPr>
            <p:nvPr userDrawn="1"/>
          </p:nvSpPr>
          <p:spPr bwMode="auto">
            <a:xfrm>
              <a:off x="5337175" y="1435100"/>
              <a:ext cx="557213" cy="447675"/>
            </a:xfrm>
            <a:custGeom>
              <a:avLst/>
              <a:gdLst>
                <a:gd name="T0" fmla="*/ 352 w 701"/>
                <a:gd name="T1" fmla="*/ 0 h 563"/>
                <a:gd name="T2" fmla="*/ 701 w 701"/>
                <a:gd name="T3" fmla="*/ 563 h 563"/>
                <a:gd name="T4" fmla="*/ 0 w 701"/>
                <a:gd name="T5" fmla="*/ 563 h 563"/>
                <a:gd name="T6" fmla="*/ 352 w 701"/>
                <a:gd name="T7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1" h="563">
                  <a:moveTo>
                    <a:pt x="352" y="0"/>
                  </a:moveTo>
                  <a:lnTo>
                    <a:pt x="701" y="563"/>
                  </a:lnTo>
                  <a:lnTo>
                    <a:pt x="0" y="563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B7B3FD"/>
            </a:solidFill>
            <a:ln w="0">
              <a:solidFill>
                <a:srgbClr val="B7B3F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68" name="Freeform 313"/>
            <p:cNvSpPr>
              <a:spLocks/>
            </p:cNvSpPr>
            <p:nvPr userDrawn="1"/>
          </p:nvSpPr>
          <p:spPr bwMode="auto">
            <a:xfrm>
              <a:off x="5894388" y="1516063"/>
              <a:ext cx="227013" cy="366713"/>
            </a:xfrm>
            <a:custGeom>
              <a:avLst/>
              <a:gdLst>
                <a:gd name="T0" fmla="*/ 287 w 287"/>
                <a:gd name="T1" fmla="*/ 0 h 461"/>
                <a:gd name="T2" fmla="*/ 287 w 287"/>
                <a:gd name="T3" fmla="*/ 461 h 461"/>
                <a:gd name="T4" fmla="*/ 0 w 287"/>
                <a:gd name="T5" fmla="*/ 461 h 461"/>
                <a:gd name="T6" fmla="*/ 175 w 287"/>
                <a:gd name="T7" fmla="*/ 178 h 461"/>
                <a:gd name="T8" fmla="*/ 287 w 287"/>
                <a:gd name="T9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461">
                  <a:moveTo>
                    <a:pt x="287" y="0"/>
                  </a:moveTo>
                  <a:lnTo>
                    <a:pt x="287" y="461"/>
                  </a:lnTo>
                  <a:lnTo>
                    <a:pt x="0" y="461"/>
                  </a:lnTo>
                  <a:lnTo>
                    <a:pt x="175" y="178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BF45F5"/>
            </a:solidFill>
            <a:ln w="0">
              <a:solidFill>
                <a:srgbClr val="BF45F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69" name="Freeform 314"/>
            <p:cNvSpPr>
              <a:spLocks/>
            </p:cNvSpPr>
            <p:nvPr userDrawn="1"/>
          </p:nvSpPr>
          <p:spPr bwMode="auto">
            <a:xfrm>
              <a:off x="4503738" y="987425"/>
              <a:ext cx="555625" cy="447675"/>
            </a:xfrm>
            <a:custGeom>
              <a:avLst/>
              <a:gdLst>
                <a:gd name="T0" fmla="*/ 349 w 701"/>
                <a:gd name="T1" fmla="*/ 0 h 564"/>
                <a:gd name="T2" fmla="*/ 524 w 701"/>
                <a:gd name="T3" fmla="*/ 283 h 564"/>
                <a:gd name="T4" fmla="*/ 701 w 701"/>
                <a:gd name="T5" fmla="*/ 564 h 564"/>
                <a:gd name="T6" fmla="*/ 0 w 701"/>
                <a:gd name="T7" fmla="*/ 564 h 564"/>
                <a:gd name="T8" fmla="*/ 349 w 701"/>
                <a:gd name="T9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1" h="564">
                  <a:moveTo>
                    <a:pt x="349" y="0"/>
                  </a:moveTo>
                  <a:lnTo>
                    <a:pt x="524" y="283"/>
                  </a:lnTo>
                  <a:lnTo>
                    <a:pt x="701" y="564"/>
                  </a:lnTo>
                  <a:lnTo>
                    <a:pt x="0" y="564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7AE2F5"/>
            </a:solidFill>
            <a:ln w="0">
              <a:solidFill>
                <a:srgbClr val="7AE2F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70" name="Freeform 315"/>
            <p:cNvSpPr>
              <a:spLocks/>
            </p:cNvSpPr>
            <p:nvPr userDrawn="1"/>
          </p:nvSpPr>
          <p:spPr bwMode="auto">
            <a:xfrm>
              <a:off x="5059363" y="987425"/>
              <a:ext cx="557213" cy="447675"/>
            </a:xfrm>
            <a:custGeom>
              <a:avLst/>
              <a:gdLst>
                <a:gd name="T0" fmla="*/ 349 w 701"/>
                <a:gd name="T1" fmla="*/ 0 h 564"/>
                <a:gd name="T2" fmla="*/ 701 w 701"/>
                <a:gd name="T3" fmla="*/ 564 h 564"/>
                <a:gd name="T4" fmla="*/ 0 w 701"/>
                <a:gd name="T5" fmla="*/ 564 h 564"/>
                <a:gd name="T6" fmla="*/ 174 w 701"/>
                <a:gd name="T7" fmla="*/ 283 h 564"/>
                <a:gd name="T8" fmla="*/ 349 w 701"/>
                <a:gd name="T9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1" h="564">
                  <a:moveTo>
                    <a:pt x="349" y="0"/>
                  </a:moveTo>
                  <a:lnTo>
                    <a:pt x="701" y="564"/>
                  </a:lnTo>
                  <a:lnTo>
                    <a:pt x="0" y="564"/>
                  </a:lnTo>
                  <a:lnTo>
                    <a:pt x="174" y="283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C4C2ED"/>
            </a:solidFill>
            <a:ln w="0">
              <a:solidFill>
                <a:srgbClr val="C4C2E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71" name="Freeform 316"/>
            <p:cNvSpPr>
              <a:spLocks/>
            </p:cNvSpPr>
            <p:nvPr userDrawn="1"/>
          </p:nvSpPr>
          <p:spPr bwMode="auto">
            <a:xfrm>
              <a:off x="5616575" y="987425"/>
              <a:ext cx="504825" cy="447675"/>
            </a:xfrm>
            <a:custGeom>
              <a:avLst/>
              <a:gdLst>
                <a:gd name="T0" fmla="*/ 349 w 636"/>
                <a:gd name="T1" fmla="*/ 0 h 564"/>
                <a:gd name="T2" fmla="*/ 524 w 636"/>
                <a:gd name="T3" fmla="*/ 283 h 564"/>
                <a:gd name="T4" fmla="*/ 636 w 636"/>
                <a:gd name="T5" fmla="*/ 461 h 564"/>
                <a:gd name="T6" fmla="*/ 636 w 636"/>
                <a:gd name="T7" fmla="*/ 564 h 564"/>
                <a:gd name="T8" fmla="*/ 0 w 636"/>
                <a:gd name="T9" fmla="*/ 564 h 564"/>
                <a:gd name="T10" fmla="*/ 349 w 636"/>
                <a:gd name="T11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6" h="564">
                  <a:moveTo>
                    <a:pt x="349" y="0"/>
                  </a:moveTo>
                  <a:lnTo>
                    <a:pt x="524" y="283"/>
                  </a:lnTo>
                  <a:lnTo>
                    <a:pt x="636" y="461"/>
                  </a:lnTo>
                  <a:lnTo>
                    <a:pt x="636" y="564"/>
                  </a:lnTo>
                  <a:lnTo>
                    <a:pt x="0" y="564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A33BC4"/>
            </a:solidFill>
            <a:ln w="0">
              <a:solidFill>
                <a:srgbClr val="A33BC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72" name="Freeform 317"/>
            <p:cNvSpPr>
              <a:spLocks/>
            </p:cNvSpPr>
            <p:nvPr userDrawn="1"/>
          </p:nvSpPr>
          <p:spPr bwMode="auto">
            <a:xfrm>
              <a:off x="4781550" y="987425"/>
              <a:ext cx="555625" cy="447675"/>
            </a:xfrm>
            <a:custGeom>
              <a:avLst/>
              <a:gdLst>
                <a:gd name="T0" fmla="*/ 0 w 701"/>
                <a:gd name="T1" fmla="*/ 0 h 564"/>
                <a:gd name="T2" fmla="*/ 701 w 701"/>
                <a:gd name="T3" fmla="*/ 0 h 564"/>
                <a:gd name="T4" fmla="*/ 526 w 701"/>
                <a:gd name="T5" fmla="*/ 283 h 564"/>
                <a:gd name="T6" fmla="*/ 352 w 701"/>
                <a:gd name="T7" fmla="*/ 564 h 564"/>
                <a:gd name="T8" fmla="*/ 175 w 701"/>
                <a:gd name="T9" fmla="*/ 283 h 564"/>
                <a:gd name="T10" fmla="*/ 0 w 701"/>
                <a:gd name="T11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1" h="564">
                  <a:moveTo>
                    <a:pt x="0" y="0"/>
                  </a:moveTo>
                  <a:lnTo>
                    <a:pt x="701" y="0"/>
                  </a:lnTo>
                  <a:lnTo>
                    <a:pt x="526" y="283"/>
                  </a:lnTo>
                  <a:lnTo>
                    <a:pt x="352" y="564"/>
                  </a:lnTo>
                  <a:lnTo>
                    <a:pt x="175" y="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E0F3"/>
            </a:solidFill>
            <a:ln w="0">
              <a:solidFill>
                <a:srgbClr val="87E0F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73" name="Freeform 318"/>
            <p:cNvSpPr>
              <a:spLocks/>
            </p:cNvSpPr>
            <p:nvPr userDrawn="1"/>
          </p:nvSpPr>
          <p:spPr bwMode="auto">
            <a:xfrm>
              <a:off x="5337175" y="987425"/>
              <a:ext cx="557213" cy="447675"/>
            </a:xfrm>
            <a:custGeom>
              <a:avLst/>
              <a:gdLst>
                <a:gd name="T0" fmla="*/ 0 w 701"/>
                <a:gd name="T1" fmla="*/ 0 h 564"/>
                <a:gd name="T2" fmla="*/ 701 w 701"/>
                <a:gd name="T3" fmla="*/ 0 h 564"/>
                <a:gd name="T4" fmla="*/ 352 w 701"/>
                <a:gd name="T5" fmla="*/ 564 h 564"/>
                <a:gd name="T6" fmla="*/ 0 w 701"/>
                <a:gd name="T7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1" h="564">
                  <a:moveTo>
                    <a:pt x="0" y="0"/>
                  </a:moveTo>
                  <a:lnTo>
                    <a:pt x="701" y="0"/>
                  </a:lnTo>
                  <a:lnTo>
                    <a:pt x="352" y="5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D0EF"/>
            </a:solidFill>
            <a:ln w="0">
              <a:solidFill>
                <a:srgbClr val="D4D0E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74" name="Freeform 319"/>
            <p:cNvSpPr>
              <a:spLocks/>
            </p:cNvSpPr>
            <p:nvPr userDrawn="1"/>
          </p:nvSpPr>
          <p:spPr bwMode="auto">
            <a:xfrm>
              <a:off x="5894388" y="987425"/>
              <a:ext cx="227013" cy="366713"/>
            </a:xfrm>
            <a:custGeom>
              <a:avLst/>
              <a:gdLst>
                <a:gd name="T0" fmla="*/ 0 w 287"/>
                <a:gd name="T1" fmla="*/ 0 h 461"/>
                <a:gd name="T2" fmla="*/ 287 w 287"/>
                <a:gd name="T3" fmla="*/ 0 h 461"/>
                <a:gd name="T4" fmla="*/ 287 w 287"/>
                <a:gd name="T5" fmla="*/ 461 h 461"/>
                <a:gd name="T6" fmla="*/ 175 w 287"/>
                <a:gd name="T7" fmla="*/ 283 h 461"/>
                <a:gd name="T8" fmla="*/ 0 w 287"/>
                <a:gd name="T9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461">
                  <a:moveTo>
                    <a:pt x="0" y="0"/>
                  </a:moveTo>
                  <a:lnTo>
                    <a:pt x="287" y="0"/>
                  </a:lnTo>
                  <a:lnTo>
                    <a:pt x="287" y="461"/>
                  </a:lnTo>
                  <a:lnTo>
                    <a:pt x="175" y="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6AEA"/>
            </a:solidFill>
            <a:ln w="0">
              <a:solidFill>
                <a:srgbClr val="CF6AE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75" name="Freeform 320"/>
            <p:cNvSpPr>
              <a:spLocks/>
            </p:cNvSpPr>
            <p:nvPr userDrawn="1"/>
          </p:nvSpPr>
          <p:spPr bwMode="auto">
            <a:xfrm>
              <a:off x="5059363" y="542925"/>
              <a:ext cx="555625" cy="444500"/>
            </a:xfrm>
            <a:custGeom>
              <a:avLst/>
              <a:gdLst>
                <a:gd name="T0" fmla="*/ 0 w 699"/>
                <a:gd name="T1" fmla="*/ 0 h 562"/>
                <a:gd name="T2" fmla="*/ 699 w 699"/>
                <a:gd name="T3" fmla="*/ 0 h 562"/>
                <a:gd name="T4" fmla="*/ 524 w 699"/>
                <a:gd name="T5" fmla="*/ 281 h 562"/>
                <a:gd name="T6" fmla="*/ 349 w 699"/>
                <a:gd name="T7" fmla="*/ 562 h 562"/>
                <a:gd name="T8" fmla="*/ 174 w 699"/>
                <a:gd name="T9" fmla="*/ 281 h 562"/>
                <a:gd name="T10" fmla="*/ 0 w 699"/>
                <a:gd name="T11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9" h="562">
                  <a:moveTo>
                    <a:pt x="0" y="0"/>
                  </a:moveTo>
                  <a:lnTo>
                    <a:pt x="699" y="0"/>
                  </a:lnTo>
                  <a:lnTo>
                    <a:pt x="524" y="281"/>
                  </a:lnTo>
                  <a:lnTo>
                    <a:pt x="349" y="562"/>
                  </a:lnTo>
                  <a:lnTo>
                    <a:pt x="174" y="2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AFB"/>
            </a:solidFill>
            <a:ln w="0">
              <a:solidFill>
                <a:srgbClr val="EDFAF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76" name="Freeform 321"/>
            <p:cNvSpPr>
              <a:spLocks/>
            </p:cNvSpPr>
            <p:nvPr userDrawn="1"/>
          </p:nvSpPr>
          <p:spPr bwMode="auto">
            <a:xfrm>
              <a:off x="5616575" y="542925"/>
              <a:ext cx="504825" cy="444500"/>
            </a:xfrm>
            <a:custGeom>
              <a:avLst/>
              <a:gdLst>
                <a:gd name="T0" fmla="*/ 0 w 636"/>
                <a:gd name="T1" fmla="*/ 0 h 562"/>
                <a:gd name="T2" fmla="*/ 636 w 636"/>
                <a:gd name="T3" fmla="*/ 0 h 562"/>
                <a:gd name="T4" fmla="*/ 636 w 636"/>
                <a:gd name="T5" fmla="*/ 100 h 562"/>
                <a:gd name="T6" fmla="*/ 524 w 636"/>
                <a:gd name="T7" fmla="*/ 281 h 562"/>
                <a:gd name="T8" fmla="*/ 349 w 636"/>
                <a:gd name="T9" fmla="*/ 562 h 562"/>
                <a:gd name="T10" fmla="*/ 174 w 636"/>
                <a:gd name="T11" fmla="*/ 281 h 562"/>
                <a:gd name="T12" fmla="*/ 0 w 636"/>
                <a:gd name="T13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6" h="562">
                  <a:moveTo>
                    <a:pt x="0" y="0"/>
                  </a:moveTo>
                  <a:lnTo>
                    <a:pt x="636" y="0"/>
                  </a:lnTo>
                  <a:lnTo>
                    <a:pt x="636" y="100"/>
                  </a:lnTo>
                  <a:lnTo>
                    <a:pt x="524" y="281"/>
                  </a:lnTo>
                  <a:lnTo>
                    <a:pt x="349" y="562"/>
                  </a:lnTo>
                  <a:lnTo>
                    <a:pt x="174" y="2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DDF7"/>
            </a:solidFill>
            <a:ln w="0">
              <a:solidFill>
                <a:srgbClr val="EDDDF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77" name="Freeform 322"/>
            <p:cNvSpPr>
              <a:spLocks/>
            </p:cNvSpPr>
            <p:nvPr userDrawn="1"/>
          </p:nvSpPr>
          <p:spPr bwMode="auto">
            <a:xfrm>
              <a:off x="4781550" y="542925"/>
              <a:ext cx="555625" cy="444500"/>
            </a:xfrm>
            <a:custGeom>
              <a:avLst/>
              <a:gdLst>
                <a:gd name="T0" fmla="*/ 350 w 701"/>
                <a:gd name="T1" fmla="*/ 0 h 562"/>
                <a:gd name="T2" fmla="*/ 352 w 701"/>
                <a:gd name="T3" fmla="*/ 0 h 562"/>
                <a:gd name="T4" fmla="*/ 526 w 701"/>
                <a:gd name="T5" fmla="*/ 281 h 562"/>
                <a:gd name="T6" fmla="*/ 701 w 701"/>
                <a:gd name="T7" fmla="*/ 562 h 562"/>
                <a:gd name="T8" fmla="*/ 0 w 701"/>
                <a:gd name="T9" fmla="*/ 562 h 562"/>
                <a:gd name="T10" fmla="*/ 175 w 701"/>
                <a:gd name="T11" fmla="*/ 281 h 562"/>
                <a:gd name="T12" fmla="*/ 350 w 701"/>
                <a:gd name="T13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1" h="562">
                  <a:moveTo>
                    <a:pt x="350" y="0"/>
                  </a:moveTo>
                  <a:lnTo>
                    <a:pt x="352" y="0"/>
                  </a:lnTo>
                  <a:lnTo>
                    <a:pt x="526" y="281"/>
                  </a:lnTo>
                  <a:lnTo>
                    <a:pt x="701" y="562"/>
                  </a:lnTo>
                  <a:lnTo>
                    <a:pt x="0" y="562"/>
                  </a:lnTo>
                  <a:lnTo>
                    <a:pt x="175" y="281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D9F4FC"/>
            </a:solidFill>
            <a:ln w="0">
              <a:solidFill>
                <a:srgbClr val="D9F4F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78" name="Freeform 323"/>
            <p:cNvSpPr>
              <a:spLocks/>
            </p:cNvSpPr>
            <p:nvPr userDrawn="1"/>
          </p:nvSpPr>
          <p:spPr bwMode="auto">
            <a:xfrm>
              <a:off x="5337175" y="542925"/>
              <a:ext cx="557213" cy="444500"/>
            </a:xfrm>
            <a:custGeom>
              <a:avLst/>
              <a:gdLst>
                <a:gd name="T0" fmla="*/ 350 w 701"/>
                <a:gd name="T1" fmla="*/ 0 h 562"/>
                <a:gd name="T2" fmla="*/ 352 w 701"/>
                <a:gd name="T3" fmla="*/ 0 h 562"/>
                <a:gd name="T4" fmla="*/ 526 w 701"/>
                <a:gd name="T5" fmla="*/ 281 h 562"/>
                <a:gd name="T6" fmla="*/ 701 w 701"/>
                <a:gd name="T7" fmla="*/ 562 h 562"/>
                <a:gd name="T8" fmla="*/ 0 w 701"/>
                <a:gd name="T9" fmla="*/ 562 h 562"/>
                <a:gd name="T10" fmla="*/ 175 w 701"/>
                <a:gd name="T11" fmla="*/ 281 h 562"/>
                <a:gd name="T12" fmla="*/ 350 w 701"/>
                <a:gd name="T13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1" h="562">
                  <a:moveTo>
                    <a:pt x="350" y="0"/>
                  </a:moveTo>
                  <a:lnTo>
                    <a:pt x="352" y="0"/>
                  </a:lnTo>
                  <a:lnTo>
                    <a:pt x="526" y="281"/>
                  </a:lnTo>
                  <a:lnTo>
                    <a:pt x="701" y="562"/>
                  </a:lnTo>
                  <a:lnTo>
                    <a:pt x="0" y="562"/>
                  </a:lnTo>
                  <a:lnTo>
                    <a:pt x="175" y="281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F0F0F9"/>
            </a:solidFill>
            <a:ln w="0">
              <a:solidFill>
                <a:srgbClr val="F0F0F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79" name="Freeform 324"/>
            <p:cNvSpPr>
              <a:spLocks/>
            </p:cNvSpPr>
            <p:nvPr userDrawn="1"/>
          </p:nvSpPr>
          <p:spPr bwMode="auto">
            <a:xfrm>
              <a:off x="5894388" y="622300"/>
              <a:ext cx="227013" cy="365125"/>
            </a:xfrm>
            <a:custGeom>
              <a:avLst/>
              <a:gdLst>
                <a:gd name="T0" fmla="*/ 287 w 287"/>
                <a:gd name="T1" fmla="*/ 0 h 462"/>
                <a:gd name="T2" fmla="*/ 287 w 287"/>
                <a:gd name="T3" fmla="*/ 462 h 462"/>
                <a:gd name="T4" fmla="*/ 0 w 287"/>
                <a:gd name="T5" fmla="*/ 462 h 462"/>
                <a:gd name="T6" fmla="*/ 175 w 287"/>
                <a:gd name="T7" fmla="*/ 181 h 462"/>
                <a:gd name="T8" fmla="*/ 287 w 287"/>
                <a:gd name="T9" fmla="*/ 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462">
                  <a:moveTo>
                    <a:pt x="287" y="0"/>
                  </a:moveTo>
                  <a:lnTo>
                    <a:pt x="287" y="462"/>
                  </a:lnTo>
                  <a:lnTo>
                    <a:pt x="0" y="462"/>
                  </a:lnTo>
                  <a:lnTo>
                    <a:pt x="175" y="18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D782FB"/>
            </a:solidFill>
            <a:ln w="0">
              <a:solidFill>
                <a:srgbClr val="D782F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80" name="Freeform 325"/>
            <p:cNvSpPr>
              <a:spLocks/>
            </p:cNvSpPr>
            <p:nvPr userDrawn="1"/>
          </p:nvSpPr>
          <p:spPr bwMode="auto">
            <a:xfrm>
              <a:off x="5059363" y="1882775"/>
              <a:ext cx="555625" cy="446088"/>
            </a:xfrm>
            <a:custGeom>
              <a:avLst/>
              <a:gdLst>
                <a:gd name="T0" fmla="*/ 349 w 699"/>
                <a:gd name="T1" fmla="*/ 0 h 562"/>
                <a:gd name="T2" fmla="*/ 699 w 699"/>
                <a:gd name="T3" fmla="*/ 562 h 562"/>
                <a:gd name="T4" fmla="*/ 0 w 699"/>
                <a:gd name="T5" fmla="*/ 562 h 562"/>
                <a:gd name="T6" fmla="*/ 174 w 699"/>
                <a:gd name="T7" fmla="*/ 281 h 562"/>
                <a:gd name="T8" fmla="*/ 349 w 699"/>
                <a:gd name="T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9" h="562">
                  <a:moveTo>
                    <a:pt x="349" y="0"/>
                  </a:moveTo>
                  <a:lnTo>
                    <a:pt x="699" y="562"/>
                  </a:lnTo>
                  <a:lnTo>
                    <a:pt x="0" y="562"/>
                  </a:lnTo>
                  <a:lnTo>
                    <a:pt x="174" y="281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A2BAF0"/>
            </a:solidFill>
            <a:ln w="0">
              <a:solidFill>
                <a:srgbClr val="A2BA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81" name="Freeform 326"/>
            <p:cNvSpPr>
              <a:spLocks/>
            </p:cNvSpPr>
            <p:nvPr userDrawn="1"/>
          </p:nvSpPr>
          <p:spPr bwMode="auto">
            <a:xfrm>
              <a:off x="5616575" y="1882775"/>
              <a:ext cx="504825" cy="446088"/>
            </a:xfrm>
            <a:custGeom>
              <a:avLst/>
              <a:gdLst>
                <a:gd name="T0" fmla="*/ 349 w 636"/>
                <a:gd name="T1" fmla="*/ 0 h 562"/>
                <a:gd name="T2" fmla="*/ 524 w 636"/>
                <a:gd name="T3" fmla="*/ 281 h 562"/>
                <a:gd name="T4" fmla="*/ 636 w 636"/>
                <a:gd name="T5" fmla="*/ 462 h 562"/>
                <a:gd name="T6" fmla="*/ 636 w 636"/>
                <a:gd name="T7" fmla="*/ 562 h 562"/>
                <a:gd name="T8" fmla="*/ 0 w 636"/>
                <a:gd name="T9" fmla="*/ 562 h 562"/>
                <a:gd name="T10" fmla="*/ 349 w 636"/>
                <a:gd name="T11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6" h="562">
                  <a:moveTo>
                    <a:pt x="349" y="0"/>
                  </a:moveTo>
                  <a:lnTo>
                    <a:pt x="524" y="281"/>
                  </a:lnTo>
                  <a:lnTo>
                    <a:pt x="636" y="462"/>
                  </a:lnTo>
                  <a:lnTo>
                    <a:pt x="636" y="562"/>
                  </a:lnTo>
                  <a:lnTo>
                    <a:pt x="0" y="562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C5C9FF"/>
            </a:solidFill>
            <a:ln w="0">
              <a:solidFill>
                <a:srgbClr val="C5C9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82" name="Freeform 327"/>
            <p:cNvSpPr>
              <a:spLocks/>
            </p:cNvSpPr>
            <p:nvPr userDrawn="1"/>
          </p:nvSpPr>
          <p:spPr bwMode="auto">
            <a:xfrm>
              <a:off x="4781550" y="1882775"/>
              <a:ext cx="555625" cy="446088"/>
            </a:xfrm>
            <a:custGeom>
              <a:avLst/>
              <a:gdLst>
                <a:gd name="T0" fmla="*/ 0 w 701"/>
                <a:gd name="T1" fmla="*/ 0 h 562"/>
                <a:gd name="T2" fmla="*/ 701 w 701"/>
                <a:gd name="T3" fmla="*/ 0 h 562"/>
                <a:gd name="T4" fmla="*/ 526 w 701"/>
                <a:gd name="T5" fmla="*/ 281 h 562"/>
                <a:gd name="T6" fmla="*/ 352 w 701"/>
                <a:gd name="T7" fmla="*/ 562 h 562"/>
                <a:gd name="T8" fmla="*/ 350 w 701"/>
                <a:gd name="T9" fmla="*/ 562 h 562"/>
                <a:gd name="T10" fmla="*/ 175 w 701"/>
                <a:gd name="T11" fmla="*/ 281 h 562"/>
                <a:gd name="T12" fmla="*/ 0 w 701"/>
                <a:gd name="T13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1" h="562">
                  <a:moveTo>
                    <a:pt x="0" y="0"/>
                  </a:moveTo>
                  <a:lnTo>
                    <a:pt x="701" y="0"/>
                  </a:lnTo>
                  <a:lnTo>
                    <a:pt x="526" y="281"/>
                  </a:lnTo>
                  <a:lnTo>
                    <a:pt x="352" y="562"/>
                  </a:lnTo>
                  <a:lnTo>
                    <a:pt x="350" y="562"/>
                  </a:lnTo>
                  <a:lnTo>
                    <a:pt x="175" y="2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C8F0"/>
            </a:solidFill>
            <a:ln w="0">
              <a:solidFill>
                <a:srgbClr val="A2C8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83" name="Freeform 328"/>
            <p:cNvSpPr>
              <a:spLocks/>
            </p:cNvSpPr>
            <p:nvPr userDrawn="1"/>
          </p:nvSpPr>
          <p:spPr bwMode="auto">
            <a:xfrm>
              <a:off x="5337175" y="1882775"/>
              <a:ext cx="557213" cy="446088"/>
            </a:xfrm>
            <a:custGeom>
              <a:avLst/>
              <a:gdLst>
                <a:gd name="T0" fmla="*/ 0 w 701"/>
                <a:gd name="T1" fmla="*/ 0 h 562"/>
                <a:gd name="T2" fmla="*/ 701 w 701"/>
                <a:gd name="T3" fmla="*/ 0 h 562"/>
                <a:gd name="T4" fmla="*/ 352 w 701"/>
                <a:gd name="T5" fmla="*/ 562 h 562"/>
                <a:gd name="T6" fmla="*/ 350 w 701"/>
                <a:gd name="T7" fmla="*/ 562 h 562"/>
                <a:gd name="T8" fmla="*/ 0 w 701"/>
                <a:gd name="T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1" h="562">
                  <a:moveTo>
                    <a:pt x="0" y="0"/>
                  </a:moveTo>
                  <a:lnTo>
                    <a:pt x="701" y="0"/>
                  </a:lnTo>
                  <a:lnTo>
                    <a:pt x="352" y="562"/>
                  </a:lnTo>
                  <a:lnTo>
                    <a:pt x="350" y="5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8FFA"/>
            </a:solidFill>
            <a:ln w="0">
              <a:solidFill>
                <a:srgbClr val="7E8F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84" name="Freeform 329"/>
            <p:cNvSpPr>
              <a:spLocks/>
            </p:cNvSpPr>
            <p:nvPr userDrawn="1"/>
          </p:nvSpPr>
          <p:spPr bwMode="auto">
            <a:xfrm>
              <a:off x="5894388" y="1882775"/>
              <a:ext cx="227013" cy="366713"/>
            </a:xfrm>
            <a:custGeom>
              <a:avLst/>
              <a:gdLst>
                <a:gd name="T0" fmla="*/ 0 w 287"/>
                <a:gd name="T1" fmla="*/ 0 h 462"/>
                <a:gd name="T2" fmla="*/ 287 w 287"/>
                <a:gd name="T3" fmla="*/ 0 h 462"/>
                <a:gd name="T4" fmla="*/ 287 w 287"/>
                <a:gd name="T5" fmla="*/ 462 h 462"/>
                <a:gd name="T6" fmla="*/ 175 w 287"/>
                <a:gd name="T7" fmla="*/ 281 h 462"/>
                <a:gd name="T8" fmla="*/ 0 w 287"/>
                <a:gd name="T9" fmla="*/ 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462">
                  <a:moveTo>
                    <a:pt x="0" y="0"/>
                  </a:moveTo>
                  <a:lnTo>
                    <a:pt x="287" y="0"/>
                  </a:lnTo>
                  <a:lnTo>
                    <a:pt x="287" y="462"/>
                  </a:lnTo>
                  <a:lnTo>
                    <a:pt x="175" y="2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68FF"/>
            </a:solidFill>
            <a:ln w="0">
              <a:solidFill>
                <a:srgbClr val="DA68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85" name="Freeform 330"/>
            <p:cNvSpPr>
              <a:spLocks/>
            </p:cNvSpPr>
            <p:nvPr userDrawn="1"/>
          </p:nvSpPr>
          <p:spPr bwMode="auto">
            <a:xfrm>
              <a:off x="4503738" y="1435100"/>
              <a:ext cx="555625" cy="447675"/>
            </a:xfrm>
            <a:custGeom>
              <a:avLst/>
              <a:gdLst>
                <a:gd name="T0" fmla="*/ 0 w 701"/>
                <a:gd name="T1" fmla="*/ 0 h 563"/>
                <a:gd name="T2" fmla="*/ 701 w 701"/>
                <a:gd name="T3" fmla="*/ 0 h 563"/>
                <a:gd name="T4" fmla="*/ 524 w 701"/>
                <a:gd name="T5" fmla="*/ 280 h 563"/>
                <a:gd name="T6" fmla="*/ 349 w 701"/>
                <a:gd name="T7" fmla="*/ 563 h 563"/>
                <a:gd name="T8" fmla="*/ 0 w 701"/>
                <a:gd name="T9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1" h="563">
                  <a:moveTo>
                    <a:pt x="0" y="0"/>
                  </a:moveTo>
                  <a:lnTo>
                    <a:pt x="701" y="0"/>
                  </a:lnTo>
                  <a:lnTo>
                    <a:pt x="524" y="280"/>
                  </a:lnTo>
                  <a:lnTo>
                    <a:pt x="349" y="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B3FD"/>
            </a:solidFill>
            <a:ln w="0">
              <a:solidFill>
                <a:srgbClr val="60B3F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86" name="Freeform 331"/>
            <p:cNvSpPr>
              <a:spLocks/>
            </p:cNvSpPr>
            <p:nvPr userDrawn="1"/>
          </p:nvSpPr>
          <p:spPr bwMode="auto">
            <a:xfrm>
              <a:off x="5059363" y="1435100"/>
              <a:ext cx="557213" cy="447675"/>
            </a:xfrm>
            <a:custGeom>
              <a:avLst/>
              <a:gdLst>
                <a:gd name="T0" fmla="*/ 0 w 701"/>
                <a:gd name="T1" fmla="*/ 0 h 563"/>
                <a:gd name="T2" fmla="*/ 701 w 701"/>
                <a:gd name="T3" fmla="*/ 0 h 563"/>
                <a:gd name="T4" fmla="*/ 349 w 701"/>
                <a:gd name="T5" fmla="*/ 563 h 563"/>
                <a:gd name="T6" fmla="*/ 174 w 701"/>
                <a:gd name="T7" fmla="*/ 280 h 563"/>
                <a:gd name="T8" fmla="*/ 0 w 701"/>
                <a:gd name="T9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1" h="563">
                  <a:moveTo>
                    <a:pt x="0" y="0"/>
                  </a:moveTo>
                  <a:lnTo>
                    <a:pt x="701" y="0"/>
                  </a:lnTo>
                  <a:lnTo>
                    <a:pt x="349" y="563"/>
                  </a:lnTo>
                  <a:lnTo>
                    <a:pt x="174" y="2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83FF"/>
            </a:solidFill>
            <a:ln w="0">
              <a:solidFill>
                <a:srgbClr val="8583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87" name="Freeform 332"/>
            <p:cNvSpPr>
              <a:spLocks/>
            </p:cNvSpPr>
            <p:nvPr userDrawn="1"/>
          </p:nvSpPr>
          <p:spPr bwMode="auto">
            <a:xfrm>
              <a:off x="5616575" y="1435100"/>
              <a:ext cx="504825" cy="447675"/>
            </a:xfrm>
            <a:custGeom>
              <a:avLst/>
              <a:gdLst>
                <a:gd name="T0" fmla="*/ 0 w 636"/>
                <a:gd name="T1" fmla="*/ 0 h 563"/>
                <a:gd name="T2" fmla="*/ 636 w 636"/>
                <a:gd name="T3" fmla="*/ 0 h 563"/>
                <a:gd name="T4" fmla="*/ 636 w 636"/>
                <a:gd name="T5" fmla="*/ 102 h 563"/>
                <a:gd name="T6" fmla="*/ 524 w 636"/>
                <a:gd name="T7" fmla="*/ 280 h 563"/>
                <a:gd name="T8" fmla="*/ 349 w 636"/>
                <a:gd name="T9" fmla="*/ 563 h 563"/>
                <a:gd name="T10" fmla="*/ 0 w 636"/>
                <a:gd name="T11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6" h="563">
                  <a:moveTo>
                    <a:pt x="0" y="0"/>
                  </a:moveTo>
                  <a:lnTo>
                    <a:pt x="636" y="0"/>
                  </a:lnTo>
                  <a:lnTo>
                    <a:pt x="636" y="102"/>
                  </a:lnTo>
                  <a:lnTo>
                    <a:pt x="524" y="280"/>
                  </a:lnTo>
                  <a:lnTo>
                    <a:pt x="349" y="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4EEE"/>
            </a:solidFill>
            <a:ln w="0">
              <a:solidFill>
                <a:srgbClr val="CD4EE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88" name="Freeform 333"/>
            <p:cNvSpPr>
              <a:spLocks/>
            </p:cNvSpPr>
            <p:nvPr userDrawn="1"/>
          </p:nvSpPr>
          <p:spPr bwMode="auto">
            <a:xfrm>
              <a:off x="4781550" y="1435100"/>
              <a:ext cx="555625" cy="447675"/>
            </a:xfrm>
            <a:custGeom>
              <a:avLst/>
              <a:gdLst>
                <a:gd name="T0" fmla="*/ 352 w 701"/>
                <a:gd name="T1" fmla="*/ 0 h 563"/>
                <a:gd name="T2" fmla="*/ 526 w 701"/>
                <a:gd name="T3" fmla="*/ 280 h 563"/>
                <a:gd name="T4" fmla="*/ 701 w 701"/>
                <a:gd name="T5" fmla="*/ 563 h 563"/>
                <a:gd name="T6" fmla="*/ 0 w 701"/>
                <a:gd name="T7" fmla="*/ 563 h 563"/>
                <a:gd name="T8" fmla="*/ 175 w 701"/>
                <a:gd name="T9" fmla="*/ 280 h 563"/>
                <a:gd name="T10" fmla="*/ 352 w 701"/>
                <a:gd name="T11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1" h="563">
                  <a:moveTo>
                    <a:pt x="352" y="0"/>
                  </a:moveTo>
                  <a:lnTo>
                    <a:pt x="526" y="280"/>
                  </a:lnTo>
                  <a:lnTo>
                    <a:pt x="701" y="563"/>
                  </a:lnTo>
                  <a:lnTo>
                    <a:pt x="0" y="563"/>
                  </a:lnTo>
                  <a:lnTo>
                    <a:pt x="175" y="28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D3F9F7"/>
            </a:solidFill>
            <a:ln w="0">
              <a:solidFill>
                <a:srgbClr val="D3F9F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89" name="Freeform 334"/>
            <p:cNvSpPr>
              <a:spLocks/>
            </p:cNvSpPr>
            <p:nvPr userDrawn="1"/>
          </p:nvSpPr>
          <p:spPr bwMode="auto">
            <a:xfrm>
              <a:off x="5337175" y="1435100"/>
              <a:ext cx="557213" cy="447675"/>
            </a:xfrm>
            <a:custGeom>
              <a:avLst/>
              <a:gdLst>
                <a:gd name="T0" fmla="*/ 352 w 701"/>
                <a:gd name="T1" fmla="*/ 0 h 563"/>
                <a:gd name="T2" fmla="*/ 701 w 701"/>
                <a:gd name="T3" fmla="*/ 563 h 563"/>
                <a:gd name="T4" fmla="*/ 0 w 701"/>
                <a:gd name="T5" fmla="*/ 563 h 563"/>
                <a:gd name="T6" fmla="*/ 352 w 701"/>
                <a:gd name="T7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1" h="563">
                  <a:moveTo>
                    <a:pt x="352" y="0"/>
                  </a:moveTo>
                  <a:lnTo>
                    <a:pt x="701" y="563"/>
                  </a:lnTo>
                  <a:lnTo>
                    <a:pt x="0" y="563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B7B3FD"/>
            </a:solidFill>
            <a:ln w="0">
              <a:solidFill>
                <a:srgbClr val="B7B3F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90" name="Freeform 335"/>
            <p:cNvSpPr>
              <a:spLocks/>
            </p:cNvSpPr>
            <p:nvPr userDrawn="1"/>
          </p:nvSpPr>
          <p:spPr bwMode="auto">
            <a:xfrm>
              <a:off x="5894388" y="1516063"/>
              <a:ext cx="227013" cy="366713"/>
            </a:xfrm>
            <a:custGeom>
              <a:avLst/>
              <a:gdLst>
                <a:gd name="T0" fmla="*/ 287 w 287"/>
                <a:gd name="T1" fmla="*/ 0 h 461"/>
                <a:gd name="T2" fmla="*/ 287 w 287"/>
                <a:gd name="T3" fmla="*/ 461 h 461"/>
                <a:gd name="T4" fmla="*/ 0 w 287"/>
                <a:gd name="T5" fmla="*/ 461 h 461"/>
                <a:gd name="T6" fmla="*/ 175 w 287"/>
                <a:gd name="T7" fmla="*/ 178 h 461"/>
                <a:gd name="T8" fmla="*/ 287 w 287"/>
                <a:gd name="T9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461">
                  <a:moveTo>
                    <a:pt x="287" y="0"/>
                  </a:moveTo>
                  <a:lnTo>
                    <a:pt x="287" y="461"/>
                  </a:lnTo>
                  <a:lnTo>
                    <a:pt x="0" y="461"/>
                  </a:lnTo>
                  <a:lnTo>
                    <a:pt x="175" y="178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BF45F5"/>
            </a:solidFill>
            <a:ln w="0">
              <a:solidFill>
                <a:srgbClr val="BF45F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91" name="Freeform 336"/>
            <p:cNvSpPr>
              <a:spLocks/>
            </p:cNvSpPr>
            <p:nvPr userDrawn="1"/>
          </p:nvSpPr>
          <p:spPr bwMode="auto">
            <a:xfrm>
              <a:off x="4503738" y="987425"/>
              <a:ext cx="555625" cy="447675"/>
            </a:xfrm>
            <a:custGeom>
              <a:avLst/>
              <a:gdLst>
                <a:gd name="T0" fmla="*/ 349 w 701"/>
                <a:gd name="T1" fmla="*/ 0 h 564"/>
                <a:gd name="T2" fmla="*/ 524 w 701"/>
                <a:gd name="T3" fmla="*/ 283 h 564"/>
                <a:gd name="T4" fmla="*/ 701 w 701"/>
                <a:gd name="T5" fmla="*/ 564 h 564"/>
                <a:gd name="T6" fmla="*/ 0 w 701"/>
                <a:gd name="T7" fmla="*/ 564 h 564"/>
                <a:gd name="T8" fmla="*/ 349 w 701"/>
                <a:gd name="T9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1" h="564">
                  <a:moveTo>
                    <a:pt x="349" y="0"/>
                  </a:moveTo>
                  <a:lnTo>
                    <a:pt x="524" y="283"/>
                  </a:lnTo>
                  <a:lnTo>
                    <a:pt x="701" y="564"/>
                  </a:lnTo>
                  <a:lnTo>
                    <a:pt x="0" y="564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7AE2F5"/>
            </a:solidFill>
            <a:ln w="0">
              <a:solidFill>
                <a:srgbClr val="7AE2F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92" name="Freeform 337"/>
            <p:cNvSpPr>
              <a:spLocks/>
            </p:cNvSpPr>
            <p:nvPr userDrawn="1"/>
          </p:nvSpPr>
          <p:spPr bwMode="auto">
            <a:xfrm>
              <a:off x="5059363" y="987425"/>
              <a:ext cx="557213" cy="447675"/>
            </a:xfrm>
            <a:custGeom>
              <a:avLst/>
              <a:gdLst>
                <a:gd name="T0" fmla="*/ 349 w 701"/>
                <a:gd name="T1" fmla="*/ 0 h 564"/>
                <a:gd name="T2" fmla="*/ 701 w 701"/>
                <a:gd name="T3" fmla="*/ 564 h 564"/>
                <a:gd name="T4" fmla="*/ 0 w 701"/>
                <a:gd name="T5" fmla="*/ 564 h 564"/>
                <a:gd name="T6" fmla="*/ 174 w 701"/>
                <a:gd name="T7" fmla="*/ 283 h 564"/>
                <a:gd name="T8" fmla="*/ 349 w 701"/>
                <a:gd name="T9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1" h="564">
                  <a:moveTo>
                    <a:pt x="349" y="0"/>
                  </a:moveTo>
                  <a:lnTo>
                    <a:pt x="701" y="564"/>
                  </a:lnTo>
                  <a:lnTo>
                    <a:pt x="0" y="564"/>
                  </a:lnTo>
                  <a:lnTo>
                    <a:pt x="174" y="283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C4C2ED"/>
            </a:solidFill>
            <a:ln w="0">
              <a:solidFill>
                <a:srgbClr val="C4C2E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93" name="Freeform 338"/>
            <p:cNvSpPr>
              <a:spLocks/>
            </p:cNvSpPr>
            <p:nvPr userDrawn="1"/>
          </p:nvSpPr>
          <p:spPr bwMode="auto">
            <a:xfrm>
              <a:off x="5616575" y="987425"/>
              <a:ext cx="504825" cy="447675"/>
            </a:xfrm>
            <a:custGeom>
              <a:avLst/>
              <a:gdLst>
                <a:gd name="T0" fmla="*/ 349 w 636"/>
                <a:gd name="T1" fmla="*/ 0 h 564"/>
                <a:gd name="T2" fmla="*/ 524 w 636"/>
                <a:gd name="T3" fmla="*/ 283 h 564"/>
                <a:gd name="T4" fmla="*/ 636 w 636"/>
                <a:gd name="T5" fmla="*/ 461 h 564"/>
                <a:gd name="T6" fmla="*/ 636 w 636"/>
                <a:gd name="T7" fmla="*/ 564 h 564"/>
                <a:gd name="T8" fmla="*/ 0 w 636"/>
                <a:gd name="T9" fmla="*/ 564 h 564"/>
                <a:gd name="T10" fmla="*/ 349 w 636"/>
                <a:gd name="T11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6" h="564">
                  <a:moveTo>
                    <a:pt x="349" y="0"/>
                  </a:moveTo>
                  <a:lnTo>
                    <a:pt x="524" y="283"/>
                  </a:lnTo>
                  <a:lnTo>
                    <a:pt x="636" y="461"/>
                  </a:lnTo>
                  <a:lnTo>
                    <a:pt x="636" y="564"/>
                  </a:lnTo>
                  <a:lnTo>
                    <a:pt x="0" y="564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A33BC4"/>
            </a:solidFill>
            <a:ln w="0">
              <a:solidFill>
                <a:srgbClr val="A33BC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94" name="Freeform 339"/>
            <p:cNvSpPr>
              <a:spLocks/>
            </p:cNvSpPr>
            <p:nvPr userDrawn="1"/>
          </p:nvSpPr>
          <p:spPr bwMode="auto">
            <a:xfrm>
              <a:off x="4781550" y="987425"/>
              <a:ext cx="555625" cy="447675"/>
            </a:xfrm>
            <a:custGeom>
              <a:avLst/>
              <a:gdLst>
                <a:gd name="T0" fmla="*/ 0 w 701"/>
                <a:gd name="T1" fmla="*/ 0 h 564"/>
                <a:gd name="T2" fmla="*/ 701 w 701"/>
                <a:gd name="T3" fmla="*/ 0 h 564"/>
                <a:gd name="T4" fmla="*/ 526 w 701"/>
                <a:gd name="T5" fmla="*/ 283 h 564"/>
                <a:gd name="T6" fmla="*/ 352 w 701"/>
                <a:gd name="T7" fmla="*/ 564 h 564"/>
                <a:gd name="T8" fmla="*/ 175 w 701"/>
                <a:gd name="T9" fmla="*/ 283 h 564"/>
                <a:gd name="T10" fmla="*/ 0 w 701"/>
                <a:gd name="T11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1" h="564">
                  <a:moveTo>
                    <a:pt x="0" y="0"/>
                  </a:moveTo>
                  <a:lnTo>
                    <a:pt x="701" y="0"/>
                  </a:lnTo>
                  <a:lnTo>
                    <a:pt x="526" y="283"/>
                  </a:lnTo>
                  <a:lnTo>
                    <a:pt x="352" y="564"/>
                  </a:lnTo>
                  <a:lnTo>
                    <a:pt x="175" y="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E0F3"/>
            </a:solidFill>
            <a:ln w="0">
              <a:solidFill>
                <a:srgbClr val="87E0F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95" name="Freeform 340"/>
            <p:cNvSpPr>
              <a:spLocks/>
            </p:cNvSpPr>
            <p:nvPr userDrawn="1"/>
          </p:nvSpPr>
          <p:spPr bwMode="auto">
            <a:xfrm>
              <a:off x="5337175" y="987425"/>
              <a:ext cx="557213" cy="447675"/>
            </a:xfrm>
            <a:custGeom>
              <a:avLst/>
              <a:gdLst>
                <a:gd name="T0" fmla="*/ 0 w 701"/>
                <a:gd name="T1" fmla="*/ 0 h 564"/>
                <a:gd name="T2" fmla="*/ 701 w 701"/>
                <a:gd name="T3" fmla="*/ 0 h 564"/>
                <a:gd name="T4" fmla="*/ 352 w 701"/>
                <a:gd name="T5" fmla="*/ 564 h 564"/>
                <a:gd name="T6" fmla="*/ 0 w 701"/>
                <a:gd name="T7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1" h="564">
                  <a:moveTo>
                    <a:pt x="0" y="0"/>
                  </a:moveTo>
                  <a:lnTo>
                    <a:pt x="701" y="0"/>
                  </a:lnTo>
                  <a:lnTo>
                    <a:pt x="352" y="5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D0EF"/>
            </a:solidFill>
            <a:ln w="0">
              <a:solidFill>
                <a:srgbClr val="D4D0E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96" name="Freeform 341"/>
            <p:cNvSpPr>
              <a:spLocks/>
            </p:cNvSpPr>
            <p:nvPr userDrawn="1"/>
          </p:nvSpPr>
          <p:spPr bwMode="auto">
            <a:xfrm>
              <a:off x="5894388" y="987425"/>
              <a:ext cx="227013" cy="366713"/>
            </a:xfrm>
            <a:custGeom>
              <a:avLst/>
              <a:gdLst>
                <a:gd name="T0" fmla="*/ 0 w 287"/>
                <a:gd name="T1" fmla="*/ 0 h 461"/>
                <a:gd name="T2" fmla="*/ 287 w 287"/>
                <a:gd name="T3" fmla="*/ 0 h 461"/>
                <a:gd name="T4" fmla="*/ 287 w 287"/>
                <a:gd name="T5" fmla="*/ 461 h 461"/>
                <a:gd name="T6" fmla="*/ 175 w 287"/>
                <a:gd name="T7" fmla="*/ 283 h 461"/>
                <a:gd name="T8" fmla="*/ 0 w 287"/>
                <a:gd name="T9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461">
                  <a:moveTo>
                    <a:pt x="0" y="0"/>
                  </a:moveTo>
                  <a:lnTo>
                    <a:pt x="287" y="0"/>
                  </a:lnTo>
                  <a:lnTo>
                    <a:pt x="287" y="461"/>
                  </a:lnTo>
                  <a:lnTo>
                    <a:pt x="175" y="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6AEA"/>
            </a:solidFill>
            <a:ln w="0">
              <a:solidFill>
                <a:srgbClr val="CF6AE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97" name="Freeform 342"/>
            <p:cNvSpPr>
              <a:spLocks/>
            </p:cNvSpPr>
            <p:nvPr userDrawn="1"/>
          </p:nvSpPr>
          <p:spPr bwMode="auto">
            <a:xfrm>
              <a:off x="5059363" y="542925"/>
              <a:ext cx="555625" cy="444500"/>
            </a:xfrm>
            <a:custGeom>
              <a:avLst/>
              <a:gdLst>
                <a:gd name="T0" fmla="*/ 0 w 699"/>
                <a:gd name="T1" fmla="*/ 0 h 562"/>
                <a:gd name="T2" fmla="*/ 699 w 699"/>
                <a:gd name="T3" fmla="*/ 0 h 562"/>
                <a:gd name="T4" fmla="*/ 524 w 699"/>
                <a:gd name="T5" fmla="*/ 281 h 562"/>
                <a:gd name="T6" fmla="*/ 349 w 699"/>
                <a:gd name="T7" fmla="*/ 562 h 562"/>
                <a:gd name="T8" fmla="*/ 174 w 699"/>
                <a:gd name="T9" fmla="*/ 281 h 562"/>
                <a:gd name="T10" fmla="*/ 0 w 699"/>
                <a:gd name="T11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9" h="562">
                  <a:moveTo>
                    <a:pt x="0" y="0"/>
                  </a:moveTo>
                  <a:lnTo>
                    <a:pt x="699" y="0"/>
                  </a:lnTo>
                  <a:lnTo>
                    <a:pt x="524" y="281"/>
                  </a:lnTo>
                  <a:lnTo>
                    <a:pt x="349" y="562"/>
                  </a:lnTo>
                  <a:lnTo>
                    <a:pt x="174" y="2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AFB"/>
            </a:solidFill>
            <a:ln w="0">
              <a:solidFill>
                <a:srgbClr val="EDFAF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98" name="Freeform 343"/>
            <p:cNvSpPr>
              <a:spLocks/>
            </p:cNvSpPr>
            <p:nvPr userDrawn="1"/>
          </p:nvSpPr>
          <p:spPr bwMode="auto">
            <a:xfrm>
              <a:off x="5616575" y="542925"/>
              <a:ext cx="504825" cy="444500"/>
            </a:xfrm>
            <a:custGeom>
              <a:avLst/>
              <a:gdLst>
                <a:gd name="T0" fmla="*/ 0 w 636"/>
                <a:gd name="T1" fmla="*/ 0 h 562"/>
                <a:gd name="T2" fmla="*/ 636 w 636"/>
                <a:gd name="T3" fmla="*/ 0 h 562"/>
                <a:gd name="T4" fmla="*/ 636 w 636"/>
                <a:gd name="T5" fmla="*/ 100 h 562"/>
                <a:gd name="T6" fmla="*/ 524 w 636"/>
                <a:gd name="T7" fmla="*/ 281 h 562"/>
                <a:gd name="T8" fmla="*/ 349 w 636"/>
                <a:gd name="T9" fmla="*/ 562 h 562"/>
                <a:gd name="T10" fmla="*/ 174 w 636"/>
                <a:gd name="T11" fmla="*/ 281 h 562"/>
                <a:gd name="T12" fmla="*/ 0 w 636"/>
                <a:gd name="T13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6" h="562">
                  <a:moveTo>
                    <a:pt x="0" y="0"/>
                  </a:moveTo>
                  <a:lnTo>
                    <a:pt x="636" y="0"/>
                  </a:lnTo>
                  <a:lnTo>
                    <a:pt x="636" y="100"/>
                  </a:lnTo>
                  <a:lnTo>
                    <a:pt x="524" y="281"/>
                  </a:lnTo>
                  <a:lnTo>
                    <a:pt x="349" y="562"/>
                  </a:lnTo>
                  <a:lnTo>
                    <a:pt x="174" y="2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DDF7"/>
            </a:solidFill>
            <a:ln w="0">
              <a:solidFill>
                <a:srgbClr val="EDDDF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99" name="Freeform 344"/>
            <p:cNvSpPr>
              <a:spLocks/>
            </p:cNvSpPr>
            <p:nvPr userDrawn="1"/>
          </p:nvSpPr>
          <p:spPr bwMode="auto">
            <a:xfrm>
              <a:off x="4781550" y="542925"/>
              <a:ext cx="555625" cy="444500"/>
            </a:xfrm>
            <a:custGeom>
              <a:avLst/>
              <a:gdLst>
                <a:gd name="T0" fmla="*/ 350 w 701"/>
                <a:gd name="T1" fmla="*/ 0 h 562"/>
                <a:gd name="T2" fmla="*/ 352 w 701"/>
                <a:gd name="T3" fmla="*/ 0 h 562"/>
                <a:gd name="T4" fmla="*/ 526 w 701"/>
                <a:gd name="T5" fmla="*/ 281 h 562"/>
                <a:gd name="T6" fmla="*/ 701 w 701"/>
                <a:gd name="T7" fmla="*/ 562 h 562"/>
                <a:gd name="T8" fmla="*/ 0 w 701"/>
                <a:gd name="T9" fmla="*/ 562 h 562"/>
                <a:gd name="T10" fmla="*/ 175 w 701"/>
                <a:gd name="T11" fmla="*/ 281 h 562"/>
                <a:gd name="T12" fmla="*/ 350 w 701"/>
                <a:gd name="T13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1" h="562">
                  <a:moveTo>
                    <a:pt x="350" y="0"/>
                  </a:moveTo>
                  <a:lnTo>
                    <a:pt x="352" y="0"/>
                  </a:lnTo>
                  <a:lnTo>
                    <a:pt x="526" y="281"/>
                  </a:lnTo>
                  <a:lnTo>
                    <a:pt x="701" y="562"/>
                  </a:lnTo>
                  <a:lnTo>
                    <a:pt x="0" y="562"/>
                  </a:lnTo>
                  <a:lnTo>
                    <a:pt x="175" y="281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D9F4FC"/>
            </a:solidFill>
            <a:ln w="0">
              <a:solidFill>
                <a:srgbClr val="D9F4F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00" name="Freeform 345"/>
            <p:cNvSpPr>
              <a:spLocks/>
            </p:cNvSpPr>
            <p:nvPr userDrawn="1"/>
          </p:nvSpPr>
          <p:spPr bwMode="auto">
            <a:xfrm>
              <a:off x="5337175" y="542925"/>
              <a:ext cx="557213" cy="444500"/>
            </a:xfrm>
            <a:custGeom>
              <a:avLst/>
              <a:gdLst>
                <a:gd name="T0" fmla="*/ 350 w 701"/>
                <a:gd name="T1" fmla="*/ 0 h 562"/>
                <a:gd name="T2" fmla="*/ 352 w 701"/>
                <a:gd name="T3" fmla="*/ 0 h 562"/>
                <a:gd name="T4" fmla="*/ 526 w 701"/>
                <a:gd name="T5" fmla="*/ 281 h 562"/>
                <a:gd name="T6" fmla="*/ 701 w 701"/>
                <a:gd name="T7" fmla="*/ 562 h 562"/>
                <a:gd name="T8" fmla="*/ 0 w 701"/>
                <a:gd name="T9" fmla="*/ 562 h 562"/>
                <a:gd name="T10" fmla="*/ 175 w 701"/>
                <a:gd name="T11" fmla="*/ 281 h 562"/>
                <a:gd name="T12" fmla="*/ 350 w 701"/>
                <a:gd name="T13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1" h="562">
                  <a:moveTo>
                    <a:pt x="350" y="0"/>
                  </a:moveTo>
                  <a:lnTo>
                    <a:pt x="352" y="0"/>
                  </a:lnTo>
                  <a:lnTo>
                    <a:pt x="526" y="281"/>
                  </a:lnTo>
                  <a:lnTo>
                    <a:pt x="701" y="562"/>
                  </a:lnTo>
                  <a:lnTo>
                    <a:pt x="0" y="562"/>
                  </a:lnTo>
                  <a:lnTo>
                    <a:pt x="175" y="281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F0F0F9"/>
            </a:solidFill>
            <a:ln w="0">
              <a:solidFill>
                <a:srgbClr val="F0F0F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01" name="Freeform 346"/>
            <p:cNvSpPr>
              <a:spLocks/>
            </p:cNvSpPr>
            <p:nvPr userDrawn="1"/>
          </p:nvSpPr>
          <p:spPr bwMode="auto">
            <a:xfrm>
              <a:off x="5894388" y="622300"/>
              <a:ext cx="227013" cy="365125"/>
            </a:xfrm>
            <a:custGeom>
              <a:avLst/>
              <a:gdLst>
                <a:gd name="T0" fmla="*/ 287 w 287"/>
                <a:gd name="T1" fmla="*/ 0 h 462"/>
                <a:gd name="T2" fmla="*/ 287 w 287"/>
                <a:gd name="T3" fmla="*/ 462 h 462"/>
                <a:gd name="T4" fmla="*/ 0 w 287"/>
                <a:gd name="T5" fmla="*/ 462 h 462"/>
                <a:gd name="T6" fmla="*/ 175 w 287"/>
                <a:gd name="T7" fmla="*/ 181 h 462"/>
                <a:gd name="T8" fmla="*/ 287 w 287"/>
                <a:gd name="T9" fmla="*/ 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462">
                  <a:moveTo>
                    <a:pt x="287" y="0"/>
                  </a:moveTo>
                  <a:lnTo>
                    <a:pt x="287" y="462"/>
                  </a:lnTo>
                  <a:lnTo>
                    <a:pt x="0" y="462"/>
                  </a:lnTo>
                  <a:lnTo>
                    <a:pt x="175" y="18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D782FB"/>
            </a:solidFill>
            <a:ln w="0">
              <a:solidFill>
                <a:srgbClr val="D782F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</p:grpSp>
      <p:sp>
        <p:nvSpPr>
          <p:cNvPr id="72" name="Title 1"/>
          <p:cNvSpPr>
            <a:spLocks noGrp="1"/>
          </p:cNvSpPr>
          <p:nvPr>
            <p:ph type="ctrTitle"/>
          </p:nvPr>
        </p:nvSpPr>
        <p:spPr>
          <a:xfrm>
            <a:off x="1" y="1381764"/>
            <a:ext cx="5811520" cy="1961157"/>
          </a:xfrm>
          <a:prstGeom prst="rect">
            <a:avLst/>
          </a:prstGeom>
        </p:spPr>
        <p:txBody>
          <a:bodyPr lIns="274320" anchor="b">
            <a:noAutofit/>
          </a:bodyPr>
          <a:lstStyle>
            <a:lvl1pPr algn="l"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3" name="Subtitle 2"/>
          <p:cNvSpPr>
            <a:spLocks noGrp="1"/>
          </p:cNvSpPr>
          <p:nvPr>
            <p:ph type="subTitle" idx="1"/>
          </p:nvPr>
        </p:nvSpPr>
        <p:spPr>
          <a:xfrm>
            <a:off x="1" y="3533183"/>
            <a:ext cx="5811523" cy="1140419"/>
          </a:xfrm>
          <a:prstGeom prst="rect">
            <a:avLst/>
          </a:prstGeom>
        </p:spPr>
        <p:txBody>
          <a:bodyPr lIns="274320" rIns="91440" anchor="t">
            <a:noAutofit/>
          </a:bodyPr>
          <a:lstStyle>
            <a:lvl1pPr marL="0" indent="0" algn="l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6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atinLnBrk="1"/>
            <a:r>
              <a:rPr lang="en-US">
                <a:solidFill>
                  <a:prstClr val="white">
                    <a:lumMod val="85000"/>
                  </a:prstClr>
                </a:solidFill>
              </a:rPr>
              <a:t>Your Date</a:t>
            </a:r>
          </a:p>
        </p:txBody>
      </p:sp>
      <p:sp>
        <p:nvSpPr>
          <p:cNvPr id="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6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atinLnBrk="1"/>
            <a:r>
              <a:rPr lang="en-US">
                <a:solidFill>
                  <a:prstClr val="white">
                    <a:lumMod val="85000"/>
                  </a:prstClr>
                </a:solidFill>
              </a:rPr>
              <a:t>Your Footer Here</a:t>
            </a:r>
          </a:p>
        </p:txBody>
      </p:sp>
      <p:sp>
        <p:nvSpPr>
          <p:cNvPr id="7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6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atinLnBrk="1"/>
            <a:fld id="{BD2392B6-3E0B-4583-A4D5-7F190AD860A4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 latinLnBrk="1"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0640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2818" y="123847"/>
            <a:ext cx="7633095" cy="1098507"/>
          </a:xfrm>
          <a:prstGeom prst="rect">
            <a:avLst/>
          </a:prstGeom>
        </p:spPr>
        <p:txBody>
          <a:bodyPr/>
          <a:lstStyle>
            <a:lvl1pPr algn="r"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42818" y="1371513"/>
            <a:ext cx="7633095" cy="48483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" y="0"/>
            <a:ext cx="4248913" cy="6858000"/>
            <a:chOff x="3022600" y="2667000"/>
            <a:chExt cx="1106488" cy="1785938"/>
          </a:xfrm>
        </p:grpSpPr>
        <p:sp>
          <p:nvSpPr>
            <p:cNvPr id="47" name="Freeform 382"/>
            <p:cNvSpPr>
              <a:spLocks/>
            </p:cNvSpPr>
            <p:nvPr userDrawn="1"/>
          </p:nvSpPr>
          <p:spPr bwMode="auto">
            <a:xfrm>
              <a:off x="3022600" y="4006850"/>
              <a:ext cx="550863" cy="446088"/>
            </a:xfrm>
            <a:custGeom>
              <a:avLst/>
              <a:gdLst>
                <a:gd name="T0" fmla="*/ 344 w 693"/>
                <a:gd name="T1" fmla="*/ 0 h 561"/>
                <a:gd name="T2" fmla="*/ 519 w 693"/>
                <a:gd name="T3" fmla="*/ 280 h 561"/>
                <a:gd name="T4" fmla="*/ 693 w 693"/>
                <a:gd name="T5" fmla="*/ 561 h 561"/>
                <a:gd name="T6" fmla="*/ 0 w 693"/>
                <a:gd name="T7" fmla="*/ 561 h 561"/>
                <a:gd name="T8" fmla="*/ 0 w 693"/>
                <a:gd name="T9" fmla="*/ 551 h 561"/>
                <a:gd name="T10" fmla="*/ 167 w 693"/>
                <a:gd name="T11" fmla="*/ 280 h 561"/>
                <a:gd name="T12" fmla="*/ 344 w 693"/>
                <a:gd name="T13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3" h="561">
                  <a:moveTo>
                    <a:pt x="344" y="0"/>
                  </a:moveTo>
                  <a:lnTo>
                    <a:pt x="519" y="280"/>
                  </a:lnTo>
                  <a:lnTo>
                    <a:pt x="693" y="561"/>
                  </a:lnTo>
                  <a:lnTo>
                    <a:pt x="0" y="561"/>
                  </a:lnTo>
                  <a:lnTo>
                    <a:pt x="0" y="551"/>
                  </a:lnTo>
                  <a:lnTo>
                    <a:pt x="167" y="280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E890FF"/>
            </a:solidFill>
            <a:ln w="0">
              <a:solidFill>
                <a:srgbClr val="E89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48" name="Freeform 383"/>
            <p:cNvSpPr>
              <a:spLocks/>
            </p:cNvSpPr>
            <p:nvPr userDrawn="1"/>
          </p:nvSpPr>
          <p:spPr bwMode="auto">
            <a:xfrm>
              <a:off x="3573463" y="4006850"/>
              <a:ext cx="555625" cy="446088"/>
            </a:xfrm>
            <a:custGeom>
              <a:avLst/>
              <a:gdLst>
                <a:gd name="T0" fmla="*/ 350 w 701"/>
                <a:gd name="T1" fmla="*/ 0 h 561"/>
                <a:gd name="T2" fmla="*/ 701 w 701"/>
                <a:gd name="T3" fmla="*/ 561 h 561"/>
                <a:gd name="T4" fmla="*/ 0 w 701"/>
                <a:gd name="T5" fmla="*/ 561 h 561"/>
                <a:gd name="T6" fmla="*/ 175 w 701"/>
                <a:gd name="T7" fmla="*/ 280 h 561"/>
                <a:gd name="T8" fmla="*/ 350 w 701"/>
                <a:gd name="T9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1" h="561">
                  <a:moveTo>
                    <a:pt x="350" y="0"/>
                  </a:moveTo>
                  <a:lnTo>
                    <a:pt x="701" y="561"/>
                  </a:lnTo>
                  <a:lnTo>
                    <a:pt x="0" y="561"/>
                  </a:lnTo>
                  <a:lnTo>
                    <a:pt x="175" y="280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FABDA7"/>
            </a:solidFill>
            <a:ln w="0">
              <a:solidFill>
                <a:srgbClr val="FABDA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49" name="Freeform 384"/>
            <p:cNvSpPr>
              <a:spLocks/>
            </p:cNvSpPr>
            <p:nvPr userDrawn="1"/>
          </p:nvSpPr>
          <p:spPr bwMode="auto">
            <a:xfrm>
              <a:off x="3022600" y="4006850"/>
              <a:ext cx="273050" cy="438150"/>
            </a:xfrm>
            <a:custGeom>
              <a:avLst/>
              <a:gdLst>
                <a:gd name="T0" fmla="*/ 0 w 344"/>
                <a:gd name="T1" fmla="*/ 0 h 551"/>
                <a:gd name="T2" fmla="*/ 344 w 344"/>
                <a:gd name="T3" fmla="*/ 0 h 551"/>
                <a:gd name="T4" fmla="*/ 167 w 344"/>
                <a:gd name="T5" fmla="*/ 280 h 551"/>
                <a:gd name="T6" fmla="*/ 0 w 344"/>
                <a:gd name="T7" fmla="*/ 551 h 551"/>
                <a:gd name="T8" fmla="*/ 0 w 344"/>
                <a:gd name="T9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4" h="551">
                  <a:moveTo>
                    <a:pt x="0" y="0"/>
                  </a:moveTo>
                  <a:lnTo>
                    <a:pt x="344" y="0"/>
                  </a:lnTo>
                  <a:lnTo>
                    <a:pt x="167" y="280"/>
                  </a:lnTo>
                  <a:lnTo>
                    <a:pt x="0" y="5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68FF"/>
            </a:solidFill>
            <a:ln w="0">
              <a:solidFill>
                <a:srgbClr val="DA68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50" name="Freeform 385"/>
            <p:cNvSpPr>
              <a:spLocks/>
            </p:cNvSpPr>
            <p:nvPr userDrawn="1"/>
          </p:nvSpPr>
          <p:spPr bwMode="auto">
            <a:xfrm>
              <a:off x="3295650" y="4006850"/>
              <a:ext cx="554038" cy="446088"/>
            </a:xfrm>
            <a:custGeom>
              <a:avLst/>
              <a:gdLst>
                <a:gd name="T0" fmla="*/ 0 w 699"/>
                <a:gd name="T1" fmla="*/ 0 h 561"/>
                <a:gd name="T2" fmla="*/ 699 w 699"/>
                <a:gd name="T3" fmla="*/ 0 h 561"/>
                <a:gd name="T4" fmla="*/ 524 w 699"/>
                <a:gd name="T5" fmla="*/ 280 h 561"/>
                <a:gd name="T6" fmla="*/ 349 w 699"/>
                <a:gd name="T7" fmla="*/ 561 h 561"/>
                <a:gd name="T8" fmla="*/ 349 w 699"/>
                <a:gd name="T9" fmla="*/ 561 h 561"/>
                <a:gd name="T10" fmla="*/ 175 w 699"/>
                <a:gd name="T11" fmla="*/ 280 h 561"/>
                <a:gd name="T12" fmla="*/ 0 w 699"/>
                <a:gd name="T13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9" h="561">
                  <a:moveTo>
                    <a:pt x="0" y="0"/>
                  </a:moveTo>
                  <a:lnTo>
                    <a:pt x="699" y="0"/>
                  </a:lnTo>
                  <a:lnTo>
                    <a:pt x="524" y="280"/>
                  </a:lnTo>
                  <a:lnTo>
                    <a:pt x="349" y="561"/>
                  </a:lnTo>
                  <a:lnTo>
                    <a:pt x="349" y="561"/>
                  </a:lnTo>
                  <a:lnTo>
                    <a:pt x="175" y="2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967A"/>
            </a:solidFill>
            <a:ln w="0">
              <a:solidFill>
                <a:srgbClr val="FC967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51" name="Freeform 386"/>
            <p:cNvSpPr>
              <a:spLocks/>
            </p:cNvSpPr>
            <p:nvPr userDrawn="1"/>
          </p:nvSpPr>
          <p:spPr bwMode="auto">
            <a:xfrm>
              <a:off x="3022600" y="3559175"/>
              <a:ext cx="550863" cy="447675"/>
            </a:xfrm>
            <a:custGeom>
              <a:avLst/>
              <a:gdLst>
                <a:gd name="T0" fmla="*/ 0 w 693"/>
                <a:gd name="T1" fmla="*/ 0 h 564"/>
                <a:gd name="T2" fmla="*/ 693 w 693"/>
                <a:gd name="T3" fmla="*/ 0 h 564"/>
                <a:gd name="T4" fmla="*/ 519 w 693"/>
                <a:gd name="T5" fmla="*/ 283 h 564"/>
                <a:gd name="T6" fmla="*/ 344 w 693"/>
                <a:gd name="T7" fmla="*/ 564 h 564"/>
                <a:gd name="T8" fmla="*/ 167 w 693"/>
                <a:gd name="T9" fmla="*/ 283 h 564"/>
                <a:gd name="T10" fmla="*/ 0 w 693"/>
                <a:gd name="T11" fmla="*/ 12 h 564"/>
                <a:gd name="T12" fmla="*/ 0 w 693"/>
                <a:gd name="T13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3" h="564">
                  <a:moveTo>
                    <a:pt x="0" y="0"/>
                  </a:moveTo>
                  <a:lnTo>
                    <a:pt x="693" y="0"/>
                  </a:lnTo>
                  <a:lnTo>
                    <a:pt x="519" y="283"/>
                  </a:lnTo>
                  <a:lnTo>
                    <a:pt x="344" y="564"/>
                  </a:lnTo>
                  <a:lnTo>
                    <a:pt x="167" y="283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A687"/>
            </a:solidFill>
            <a:ln w="0">
              <a:solidFill>
                <a:srgbClr val="FDA68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60" name="Freeform 387"/>
            <p:cNvSpPr>
              <a:spLocks/>
            </p:cNvSpPr>
            <p:nvPr userDrawn="1"/>
          </p:nvSpPr>
          <p:spPr bwMode="auto">
            <a:xfrm>
              <a:off x="3022600" y="3568700"/>
              <a:ext cx="273050" cy="438150"/>
            </a:xfrm>
            <a:custGeom>
              <a:avLst/>
              <a:gdLst>
                <a:gd name="T0" fmla="*/ 0 w 344"/>
                <a:gd name="T1" fmla="*/ 0 h 552"/>
                <a:gd name="T2" fmla="*/ 167 w 344"/>
                <a:gd name="T3" fmla="*/ 271 h 552"/>
                <a:gd name="T4" fmla="*/ 344 w 344"/>
                <a:gd name="T5" fmla="*/ 552 h 552"/>
                <a:gd name="T6" fmla="*/ 0 w 344"/>
                <a:gd name="T7" fmla="*/ 552 h 552"/>
                <a:gd name="T8" fmla="*/ 0 w 344"/>
                <a:gd name="T9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4" h="552">
                  <a:moveTo>
                    <a:pt x="0" y="0"/>
                  </a:moveTo>
                  <a:lnTo>
                    <a:pt x="167" y="271"/>
                  </a:lnTo>
                  <a:lnTo>
                    <a:pt x="344" y="55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45F5"/>
            </a:solidFill>
            <a:ln w="0">
              <a:solidFill>
                <a:srgbClr val="BF45F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63" name="Freeform 388"/>
            <p:cNvSpPr>
              <a:spLocks/>
            </p:cNvSpPr>
            <p:nvPr userDrawn="1"/>
          </p:nvSpPr>
          <p:spPr bwMode="auto">
            <a:xfrm>
              <a:off x="3295650" y="3559175"/>
              <a:ext cx="554038" cy="447675"/>
            </a:xfrm>
            <a:custGeom>
              <a:avLst/>
              <a:gdLst>
                <a:gd name="T0" fmla="*/ 349 w 699"/>
                <a:gd name="T1" fmla="*/ 0 h 564"/>
                <a:gd name="T2" fmla="*/ 524 w 699"/>
                <a:gd name="T3" fmla="*/ 283 h 564"/>
                <a:gd name="T4" fmla="*/ 699 w 699"/>
                <a:gd name="T5" fmla="*/ 564 h 564"/>
                <a:gd name="T6" fmla="*/ 0 w 699"/>
                <a:gd name="T7" fmla="*/ 564 h 564"/>
                <a:gd name="T8" fmla="*/ 349 w 699"/>
                <a:gd name="T9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9" h="564">
                  <a:moveTo>
                    <a:pt x="349" y="0"/>
                  </a:moveTo>
                  <a:lnTo>
                    <a:pt x="524" y="283"/>
                  </a:lnTo>
                  <a:lnTo>
                    <a:pt x="699" y="564"/>
                  </a:lnTo>
                  <a:lnTo>
                    <a:pt x="0" y="564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FABDA7"/>
            </a:solidFill>
            <a:ln w="0">
              <a:solidFill>
                <a:srgbClr val="FABDA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65" name="Freeform 389"/>
            <p:cNvSpPr>
              <a:spLocks/>
            </p:cNvSpPr>
            <p:nvPr userDrawn="1"/>
          </p:nvSpPr>
          <p:spPr bwMode="auto">
            <a:xfrm>
              <a:off x="3022600" y="3113088"/>
              <a:ext cx="550863" cy="446088"/>
            </a:xfrm>
            <a:custGeom>
              <a:avLst/>
              <a:gdLst>
                <a:gd name="T0" fmla="*/ 344 w 693"/>
                <a:gd name="T1" fmla="*/ 0 h 564"/>
                <a:gd name="T2" fmla="*/ 519 w 693"/>
                <a:gd name="T3" fmla="*/ 283 h 564"/>
                <a:gd name="T4" fmla="*/ 693 w 693"/>
                <a:gd name="T5" fmla="*/ 564 h 564"/>
                <a:gd name="T6" fmla="*/ 0 w 693"/>
                <a:gd name="T7" fmla="*/ 564 h 564"/>
                <a:gd name="T8" fmla="*/ 0 w 693"/>
                <a:gd name="T9" fmla="*/ 554 h 564"/>
                <a:gd name="T10" fmla="*/ 167 w 693"/>
                <a:gd name="T11" fmla="*/ 283 h 564"/>
                <a:gd name="T12" fmla="*/ 344 w 693"/>
                <a:gd name="T13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3" h="564">
                  <a:moveTo>
                    <a:pt x="344" y="0"/>
                  </a:moveTo>
                  <a:lnTo>
                    <a:pt x="519" y="283"/>
                  </a:lnTo>
                  <a:lnTo>
                    <a:pt x="693" y="564"/>
                  </a:lnTo>
                  <a:lnTo>
                    <a:pt x="0" y="564"/>
                  </a:lnTo>
                  <a:lnTo>
                    <a:pt x="0" y="554"/>
                  </a:lnTo>
                  <a:lnTo>
                    <a:pt x="167" y="283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FC967A"/>
            </a:solidFill>
            <a:ln w="0">
              <a:solidFill>
                <a:srgbClr val="FC967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67" name="Freeform 390"/>
            <p:cNvSpPr>
              <a:spLocks/>
            </p:cNvSpPr>
            <p:nvPr userDrawn="1"/>
          </p:nvSpPr>
          <p:spPr bwMode="auto">
            <a:xfrm>
              <a:off x="3022600" y="3113088"/>
              <a:ext cx="273050" cy="439738"/>
            </a:xfrm>
            <a:custGeom>
              <a:avLst/>
              <a:gdLst>
                <a:gd name="T0" fmla="*/ 0 w 344"/>
                <a:gd name="T1" fmla="*/ 0 h 554"/>
                <a:gd name="T2" fmla="*/ 344 w 344"/>
                <a:gd name="T3" fmla="*/ 0 h 554"/>
                <a:gd name="T4" fmla="*/ 167 w 344"/>
                <a:gd name="T5" fmla="*/ 283 h 554"/>
                <a:gd name="T6" fmla="*/ 0 w 344"/>
                <a:gd name="T7" fmla="*/ 554 h 554"/>
                <a:gd name="T8" fmla="*/ 0 w 344"/>
                <a:gd name="T9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4" h="554">
                  <a:moveTo>
                    <a:pt x="0" y="0"/>
                  </a:moveTo>
                  <a:lnTo>
                    <a:pt x="344" y="0"/>
                  </a:lnTo>
                  <a:lnTo>
                    <a:pt x="167" y="283"/>
                  </a:lnTo>
                  <a:lnTo>
                    <a:pt x="0" y="5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6AEA"/>
            </a:solidFill>
            <a:ln w="0">
              <a:solidFill>
                <a:srgbClr val="CF6AE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69" name="Freeform 391"/>
            <p:cNvSpPr>
              <a:spLocks/>
            </p:cNvSpPr>
            <p:nvPr userDrawn="1"/>
          </p:nvSpPr>
          <p:spPr bwMode="auto">
            <a:xfrm>
              <a:off x="3295650" y="3113088"/>
              <a:ext cx="554038" cy="446088"/>
            </a:xfrm>
            <a:custGeom>
              <a:avLst/>
              <a:gdLst>
                <a:gd name="T0" fmla="*/ 0 w 699"/>
                <a:gd name="T1" fmla="*/ 0 h 564"/>
                <a:gd name="T2" fmla="*/ 699 w 699"/>
                <a:gd name="T3" fmla="*/ 0 h 564"/>
                <a:gd name="T4" fmla="*/ 524 w 699"/>
                <a:gd name="T5" fmla="*/ 283 h 564"/>
                <a:gd name="T6" fmla="*/ 349 w 699"/>
                <a:gd name="T7" fmla="*/ 564 h 564"/>
                <a:gd name="T8" fmla="*/ 175 w 699"/>
                <a:gd name="T9" fmla="*/ 283 h 564"/>
                <a:gd name="T10" fmla="*/ 0 w 699"/>
                <a:gd name="T11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9" h="564">
                  <a:moveTo>
                    <a:pt x="0" y="0"/>
                  </a:moveTo>
                  <a:lnTo>
                    <a:pt x="699" y="0"/>
                  </a:lnTo>
                  <a:lnTo>
                    <a:pt x="524" y="283"/>
                  </a:lnTo>
                  <a:lnTo>
                    <a:pt x="349" y="564"/>
                  </a:lnTo>
                  <a:lnTo>
                    <a:pt x="175" y="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ECE3"/>
            </a:solidFill>
            <a:ln w="0">
              <a:solidFill>
                <a:srgbClr val="F7ECE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71" name="Freeform 392"/>
            <p:cNvSpPr>
              <a:spLocks/>
            </p:cNvSpPr>
            <p:nvPr userDrawn="1"/>
          </p:nvSpPr>
          <p:spPr bwMode="auto">
            <a:xfrm>
              <a:off x="3022600" y="2667000"/>
              <a:ext cx="550863" cy="446088"/>
            </a:xfrm>
            <a:custGeom>
              <a:avLst/>
              <a:gdLst>
                <a:gd name="T0" fmla="*/ 0 w 693"/>
                <a:gd name="T1" fmla="*/ 0 h 561"/>
                <a:gd name="T2" fmla="*/ 693 w 693"/>
                <a:gd name="T3" fmla="*/ 0 h 561"/>
                <a:gd name="T4" fmla="*/ 519 w 693"/>
                <a:gd name="T5" fmla="*/ 281 h 561"/>
                <a:gd name="T6" fmla="*/ 344 w 693"/>
                <a:gd name="T7" fmla="*/ 561 h 561"/>
                <a:gd name="T8" fmla="*/ 167 w 693"/>
                <a:gd name="T9" fmla="*/ 281 h 561"/>
                <a:gd name="T10" fmla="*/ 0 w 693"/>
                <a:gd name="T11" fmla="*/ 10 h 561"/>
                <a:gd name="T12" fmla="*/ 0 w 693"/>
                <a:gd name="T13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3" h="561">
                  <a:moveTo>
                    <a:pt x="0" y="0"/>
                  </a:moveTo>
                  <a:lnTo>
                    <a:pt x="693" y="0"/>
                  </a:lnTo>
                  <a:lnTo>
                    <a:pt x="519" y="281"/>
                  </a:lnTo>
                  <a:lnTo>
                    <a:pt x="344" y="561"/>
                  </a:lnTo>
                  <a:lnTo>
                    <a:pt x="167" y="281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C8F6"/>
            </a:solidFill>
            <a:ln w="0">
              <a:solidFill>
                <a:srgbClr val="FAC8F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73" name="Freeform 393"/>
            <p:cNvSpPr>
              <a:spLocks/>
            </p:cNvSpPr>
            <p:nvPr userDrawn="1"/>
          </p:nvSpPr>
          <p:spPr bwMode="auto">
            <a:xfrm>
              <a:off x="3573463" y="2667000"/>
              <a:ext cx="555625" cy="446088"/>
            </a:xfrm>
            <a:custGeom>
              <a:avLst/>
              <a:gdLst>
                <a:gd name="T0" fmla="*/ 0 w 701"/>
                <a:gd name="T1" fmla="*/ 0 h 561"/>
                <a:gd name="T2" fmla="*/ 701 w 701"/>
                <a:gd name="T3" fmla="*/ 0 h 561"/>
                <a:gd name="T4" fmla="*/ 350 w 701"/>
                <a:gd name="T5" fmla="*/ 561 h 561"/>
                <a:gd name="T6" fmla="*/ 175 w 701"/>
                <a:gd name="T7" fmla="*/ 281 h 561"/>
                <a:gd name="T8" fmla="*/ 0 w 701"/>
                <a:gd name="T9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1" h="561">
                  <a:moveTo>
                    <a:pt x="0" y="0"/>
                  </a:moveTo>
                  <a:lnTo>
                    <a:pt x="701" y="0"/>
                  </a:lnTo>
                  <a:lnTo>
                    <a:pt x="350" y="561"/>
                  </a:lnTo>
                  <a:lnTo>
                    <a:pt x="175" y="2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ECE3"/>
            </a:solidFill>
            <a:ln w="0">
              <a:solidFill>
                <a:srgbClr val="F7ECE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75" name="Freeform 394"/>
            <p:cNvSpPr>
              <a:spLocks/>
            </p:cNvSpPr>
            <p:nvPr userDrawn="1"/>
          </p:nvSpPr>
          <p:spPr bwMode="auto">
            <a:xfrm>
              <a:off x="3022600" y="2674938"/>
              <a:ext cx="273050" cy="438150"/>
            </a:xfrm>
            <a:custGeom>
              <a:avLst/>
              <a:gdLst>
                <a:gd name="T0" fmla="*/ 0 w 344"/>
                <a:gd name="T1" fmla="*/ 0 h 551"/>
                <a:gd name="T2" fmla="*/ 167 w 344"/>
                <a:gd name="T3" fmla="*/ 271 h 551"/>
                <a:gd name="T4" fmla="*/ 344 w 344"/>
                <a:gd name="T5" fmla="*/ 551 h 551"/>
                <a:gd name="T6" fmla="*/ 0 w 344"/>
                <a:gd name="T7" fmla="*/ 551 h 551"/>
                <a:gd name="T8" fmla="*/ 0 w 344"/>
                <a:gd name="T9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4" h="551">
                  <a:moveTo>
                    <a:pt x="0" y="0"/>
                  </a:moveTo>
                  <a:lnTo>
                    <a:pt x="167" y="271"/>
                  </a:lnTo>
                  <a:lnTo>
                    <a:pt x="344" y="551"/>
                  </a:lnTo>
                  <a:lnTo>
                    <a:pt x="0" y="5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82FB"/>
            </a:solidFill>
            <a:ln w="0">
              <a:solidFill>
                <a:srgbClr val="D782F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77" name="Freeform 395"/>
            <p:cNvSpPr>
              <a:spLocks/>
            </p:cNvSpPr>
            <p:nvPr userDrawn="1"/>
          </p:nvSpPr>
          <p:spPr bwMode="auto">
            <a:xfrm>
              <a:off x="3295650" y="2667000"/>
              <a:ext cx="554038" cy="446088"/>
            </a:xfrm>
            <a:custGeom>
              <a:avLst/>
              <a:gdLst>
                <a:gd name="T0" fmla="*/ 349 w 699"/>
                <a:gd name="T1" fmla="*/ 0 h 561"/>
                <a:gd name="T2" fmla="*/ 349 w 699"/>
                <a:gd name="T3" fmla="*/ 0 h 561"/>
                <a:gd name="T4" fmla="*/ 524 w 699"/>
                <a:gd name="T5" fmla="*/ 281 h 561"/>
                <a:gd name="T6" fmla="*/ 699 w 699"/>
                <a:gd name="T7" fmla="*/ 561 h 561"/>
                <a:gd name="T8" fmla="*/ 0 w 699"/>
                <a:gd name="T9" fmla="*/ 561 h 561"/>
                <a:gd name="T10" fmla="*/ 175 w 699"/>
                <a:gd name="T11" fmla="*/ 281 h 561"/>
                <a:gd name="T12" fmla="*/ 349 w 699"/>
                <a:gd name="T13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9" h="561">
                  <a:moveTo>
                    <a:pt x="349" y="0"/>
                  </a:moveTo>
                  <a:lnTo>
                    <a:pt x="349" y="0"/>
                  </a:lnTo>
                  <a:lnTo>
                    <a:pt x="524" y="281"/>
                  </a:lnTo>
                  <a:lnTo>
                    <a:pt x="699" y="561"/>
                  </a:lnTo>
                  <a:lnTo>
                    <a:pt x="0" y="561"/>
                  </a:lnTo>
                  <a:lnTo>
                    <a:pt x="175" y="281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FBA6A4"/>
            </a:solidFill>
            <a:ln w="0">
              <a:solidFill>
                <a:srgbClr val="FBA6A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</p:grpSp>
      <p:sp>
        <p:nvSpPr>
          <p:cNvPr id="7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42817" y="6357410"/>
            <a:ext cx="4930339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atinLnBrk="1"/>
            <a:r>
              <a:rPr lang="en-US">
                <a:solidFill>
                  <a:prstClr val="white">
                    <a:lumMod val="65000"/>
                  </a:prstClr>
                </a:solidFill>
              </a:rPr>
              <a:t>Your Footer Here</a:t>
            </a:r>
          </a:p>
        </p:txBody>
      </p:sp>
      <p:sp>
        <p:nvSpPr>
          <p:cNvPr id="90" name="Date Placeholder 3"/>
          <p:cNvSpPr txBox="1">
            <a:spLocks/>
          </p:cNvSpPr>
          <p:nvPr userDrawn="1"/>
        </p:nvSpPr>
        <p:spPr>
          <a:xfrm>
            <a:off x="420624" y="6356354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latinLnBrk="1"/>
            <a:r>
              <a:rPr lang="en-US" sz="1200" kern="0">
                <a:solidFill>
                  <a:prstClr val="black">
                    <a:lumMod val="85000"/>
                    <a:lumOff val="15000"/>
                  </a:prstClr>
                </a:solidFill>
              </a:rPr>
              <a:t>Your Date</a:t>
            </a:r>
          </a:p>
        </p:txBody>
      </p:sp>
      <p:sp>
        <p:nvSpPr>
          <p:cNvPr id="9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7199" y="6356354"/>
            <a:ext cx="2528712" cy="366183"/>
          </a:xfrm>
          <a:prstGeom prst="rect">
            <a:avLst/>
          </a:prstGeom>
        </p:spPr>
        <p:txBody>
          <a:bodyPr/>
          <a:lstStyle/>
          <a:p>
            <a:pPr latinLnBrk="1"/>
            <a:fld id="{1C0DB9A4-7C00-41BB-B303-4E91C2072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76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7801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7"/>
            <a:ext cx="12192000" cy="1069515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7753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A52B-F713-4FE9-A7E6-05D4A5C1A5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1C9F-2D23-446A-9492-F116A1872E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47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A52B-F713-4FE9-A7E6-05D4A5C1A5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1C9F-2D23-446A-9492-F116A1872E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49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A52B-F713-4FE9-A7E6-05D4A5C1A5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1C9F-2D23-446A-9492-F116A1872E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463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A52B-F713-4FE9-A7E6-05D4A5C1A5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1C9F-2D23-446A-9492-F116A1872E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6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A52B-F713-4FE9-A7E6-05D4A5C1A5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1C9F-2D23-446A-9492-F116A1872E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4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801" y="5328185"/>
            <a:ext cx="1267209" cy="15296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672000" y="1306800"/>
            <a:ext cx="10872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000" dirty="0">
              <a:solidFill>
                <a:prstClr val="white"/>
              </a:solidFill>
              <a:latin typeface="Helvetica 65 Medium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7201" y="288000"/>
            <a:ext cx="611537" cy="954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Slide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Slide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extended</a:t>
            </a:r>
            <a:r>
              <a:rPr lang="fr-FR" dirty="0"/>
              <a:t> to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000" y="1600201"/>
            <a:ext cx="10958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61881529-4901-4EB5-AF54-B020B7FB300A}" type="datetime1">
              <a:rPr lang="en-US" smtClean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1"/>
                </a:solidFill>
                <a:latin typeface="Arial"/>
              </a:defRPr>
            </a:lvl1pPr>
          </a:lstStyle>
          <a:p>
            <a:fld id="{CD8E9452-96AB-4789-A4EC-2003A26E3E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0738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727272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727272"/>
          </a:solidFill>
          <a:latin typeface="Georgia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27272"/>
        </a:buClr>
        <a:buFont typeface="Arial" pitchFamily="34" charset="0"/>
        <a:buChar char="–"/>
        <a:defRPr sz="2800" kern="1200">
          <a:solidFill>
            <a:srgbClr val="727272"/>
          </a:solidFill>
          <a:latin typeface="Georgia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727272"/>
          </a:solidFill>
          <a:latin typeface="Georgia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727272"/>
          </a:solidFill>
          <a:latin typeface="Georgia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727272"/>
          </a:solidFill>
          <a:latin typeface="Georgia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5A52B-F713-4FE9-A7E6-05D4A5C1A5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A1C9F-2D23-446A-9492-F116A1872E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13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801" y="5328185"/>
            <a:ext cx="1267209" cy="15296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672000" y="1306800"/>
            <a:ext cx="10872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000" dirty="0">
              <a:solidFill>
                <a:prstClr val="white"/>
              </a:solidFill>
              <a:latin typeface="Helvetica 65 Medium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7201" y="288000"/>
            <a:ext cx="611537" cy="954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Slide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Slide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extended</a:t>
            </a:r>
            <a:r>
              <a:rPr lang="fr-FR" dirty="0"/>
              <a:t> to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000" y="1600201"/>
            <a:ext cx="10958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61881529-4901-4EB5-AF54-B020B7FB300A}" type="datetime1">
              <a:rPr lang="en-US" smtClean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1"/>
                </a:solidFill>
                <a:latin typeface="Arial"/>
              </a:defRPr>
            </a:lvl1pPr>
          </a:lstStyle>
          <a:p>
            <a:fld id="{CD8E9452-96AB-4789-A4EC-2003A26E3E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296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727272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727272"/>
          </a:solidFill>
          <a:latin typeface="Georgia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27272"/>
        </a:buClr>
        <a:buFont typeface="Arial" pitchFamily="34" charset="0"/>
        <a:buChar char="–"/>
        <a:defRPr sz="2800" kern="1200">
          <a:solidFill>
            <a:srgbClr val="727272"/>
          </a:solidFill>
          <a:latin typeface="Georgia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727272"/>
          </a:solidFill>
          <a:latin typeface="Georgia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727272"/>
          </a:solidFill>
          <a:latin typeface="Georgia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727272"/>
          </a:solidFill>
          <a:latin typeface="Georgia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801" y="5328185"/>
            <a:ext cx="1267209" cy="15296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672000" y="1306800"/>
            <a:ext cx="10872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000" dirty="0">
              <a:solidFill>
                <a:prstClr val="white"/>
              </a:solidFill>
              <a:latin typeface="Helvetica 65 Medium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7201" y="288000"/>
            <a:ext cx="611537" cy="954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Slide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Slide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extended</a:t>
            </a:r>
            <a:r>
              <a:rPr lang="fr-FR" dirty="0"/>
              <a:t> to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000" y="1600201"/>
            <a:ext cx="10958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61881529-4901-4EB5-AF54-B020B7FB300A}" type="datetime1">
              <a:rPr lang="en-US" smtClean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1"/>
                </a:solidFill>
                <a:latin typeface="Arial"/>
              </a:defRPr>
            </a:lvl1pPr>
          </a:lstStyle>
          <a:p>
            <a:fld id="{CD8E9452-96AB-4789-A4EC-2003A26E3E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4915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727272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727272"/>
          </a:solidFill>
          <a:latin typeface="Georgia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27272"/>
        </a:buClr>
        <a:buFont typeface="Arial" pitchFamily="34" charset="0"/>
        <a:buChar char="–"/>
        <a:defRPr sz="2800" kern="1200">
          <a:solidFill>
            <a:srgbClr val="727272"/>
          </a:solidFill>
          <a:latin typeface="Georgia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727272"/>
          </a:solidFill>
          <a:latin typeface="Georgia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727272"/>
          </a:solidFill>
          <a:latin typeface="Georgia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727272"/>
          </a:solidFill>
          <a:latin typeface="Georgia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93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8" r="7048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3" tIns="22851" rIns="45703" bIns="22851" rtlCol="0" anchor="ctr"/>
          <a:lstStyle/>
          <a:p>
            <a:pPr algn="ctr"/>
            <a:endParaRPr lang="en-US" sz="900"/>
          </a:p>
        </p:txBody>
      </p:sp>
      <p:sp>
        <p:nvSpPr>
          <p:cNvPr id="9" name="TextBox 8"/>
          <p:cNvSpPr txBox="1"/>
          <p:nvPr/>
        </p:nvSpPr>
        <p:spPr>
          <a:xfrm>
            <a:off x="662153" y="2002840"/>
            <a:ext cx="10864517" cy="2508361"/>
          </a:xfrm>
          <a:prstGeom prst="rect">
            <a:avLst/>
          </a:prstGeom>
          <a:noFill/>
        </p:spPr>
        <p:txBody>
          <a:bodyPr wrap="square" lIns="45703" tIns="22851" rIns="45703" bIns="22851" rtlCol="0">
            <a:spAutoFit/>
          </a:bodyPr>
          <a:lstStyle/>
          <a:p>
            <a:pPr algn="ctr"/>
            <a:r>
              <a:rPr lang="en-US" sz="8000" spc="300" dirty="0">
                <a:latin typeface="Times New Roman" panose="02020603050405020304" pitchFamily="18" charset="0"/>
                <a:ea typeface="Montserrat" charset="0"/>
                <a:cs typeface="Times New Roman" panose="02020603050405020304" pitchFamily="18" charset="0"/>
              </a:rPr>
              <a:t>The Bermuda Fintech</a:t>
            </a:r>
          </a:p>
          <a:p>
            <a:pPr algn="ctr"/>
            <a:r>
              <a:rPr lang="en-US" sz="8000" spc="300" dirty="0">
                <a:latin typeface="Times New Roman" panose="02020603050405020304" pitchFamily="18" charset="0"/>
                <a:ea typeface="Montserrat" charset="0"/>
                <a:cs typeface="Times New Roman" panose="02020603050405020304" pitchFamily="18" charset="0"/>
              </a:rPr>
              <a:t>Strategy</a:t>
            </a:r>
          </a:p>
        </p:txBody>
      </p:sp>
    </p:spTree>
    <p:extLst>
      <p:ext uri="{BB962C8B-B14F-4D97-AF65-F5344CB8AC3E}">
        <p14:creationId xmlns:p14="http://schemas.microsoft.com/office/powerpoint/2010/main" val="33719636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792496" y="5203065"/>
            <a:ext cx="1399504" cy="16549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9248" y="1483861"/>
            <a:ext cx="644506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Whom have we consulted with?</a:t>
            </a:r>
          </a:p>
          <a:p>
            <a:endParaRPr lang="en-US" sz="2500" dirty="0">
              <a:solidFill>
                <a:schemeClr val="bg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OECD - Directorate for Financial Affairs</a:t>
            </a:r>
          </a:p>
          <a:p>
            <a:r>
              <a:rPr lang="en-US" sz="2500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industry bodies </a:t>
            </a:r>
          </a:p>
          <a:p>
            <a:endParaRPr lang="en-US" sz="2500" dirty="0">
              <a:solidFill>
                <a:schemeClr val="bg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ADCCA</a:t>
            </a:r>
            <a:r>
              <a:rPr lang="en-US" sz="2500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DCC, CBA, BDCC, BI, </a:t>
            </a:r>
            <a:r>
              <a:rPr lang="en-US" sz="25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GBF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bg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Representatives </a:t>
            </a:r>
            <a:r>
              <a:rPr lang="en-US" sz="2500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House of Lords </a:t>
            </a:r>
            <a:endParaRPr lang="en-US" sz="2500" dirty="0" smtClean="0">
              <a:solidFill>
                <a:schemeClr val="bg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bg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IMF</a:t>
            </a:r>
            <a:endParaRPr lang="en-US" sz="2500" dirty="0">
              <a:solidFill>
                <a:schemeClr val="bg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5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IOSCO</a:t>
            </a:r>
            <a:endParaRPr lang="en-US" sz="2500" dirty="0">
              <a:solidFill>
                <a:schemeClr val="bg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5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Financial </a:t>
            </a:r>
            <a:r>
              <a:rPr lang="en-US" sz="2500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Stability Board</a:t>
            </a:r>
          </a:p>
        </p:txBody>
      </p:sp>
      <p:sp>
        <p:nvSpPr>
          <p:cNvPr id="6" name="Rectangle 5"/>
          <p:cNvSpPr/>
          <p:nvPr/>
        </p:nvSpPr>
        <p:spPr>
          <a:xfrm>
            <a:off x="331072" y="161099"/>
            <a:ext cx="1030099" cy="10979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09" y="201688"/>
            <a:ext cx="5853548" cy="1022400"/>
          </a:xfrm>
        </p:spPr>
        <p:txBody>
          <a:bodyPr/>
          <a:lstStyle/>
          <a:p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CONSULTATIONS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73207" y="2276386"/>
            <a:ext cx="3389993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regulators </a:t>
            </a:r>
          </a:p>
          <a:p>
            <a:endParaRPr lang="en-US" sz="2500" dirty="0">
              <a:solidFill>
                <a:schemeClr val="bg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</a:t>
            </a:r>
            <a:r>
              <a:rPr lang="en-US" sz="2500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ASIC, FSC</a:t>
            </a:r>
          </a:p>
          <a:p>
            <a:endParaRPr lang="en-US" sz="2500" dirty="0">
              <a:solidFill>
                <a:schemeClr val="bg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banks</a:t>
            </a:r>
          </a:p>
          <a:p>
            <a:endParaRPr lang="en-US" sz="2500" dirty="0">
              <a:solidFill>
                <a:schemeClr val="bg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Ecosystem players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E22053E-A9F9-4C05-B8A0-138F4509C4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239" y="5741547"/>
            <a:ext cx="642103" cy="9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3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792496" y="5203065"/>
            <a:ext cx="1399504" cy="16549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059" y="1335560"/>
            <a:ext cx="5468141" cy="56642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1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GB" sz="2500" b="1" i="1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Exchange information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Collaborative global efforts to develop strategies and address security and privacy concerns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 regulatory arbitrage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 best global practices </a:t>
            </a:r>
          </a:p>
          <a:p>
            <a:pPr marL="0" indent="0">
              <a:buNone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 legal certainty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Developing and monitoring the implementation of standards for sound corporate governance in line with global principles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Raise awareness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424685" y="3451158"/>
            <a:ext cx="5560692" cy="2960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727272"/>
                </a:solidFill>
                <a:latin typeface="Georgia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27272"/>
              </a:buClr>
              <a:buFont typeface="Arial" pitchFamily="34" charset="0"/>
              <a:buChar char="–"/>
              <a:defRPr sz="2800" kern="1200">
                <a:solidFill>
                  <a:srgbClr val="727272"/>
                </a:solidFill>
                <a:latin typeface="Georgi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727272"/>
                </a:solidFill>
                <a:latin typeface="Georgi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727272"/>
                </a:solidFill>
                <a:latin typeface="Georgi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727272"/>
                </a:solidFill>
                <a:latin typeface="Georgi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b="1" u="sng" dirty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OECD capabilities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Forum for exchange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Standards and guidance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Capacity-building</a:t>
            </a:r>
          </a:p>
        </p:txBody>
      </p:sp>
      <p:sp>
        <p:nvSpPr>
          <p:cNvPr id="6" name="Curved Left Arrow 5"/>
          <p:cNvSpPr/>
          <p:nvPr/>
        </p:nvSpPr>
        <p:spPr>
          <a:xfrm rot="17773911" flipH="1">
            <a:off x="6004601" y="3879715"/>
            <a:ext cx="682785" cy="178992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5667" y="140642"/>
            <a:ext cx="1170904" cy="10979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59" y="237600"/>
            <a:ext cx="9888000" cy="1022400"/>
          </a:xfrm>
        </p:spPr>
        <p:txBody>
          <a:bodyPr/>
          <a:lstStyle/>
          <a:p>
            <a:r>
              <a:rPr lang="en-GB" sz="6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 OF OECD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E22053E-A9F9-4C05-B8A0-138F4509C4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239" y="5741547"/>
            <a:ext cx="642103" cy="9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6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792496" y="5203065"/>
            <a:ext cx="1399504" cy="16549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5459" y="1475153"/>
            <a:ext cx="1013908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and monitoring of standards for sound corporate governance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Putting in place appropriate governance framework in line with global best practices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important for the </a:t>
            </a:r>
            <a:r>
              <a:rPr lang="en-US" sz="28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blockchain</a:t>
            </a: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regulatory framework to ensure consumer protection of citizens, data protection, and privacy protection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Consistent global regulatory policy</a:t>
            </a:r>
          </a:p>
        </p:txBody>
      </p:sp>
      <p:sp>
        <p:nvSpPr>
          <p:cNvPr id="7" name="Rectangle 6"/>
          <p:cNvSpPr/>
          <p:nvPr/>
        </p:nvSpPr>
        <p:spPr>
          <a:xfrm>
            <a:off x="425666" y="140642"/>
            <a:ext cx="1098333" cy="10979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72A3957-FD6A-4E55-BE67-B18562D2B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201688"/>
            <a:ext cx="9888000" cy="1022400"/>
          </a:xfrm>
        </p:spPr>
        <p:txBody>
          <a:bodyPr/>
          <a:lstStyle/>
          <a:p>
            <a:r>
              <a:rPr lang="en-US" sz="5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PRACTICES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E22053E-A9F9-4C05-B8A0-138F4509C4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239" y="5741547"/>
            <a:ext cx="642103" cy="9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4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9452-96AB-4789-A4EC-2003A26E3E65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5667" y="1420284"/>
            <a:ext cx="11550333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ct val="20000"/>
              </a:spcBef>
              <a:buAutoNum type="arabicPeriod"/>
            </a:pPr>
            <a:r>
              <a:rPr lang="en-GB" sz="32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Blockchain</a:t>
            </a:r>
            <a:r>
              <a:rPr lang="en-GB" sz="3200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transformative</a:t>
            </a:r>
          </a:p>
          <a:p>
            <a:pPr>
              <a:spcBef>
                <a:spcPct val="20000"/>
              </a:spcBef>
            </a:pPr>
            <a:endParaRPr lang="en-GB" sz="3200" dirty="0">
              <a:solidFill>
                <a:schemeClr val="bg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lang="en-GB" sz="3200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Government is working hard to establish best policy environment which will preserve Bermuda’s credibility and reputation while enabling </a:t>
            </a:r>
            <a:r>
              <a:rPr lang="en-GB" sz="32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blockchain</a:t>
            </a:r>
            <a:r>
              <a:rPr lang="en-GB" sz="3200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ecosystem to develop and mature</a:t>
            </a:r>
          </a:p>
          <a:p>
            <a:pPr>
              <a:spcBef>
                <a:spcPct val="20000"/>
              </a:spcBef>
            </a:pPr>
            <a:endParaRPr lang="en-GB" sz="3200" dirty="0">
              <a:solidFill>
                <a:schemeClr val="bg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The OECD has a role to play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 Policy for Better Lives </a:t>
            </a:r>
          </a:p>
          <a:p>
            <a:pPr>
              <a:spcBef>
                <a:spcPct val="20000"/>
              </a:spcBef>
            </a:pPr>
            <a:r>
              <a:rPr lang="en-GB" sz="3200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25667" y="140642"/>
            <a:ext cx="1228962" cy="10979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072A3957-FD6A-4E55-BE67-B18562D2B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201688"/>
            <a:ext cx="4250391" cy="1022400"/>
          </a:xfrm>
        </p:spPr>
        <p:txBody>
          <a:bodyPr/>
          <a:lstStyle/>
          <a:p>
            <a:r>
              <a:rPr lang="en-US" sz="5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</a:p>
        </p:txBody>
      </p:sp>
      <p:sp>
        <p:nvSpPr>
          <p:cNvPr id="9" name="Rectangle 8"/>
          <p:cNvSpPr/>
          <p:nvPr/>
        </p:nvSpPr>
        <p:spPr>
          <a:xfrm>
            <a:off x="10792496" y="5203065"/>
            <a:ext cx="1399504" cy="16549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E22053E-A9F9-4C05-B8A0-138F4509C4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239" y="5741547"/>
            <a:ext cx="642103" cy="9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0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3785" y="3673369"/>
            <a:ext cx="9632603" cy="893834"/>
          </a:xfrm>
        </p:spPr>
        <p:txBody>
          <a:bodyPr/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Kevin Anderson: </a:t>
            </a:r>
          </a:p>
          <a:p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Bermuda Monetary Authority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36388" y="6411913"/>
            <a:ext cx="455612" cy="244475"/>
          </a:xfrm>
        </p:spPr>
        <p:txBody>
          <a:bodyPr/>
          <a:lstStyle/>
          <a:p>
            <a:fld id="{CD8E9452-96AB-4789-A4EC-2003A26E3E65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12710" y="6076335"/>
            <a:ext cx="2448232" cy="5800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8854" y="187071"/>
            <a:ext cx="1154180" cy="1689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03785" y="2078783"/>
            <a:ext cx="77432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REGULATION OF VIRTUAL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CURRENCIES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E22053E-A9F9-4C05-B8A0-138F4509C4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239" y="5741547"/>
            <a:ext cx="642103" cy="9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3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858" y="1566339"/>
            <a:ext cx="11929142" cy="5257799"/>
          </a:xfrm>
        </p:spPr>
        <p:txBody>
          <a:bodyPr/>
          <a:lstStyle/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</a:t>
            </a:r>
          </a:p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Bermuda Government &amp; Bermuda Monetary Authority for VCBA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Best Practices</a:t>
            </a:r>
          </a:p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currently no internationally defined standards relating to the regulation of VCBs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9452-96AB-4789-A4EC-2003A26E3E65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7371" y="174171"/>
            <a:ext cx="1132115" cy="10885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072A3957-FD6A-4E55-BE67-B18562D2B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477767"/>
            <a:ext cx="11546541" cy="653144"/>
          </a:xfrm>
        </p:spPr>
        <p:txBody>
          <a:bodyPr/>
          <a:lstStyle/>
          <a:p>
            <a:r>
              <a:rPr lang="en-US" sz="4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VIRTUAL CURRENCY BUSINESS ACT 2018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92496" y="5203065"/>
            <a:ext cx="1399504" cy="16549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E22053E-A9F9-4C05-B8A0-138F4509C4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239" y="5741547"/>
            <a:ext cx="642103" cy="9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4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792496" y="5203065"/>
            <a:ext cx="1399504" cy="16549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858" y="1600201"/>
            <a:ext cx="11929142" cy="5257799"/>
          </a:xfrm>
        </p:spPr>
        <p:txBody>
          <a:bodyPr/>
          <a:lstStyle/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of Regulatory Supervision </a:t>
            </a:r>
          </a:p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AML/ATF</a:t>
            </a:r>
          </a:p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Fraud prevention </a:t>
            </a:r>
          </a:p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Price manipulation </a:t>
            </a:r>
          </a:p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Integrity of owners</a:t>
            </a:r>
          </a:p>
          <a:p>
            <a:pPr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Regulatory challenges and recommendations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9452-96AB-4789-A4EC-2003A26E3E65}" type="slidenum">
              <a:rPr lang="en-US" smtClean="0">
                <a:solidFill>
                  <a:prstClr val="white"/>
                </a:solidFill>
              </a:rPr>
              <a:pPr/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7371" y="174171"/>
            <a:ext cx="1132115" cy="10885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072A3957-FD6A-4E55-BE67-B18562D2B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477767"/>
            <a:ext cx="11546541" cy="653144"/>
          </a:xfrm>
        </p:spPr>
        <p:txBody>
          <a:bodyPr/>
          <a:lstStyle/>
          <a:p>
            <a:r>
              <a:rPr lang="en-US" sz="4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VIRTUAL CURRENCY BUSINESS ACT 2018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E22053E-A9F9-4C05-B8A0-138F4509C4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239" y="5741547"/>
            <a:ext cx="642103" cy="9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6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792496" y="5203065"/>
            <a:ext cx="1399504" cy="16549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658" y="1614717"/>
            <a:ext cx="8329599" cy="4176482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Scope of activity to be captured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Token issuance guidelines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 of the regulatory regime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Consumer protection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Licensing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presence requirement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Enforcement powers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9452-96AB-4789-A4EC-2003A26E3E65}" type="slidenum">
              <a:rPr lang="en-US" smtClean="0">
                <a:solidFill>
                  <a:prstClr val="white"/>
                </a:solidFill>
              </a:rPr>
              <a:pPr/>
              <a:t>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7371" y="174171"/>
            <a:ext cx="1132115" cy="10885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072A3957-FD6A-4E55-BE67-B18562D2B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477767"/>
            <a:ext cx="11546541" cy="653144"/>
          </a:xfrm>
        </p:spPr>
        <p:txBody>
          <a:bodyPr/>
          <a:lstStyle/>
          <a:p>
            <a:r>
              <a:rPr lang="en-US" sz="4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VIRTUAL CURRENCY BUSINESS ACT 2018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E22053E-A9F9-4C05-B8A0-138F4509C4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239" y="5741547"/>
            <a:ext cx="642103" cy="9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9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1391" y="2179491"/>
            <a:ext cx="8139522" cy="1289289"/>
          </a:xfrm>
        </p:spPr>
        <p:txBody>
          <a:bodyPr/>
          <a:lstStyle/>
          <a:p>
            <a:r>
              <a:rPr lang="en-US" sz="6600" dirty="0"/>
              <a:t>Bermuda ICO Bill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9532" y="3603013"/>
            <a:ext cx="3626465" cy="558991"/>
          </a:xfrm>
        </p:spPr>
        <p:txBody>
          <a:bodyPr/>
          <a:lstStyle/>
          <a:p>
            <a:r>
              <a:rPr lang="en-US" sz="2800" i="1" dirty="0"/>
              <a:t>Lydia R. Dickens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36388" y="6411913"/>
            <a:ext cx="455612" cy="244475"/>
          </a:xfrm>
        </p:spPr>
        <p:txBody>
          <a:bodyPr/>
          <a:lstStyle/>
          <a:p>
            <a:fld id="{CD8E9452-96AB-4789-A4EC-2003A26E3E65}" type="slidenum">
              <a:rPr lang="en-US" smtClean="0">
                <a:solidFill>
                  <a:prstClr val="white"/>
                </a:solidFill>
              </a:rPr>
              <a:pPr/>
              <a:t>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12710" y="6076335"/>
            <a:ext cx="2448232" cy="5800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5667" y="126128"/>
            <a:ext cx="1229712" cy="17342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E22053E-A9F9-4C05-B8A0-138F4509C4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239" y="5741547"/>
            <a:ext cx="642103" cy="9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9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792496" y="5203065"/>
            <a:ext cx="1399504" cy="16549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297" y="1319771"/>
            <a:ext cx="10958400" cy="5257799"/>
          </a:xfrm>
        </p:spPr>
        <p:txBody>
          <a:bodyPr>
            <a:noAutofit/>
          </a:bodyPr>
          <a:lstStyle/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Amendments to Companies Act 1981 and LLC Act 2016</a:t>
            </a:r>
          </a:p>
          <a:p>
            <a:pPr lvl="1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will be accompanying Regulations and a Code of Conduct </a:t>
            </a:r>
          </a:p>
          <a:p>
            <a:pPr marL="457200" lvl="1" indent="0">
              <a:buNone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Bermuda is an early adopter of specific legislation for ICOs</a:t>
            </a:r>
          </a:p>
          <a:p>
            <a:pPr lvl="1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Regulation is intended to decrease risks associated with ICOs </a:t>
            </a:r>
          </a:p>
          <a:p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Legislation was developed in consultation with:</a:t>
            </a:r>
          </a:p>
          <a:p>
            <a:pPr lvl="1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Governmental stakeholders</a:t>
            </a:r>
          </a:p>
          <a:p>
            <a:pPr lvl="1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Bermuda Monetary Authority</a:t>
            </a:r>
          </a:p>
          <a:p>
            <a:pPr lvl="1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Bermuda Business Development Agency</a:t>
            </a:r>
          </a:p>
          <a:p>
            <a:pPr lvl="1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consultants and industry experts </a:t>
            </a:r>
          </a:p>
          <a:p>
            <a:pPr lvl="1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Private-sector representatives</a:t>
            </a:r>
          </a:p>
          <a:p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9452-96AB-4789-A4EC-2003A26E3E65}" type="slidenum">
              <a:rPr lang="en-US" smtClean="0">
                <a:solidFill>
                  <a:prstClr val="white"/>
                </a:solidFill>
              </a:rPr>
              <a:pPr/>
              <a:t>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8" y="128590"/>
            <a:ext cx="12188825" cy="1061811"/>
          </a:xfrm>
          <a:prstGeom prst="rect">
            <a:avLst/>
          </a:prstGeom>
          <a:noFill/>
        </p:spPr>
        <p:txBody>
          <a:bodyPr wrap="square" lIns="45703" tIns="22851" rIns="45703" bIns="22851" rtlCol="0">
            <a:spAutoFit/>
          </a:bodyPr>
          <a:lstStyle/>
          <a:p>
            <a:pPr algn="ctr"/>
            <a:r>
              <a:rPr lang="en-US" sz="6600" dirty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Bermuda ICO Bill</a:t>
            </a:r>
          </a:p>
        </p:txBody>
      </p:sp>
      <p:sp>
        <p:nvSpPr>
          <p:cNvPr id="6" name="Rectangle 5"/>
          <p:cNvSpPr/>
          <p:nvPr/>
        </p:nvSpPr>
        <p:spPr>
          <a:xfrm>
            <a:off x="409900" y="110361"/>
            <a:ext cx="882871" cy="11305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E22053E-A9F9-4C05-B8A0-138F4509C4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239" y="5741547"/>
            <a:ext cx="642103" cy="9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0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6781" y="160184"/>
            <a:ext cx="9969909" cy="110799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1154881" y="0"/>
            <a:ext cx="99699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TEAM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6046" y="1968904"/>
            <a:ext cx="1740797" cy="1740796"/>
          </a:xfrm>
          <a:prstGeom prst="roundRect">
            <a:avLst/>
          </a:prstGeom>
          <a:blipFill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962295" y="1968904"/>
            <a:ext cx="1740797" cy="1740796"/>
          </a:xfrm>
          <a:prstGeom prst="roundRect">
            <a:avLst/>
          </a:prstGeom>
          <a:blipFill>
            <a:blip r:embed="rId3"/>
            <a:srcRect/>
            <a:stretch>
              <a:fillRect l="-22027" t="-12174" r="-42205" b="-82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355963" y="1968904"/>
            <a:ext cx="1740797" cy="1740796"/>
          </a:xfrm>
          <a:prstGeom prst="roundRect">
            <a:avLst/>
          </a:prstGeom>
          <a:blipFill>
            <a:blip r:embed="rId4"/>
            <a:srcRect/>
            <a:stretch>
              <a:fillRect l="-19487" t="-1917" r="-39327" b="-3785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766277" y="1968904"/>
            <a:ext cx="1740797" cy="1740796"/>
          </a:xfrm>
          <a:prstGeom prst="roundRect">
            <a:avLst/>
          </a:prstGeom>
          <a:blipFill>
            <a:blip r:embed="rId5"/>
            <a:srcRect/>
            <a:stretch>
              <a:fillRect l="-1935" t="-9107" r="-2273" b="-47673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05183" y="4070319"/>
            <a:ext cx="252197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Premier Hon. E. David  Burt JP. MP</a:t>
            </a:r>
          </a:p>
          <a:p>
            <a:endParaRPr lang="en-US" sz="19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Minister of Finance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67114" y="4055805"/>
            <a:ext cx="276141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Hon. Wayne. M. Caines</a:t>
            </a:r>
          </a:p>
          <a:p>
            <a:r>
              <a:rPr lang="en-US" sz="19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JP. MP</a:t>
            </a:r>
          </a:p>
          <a:p>
            <a:endParaRPr lang="en-US" sz="19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Minister of National Security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24564" y="4055805"/>
            <a:ext cx="211813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Lydia Dickens </a:t>
            </a:r>
          </a:p>
          <a:p>
            <a:endParaRPr lang="en-US" sz="19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 of Legal &amp; Regulatory Team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59538" y="4055805"/>
            <a:ext cx="23953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Narraway</a:t>
            </a: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 of Business Development Team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011073" y="4055805"/>
            <a:ext cx="21809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Loretta Joseph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8343" y="159657"/>
            <a:ext cx="1103086" cy="1117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18944" y="4686747"/>
            <a:ext cx="2225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FinTech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Regulatory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Advisor</a:t>
            </a:r>
          </a:p>
        </p:txBody>
      </p:sp>
      <p:pic>
        <p:nvPicPr>
          <p:cNvPr id="6" name="Picture 5" descr="IMG_6495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1" b="20909"/>
          <a:stretch/>
        </p:blipFill>
        <p:spPr>
          <a:xfrm>
            <a:off x="10058400" y="1962229"/>
            <a:ext cx="1778000" cy="1758872"/>
          </a:xfrm>
          <a:prstGeom prst="roundRect">
            <a:avLst>
              <a:gd name="adj" fmla="val 16513"/>
            </a:avLst>
          </a:prstGeom>
          <a:solidFill>
            <a:srgbClr val="FFFFFF"/>
          </a:solidFill>
          <a:ln w="28575" cap="sq" cmpd="sng">
            <a:solidFill>
              <a:srgbClr val="1F497D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contourClr>
              <a:srgbClr val="C0C0C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4712570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792496" y="5203065"/>
            <a:ext cx="1399504" cy="16549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062" y="1540271"/>
            <a:ext cx="10958400" cy="4628712"/>
          </a:xfrm>
        </p:spPr>
        <p:txBody>
          <a:bodyPr>
            <a:no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ICOs will be treated as a Restricted Business Activity</a:t>
            </a:r>
          </a:p>
          <a:p>
            <a:pPr lvl="1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 to compliance reporting </a:t>
            </a:r>
          </a:p>
          <a:p>
            <a:pPr lvl="1"/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for consent will be required</a:t>
            </a:r>
          </a:p>
          <a:p>
            <a:pPr lvl="1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requirements for application will be set forth in regulations</a:t>
            </a:r>
          </a:p>
          <a:p>
            <a:pPr lvl="1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will be reviewed by an advisory committee </a:t>
            </a:r>
          </a:p>
          <a:p>
            <a:pPr marL="457200" lvl="1" indent="0">
              <a:buNone/>
            </a:pP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ICO issuer will be required to collect, verify and maintain customer identity information </a:t>
            </a:r>
          </a:p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9452-96AB-4789-A4EC-2003A26E3E65}" type="slidenum">
              <a:rPr lang="en-US" smtClean="0">
                <a:solidFill>
                  <a:prstClr val="white"/>
                </a:solidFill>
              </a:rPr>
              <a:pPr/>
              <a:t>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8" y="128590"/>
            <a:ext cx="12188825" cy="1061811"/>
          </a:xfrm>
          <a:prstGeom prst="rect">
            <a:avLst/>
          </a:prstGeom>
          <a:noFill/>
        </p:spPr>
        <p:txBody>
          <a:bodyPr wrap="square" lIns="45703" tIns="22851" rIns="45703" bIns="22851" rtlCol="0">
            <a:spAutoFit/>
          </a:bodyPr>
          <a:lstStyle/>
          <a:p>
            <a:pPr algn="ctr"/>
            <a:r>
              <a:rPr lang="en-US" sz="6600" dirty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Bermuda ICO Bill</a:t>
            </a:r>
          </a:p>
        </p:txBody>
      </p:sp>
      <p:sp>
        <p:nvSpPr>
          <p:cNvPr id="6" name="Rectangle 5"/>
          <p:cNvSpPr/>
          <p:nvPr/>
        </p:nvSpPr>
        <p:spPr>
          <a:xfrm>
            <a:off x="394135" y="126127"/>
            <a:ext cx="1229714" cy="1111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E22053E-A9F9-4C05-B8A0-138F4509C4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239" y="5741547"/>
            <a:ext cx="642103" cy="9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1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999" y="1355835"/>
            <a:ext cx="11566413" cy="5300566"/>
          </a:xfrm>
        </p:spPr>
        <p:txBody>
          <a:bodyPr>
            <a:normAutofit/>
          </a:bodyPr>
          <a:lstStyle/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for ICO “white paper” intended to provide sufficient information to consumers</a:t>
            </a:r>
          </a:p>
          <a:p>
            <a:pPr lvl="1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provisions modelled on existing requirements for IPOs   </a:t>
            </a:r>
          </a:p>
          <a:p>
            <a:pPr marL="0" indent="0">
              <a:buNone/>
            </a:pP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provisions related to: </a:t>
            </a:r>
          </a:p>
          <a:p>
            <a:pPr lvl="1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Updating ICO offer document </a:t>
            </a:r>
          </a:p>
          <a:p>
            <a:pPr lvl="1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risk warning</a:t>
            </a:r>
          </a:p>
          <a:p>
            <a:pPr lvl="1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Confidentiality </a:t>
            </a:r>
          </a:p>
          <a:p>
            <a:pPr lvl="1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Liability for offences and untrue statements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9452-96AB-4789-A4EC-2003A26E3E65}" type="slidenum">
              <a:rPr lang="en-US" smtClean="0">
                <a:solidFill>
                  <a:prstClr val="white"/>
                </a:solidFill>
              </a:rPr>
              <a:pPr/>
              <a:t>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8" y="128590"/>
            <a:ext cx="12188825" cy="1061811"/>
          </a:xfrm>
          <a:prstGeom prst="rect">
            <a:avLst/>
          </a:prstGeom>
          <a:noFill/>
        </p:spPr>
        <p:txBody>
          <a:bodyPr wrap="square" lIns="45703" tIns="22851" rIns="45703" bIns="22851" rtlCol="0">
            <a:spAutoFit/>
          </a:bodyPr>
          <a:lstStyle/>
          <a:p>
            <a:pPr algn="ctr"/>
            <a:r>
              <a:rPr lang="en-US" sz="6600" dirty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Bermuda ICO Bill</a:t>
            </a:r>
          </a:p>
        </p:txBody>
      </p:sp>
      <p:sp>
        <p:nvSpPr>
          <p:cNvPr id="6" name="Rectangle 5"/>
          <p:cNvSpPr/>
          <p:nvPr/>
        </p:nvSpPr>
        <p:spPr>
          <a:xfrm>
            <a:off x="409900" y="141894"/>
            <a:ext cx="961699" cy="10979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792496" y="5203065"/>
            <a:ext cx="1399504" cy="16549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E22053E-A9F9-4C05-B8A0-138F4509C4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239" y="5741547"/>
            <a:ext cx="642103" cy="9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0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5443" y="2148114"/>
            <a:ext cx="7481115" cy="1077318"/>
          </a:xfrm>
        </p:spPr>
        <p:txBody>
          <a:bodyPr/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Bermuda E-Id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4849" y="3379685"/>
            <a:ext cx="2689006" cy="366447"/>
          </a:xfrm>
        </p:spPr>
        <p:txBody>
          <a:bodyPr/>
          <a:lstStyle/>
          <a:p>
            <a:r>
              <a:rPr lang="en-US" sz="2800" i="1" dirty="0"/>
              <a:t>John Narraway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36388" y="6411913"/>
            <a:ext cx="455612" cy="244475"/>
          </a:xfrm>
        </p:spPr>
        <p:txBody>
          <a:bodyPr/>
          <a:lstStyle/>
          <a:p>
            <a:fld id="{CD8E9452-96AB-4789-A4EC-2003A26E3E65}" type="slidenum">
              <a:rPr lang="en-US" smtClean="0">
                <a:solidFill>
                  <a:prstClr val="white"/>
                </a:solidFill>
              </a:rPr>
              <a:pPr/>
              <a:t>22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12710" y="6076335"/>
            <a:ext cx="2448232" cy="5800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5666" y="110361"/>
            <a:ext cx="1324305" cy="17657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E22053E-A9F9-4C05-B8A0-138F4509C4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239" y="5741547"/>
            <a:ext cx="642103" cy="9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5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792496" y="5203065"/>
            <a:ext cx="1399504" cy="16549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545" y="1600201"/>
            <a:ext cx="11892455" cy="4525963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ID scheme for people and businesses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Hybrid public- and private-sector accountability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aggregation platform for KYC/AML for Bermuda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Holder grants data permissions of specific data for a specified time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Removes the need for multiple hard copies and “wet signatures”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Verification network can include TCD, Utilities, World Check,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mr-IN" dirty="0">
                <a:latin typeface="Times New Roman" panose="02020603050405020304" pitchFamily="18" charset="0"/>
              </a:rPr>
              <a:t>…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Trusted network provides consensus on data</a:t>
            </a:r>
          </a:p>
          <a:p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9452-96AB-4789-A4EC-2003A26E3E65}" type="slidenum">
              <a:rPr lang="en-US" smtClean="0">
                <a:solidFill>
                  <a:prstClr val="white"/>
                </a:solidFill>
              </a:rPr>
              <a:pPr/>
              <a:t>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5311" y="0"/>
            <a:ext cx="1087820" cy="12398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683" y="152269"/>
            <a:ext cx="9888000" cy="1022400"/>
          </a:xfrm>
        </p:spPr>
        <p:txBody>
          <a:bodyPr/>
          <a:lstStyle/>
          <a:p>
            <a:r>
              <a:rPr lang="en-US" sz="5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E-ID: WHAT IS IT?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E22053E-A9F9-4C05-B8A0-138F4509C4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239" y="5741547"/>
            <a:ext cx="642103" cy="9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3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highest levels of “gatekeeping” for the jurisdiction for crypto-business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PIPA and GDPR harmonization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Speed of verification for banking and financial services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 track immigration for Bermudian residents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Jurisdiction as a service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9452-96AB-4789-A4EC-2003A26E3E65}" type="slidenum">
              <a:rPr lang="en-US" smtClean="0">
                <a:solidFill>
                  <a:prstClr val="white"/>
                </a:solidFill>
              </a:rPr>
              <a:pPr/>
              <a:t>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5667" y="141894"/>
            <a:ext cx="835572" cy="10979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792496" y="5203065"/>
            <a:ext cx="1399504" cy="16549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00" y="201688"/>
            <a:ext cx="9888000" cy="1022400"/>
          </a:xfrm>
        </p:spPr>
        <p:txBody>
          <a:bodyPr/>
          <a:lstStyle/>
          <a:p>
            <a:r>
              <a:rPr lang="en-US" sz="5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OPPORTUNITY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E22053E-A9F9-4C05-B8A0-138F4509C4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239" y="5741547"/>
            <a:ext cx="642103" cy="9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8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792496" y="5203065"/>
            <a:ext cx="1399504" cy="16549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0" y="1600201"/>
            <a:ext cx="11568000" cy="4525963"/>
          </a:xfrm>
        </p:spPr>
        <p:txBody>
          <a:bodyPr>
            <a:no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“Big Brother” or an invasion of privacy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giving away “permanent residency” or “status”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 travel document or proof of citizenship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 central database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9452-96AB-4789-A4EC-2003A26E3E65}" type="slidenum">
              <a:rPr lang="en-US" smtClean="0">
                <a:solidFill>
                  <a:prstClr val="white"/>
                </a:solidFill>
              </a:rPr>
              <a:pPr/>
              <a:t>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9901" y="141894"/>
            <a:ext cx="1245478" cy="10979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00" y="155156"/>
            <a:ext cx="9888000" cy="1022400"/>
          </a:xfrm>
        </p:spPr>
        <p:txBody>
          <a:bodyPr/>
          <a:lstStyle/>
          <a:p>
            <a:r>
              <a:rPr lang="en-US" sz="5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IT IS NOT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E22053E-A9F9-4C05-B8A0-138F4509C4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239" y="5741547"/>
            <a:ext cx="642103" cy="9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5840" y="3064066"/>
            <a:ext cx="10264878" cy="1172244"/>
          </a:xfrm>
        </p:spPr>
        <p:txBody>
          <a:bodyPr/>
          <a:lstStyle/>
          <a:p>
            <a:r>
              <a:rPr lang="fr-FR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KEVIN RICHARDS </a:t>
            </a:r>
            <a:br>
              <a:rPr lang="fr-FR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Bermuda business DEVELOPMENT Agency</a:t>
            </a:r>
            <a:endParaRPr lang="en-GB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09918" y="2313798"/>
            <a:ext cx="10156723" cy="705514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ts val="4500"/>
              </a:lnSpc>
              <a:spcBef>
                <a:spcPct val="0"/>
              </a:spcBef>
              <a:buNone/>
              <a:defRPr sz="4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sz="6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 hub</a:t>
            </a:r>
          </a:p>
        </p:txBody>
      </p:sp>
      <p:sp>
        <p:nvSpPr>
          <p:cNvPr id="7" name="Rectangle 6"/>
          <p:cNvSpPr/>
          <p:nvPr/>
        </p:nvSpPr>
        <p:spPr>
          <a:xfrm>
            <a:off x="9497961" y="6061588"/>
            <a:ext cx="2502312" cy="6489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9716" y="324465"/>
            <a:ext cx="1356852" cy="156332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E22053E-A9F9-4C05-B8A0-138F4509C4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239" y="5741547"/>
            <a:ext cx="642103" cy="9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4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792496" y="5203065"/>
            <a:ext cx="1399504" cy="16549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9452-96AB-4789-A4EC-2003A26E3E65}" type="slidenum">
              <a:rPr lang="en-US" smtClean="0">
                <a:solidFill>
                  <a:prstClr val="white"/>
                </a:solidFill>
              </a:rPr>
              <a:pPr/>
              <a:t>27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949227AF-8B2B-4F0E-AEEA-FF8722855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936" y="1417661"/>
            <a:ext cx="10958400" cy="539304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BDA 4.0 think-tank						2016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 FinTech Study							2017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Hub Culture Innovation Campus					2017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TechStars								2017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Plug and Play Pitch Session, Silicon Valley			2017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InsurTech Connect, Las Vegas					2017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Hub Salon, San Francisco					             2017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IndieBio Incubator Tour						2017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Crypto Island White Paper					             2017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York Roadshow					 	2017 &amp; 2018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Davos								2018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Montgomery Summit					 	2018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9716" y="237601"/>
            <a:ext cx="1017639" cy="10224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32" y="237600"/>
            <a:ext cx="9888000" cy="1022400"/>
          </a:xfrm>
        </p:spPr>
        <p:txBody>
          <a:bodyPr/>
          <a:lstStyle/>
          <a:p>
            <a:r>
              <a:rPr lang="en-US" sz="4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JOURNEY SO FAR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E22053E-A9F9-4C05-B8A0-138F4509C4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239" y="5741547"/>
            <a:ext cx="642103" cy="9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0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792496" y="5203065"/>
            <a:ext cx="1399504" cy="16549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650" y="1752601"/>
            <a:ext cx="5472000" cy="45259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Biotech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Fintech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Insurtech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Maritech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Oceantech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9452-96AB-4789-A4EC-2003A26E3E65}" type="slidenum">
              <a:rPr lang="en-US" smtClean="0">
                <a:solidFill>
                  <a:prstClr val="white"/>
                </a:solidFill>
              </a:rPr>
              <a:pPr/>
              <a:t>28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B4FFCBB0-128C-4C91-9AAB-5BD572B41220}"/>
              </a:ext>
            </a:extLst>
          </p:cNvPr>
          <p:cNvSpPr txBox="1">
            <a:spLocks/>
          </p:cNvSpPr>
          <p:nvPr/>
        </p:nvSpPr>
        <p:spPr>
          <a:xfrm>
            <a:off x="776400" y="1752601"/>
            <a:ext cx="5472000" cy="4525963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727272"/>
                </a:solidFill>
                <a:latin typeface="Georgia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27272"/>
              </a:buClr>
              <a:buFont typeface="Arial" pitchFamily="34" charset="0"/>
              <a:buChar char="–"/>
              <a:defRPr sz="2800" kern="1200">
                <a:solidFill>
                  <a:srgbClr val="727272"/>
                </a:solidFill>
                <a:latin typeface="Georgi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727272"/>
                </a:solidFill>
                <a:latin typeface="Georgi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727272"/>
                </a:solidFill>
                <a:latin typeface="Georgi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727272"/>
                </a:solidFill>
                <a:latin typeface="Georgi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Agritech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Edutech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Healthtech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Sciences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Regtech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C1F43A-28BE-4CCC-BC7E-4D49B66FBB4C}"/>
              </a:ext>
            </a:extLst>
          </p:cNvPr>
          <p:cNvSpPr/>
          <p:nvPr/>
        </p:nvSpPr>
        <p:spPr>
          <a:xfrm>
            <a:off x="636052" y="5430287"/>
            <a:ext cx="3017520" cy="4001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Concierge Service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6715E4B-405C-4209-B19E-3BAA688F028C}"/>
              </a:ext>
            </a:extLst>
          </p:cNvPr>
          <p:cNvSpPr/>
          <p:nvPr/>
        </p:nvSpPr>
        <p:spPr>
          <a:xfrm>
            <a:off x="3253251" y="5430287"/>
            <a:ext cx="3017520" cy="4001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Industry Mentors</a:t>
            </a:r>
            <a:endParaRPr lang="en-US" sz="2000" b="1" dirty="0">
              <a:solidFill>
                <a:srgbClr val="4F81B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5D9FB87-DBA4-49B8-AA36-0D32157BAE3B}"/>
              </a:ext>
            </a:extLst>
          </p:cNvPr>
          <p:cNvSpPr/>
          <p:nvPr/>
        </p:nvSpPr>
        <p:spPr>
          <a:xfrm>
            <a:off x="5870451" y="5430287"/>
            <a:ext cx="3017520" cy="4001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Domiciliation</a:t>
            </a:r>
            <a:endParaRPr lang="en-US" sz="2000" b="1" dirty="0">
              <a:solidFill>
                <a:srgbClr val="4F81B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DA35839-EC1C-42A0-86CF-6982A9D8A1B1}"/>
              </a:ext>
            </a:extLst>
          </p:cNvPr>
          <p:cNvSpPr/>
          <p:nvPr/>
        </p:nvSpPr>
        <p:spPr>
          <a:xfrm>
            <a:off x="8487650" y="5430287"/>
            <a:ext cx="3017520" cy="4001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 of Bermudians</a:t>
            </a:r>
            <a:endParaRPr lang="en-US" sz="2000" b="1" dirty="0">
              <a:solidFill>
                <a:srgbClr val="4F81B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5567" y="112577"/>
            <a:ext cx="1054433" cy="114742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582" y="237600"/>
            <a:ext cx="9888000" cy="1022400"/>
          </a:xfrm>
        </p:spPr>
        <p:txBody>
          <a:bodyPr/>
          <a:lstStyle/>
          <a:p>
            <a:r>
              <a:rPr lang="en-US" sz="4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 HUB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E22053E-A9F9-4C05-B8A0-138F4509C4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1862" y="5830397"/>
            <a:ext cx="582480" cy="86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3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792496" y="5203065"/>
            <a:ext cx="1399504" cy="16549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DD1D785B-6864-4DD2-801E-60365F923D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431357"/>
              </p:ext>
            </p:extLst>
          </p:nvPr>
        </p:nvGraphicFramePr>
        <p:xfrm>
          <a:off x="623888" y="1600200"/>
          <a:ext cx="1095851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9BF6320-F3D3-4C15-BB2D-89A730700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9452-96AB-4789-A4EC-2003A26E3E65}" type="slidenum">
              <a:rPr lang="en-US" smtClean="0">
                <a:solidFill>
                  <a:prstClr val="white"/>
                </a:solidFill>
              </a:rPr>
              <a:pPr/>
              <a:t>29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7110" y="237600"/>
            <a:ext cx="1002890" cy="10224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2A3957-FD6A-4E55-BE67-B18562D2B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515" y="237600"/>
            <a:ext cx="8470971" cy="102240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bg2">
                    <a:lumMod val="75000"/>
                  </a:schemeClr>
                </a:solidFill>
              </a:rPr>
              <a:t>CONCIERGE IS KEY TO SUCCESS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E22053E-A9F9-4C05-B8A0-138F4509C4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239" y="5741547"/>
            <a:ext cx="642103" cy="9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4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308" y="371857"/>
            <a:ext cx="5098477" cy="687349"/>
          </a:xfrm>
          <a:prstGeom prst="rect">
            <a:avLst/>
          </a:prstGeom>
          <a:noFill/>
        </p:spPr>
        <p:txBody>
          <a:bodyPr wrap="none" lIns="45703" tIns="22851" rIns="45703" bIns="22851" rtlCol="0">
            <a:spAutoFit/>
          </a:bodyPr>
          <a:lstStyle/>
          <a:p>
            <a:pPr algn="ctr">
              <a:lnSpc>
                <a:spcPts val="4998"/>
              </a:lnSpc>
            </a:pPr>
            <a:r>
              <a:rPr lang="en-US" sz="4800" dirty="0">
                <a:solidFill>
                  <a:srgbClr val="44546A"/>
                </a:solidFill>
                <a:latin typeface="Times New Roman" panose="02020603050405020304" pitchFamily="18" charset="0"/>
                <a:ea typeface="Montserrat Bold" charset="0"/>
                <a:cs typeface="Times New Roman" panose="02020603050405020304" pitchFamily="18" charset="0"/>
              </a:rPr>
              <a:t>Historical Overview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51425" y="978105"/>
            <a:ext cx="92363" cy="269286"/>
          </a:xfrm>
          <a:prstGeom prst="rect">
            <a:avLst/>
          </a:prstGeom>
          <a:noFill/>
        </p:spPr>
        <p:txBody>
          <a:bodyPr wrap="none" lIns="45703" tIns="22851" rIns="45703" bIns="22851" rtlCol="0" anchor="ctr" anchorCtr="0">
            <a:spAutoFit/>
          </a:bodyPr>
          <a:lstStyle/>
          <a:p>
            <a:pPr algn="ctr"/>
            <a:endParaRPr lang="en-US" sz="1450" dirty="0">
              <a:solidFill>
                <a:srgbClr val="ED7D31">
                  <a:lumMod val="60000"/>
                  <a:lumOff val="40000"/>
                </a:srgbClr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2699999">
            <a:off x="8017375" y="3281798"/>
            <a:ext cx="1583473" cy="1583473"/>
          </a:xfrm>
          <a:prstGeom prst="diagStripe">
            <a:avLst>
              <a:gd name="adj" fmla="val 63445"/>
            </a:avLst>
          </a:prstGeom>
          <a:solidFill>
            <a:srgbClr val="5788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3" tIns="22851" rIns="45703" bIns="22851" rtlCol="0" anchor="ctr"/>
          <a:lstStyle/>
          <a:p>
            <a:pPr algn="ctr"/>
            <a:endParaRPr lang="en-US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iagonal Stripe 5"/>
          <p:cNvSpPr/>
          <p:nvPr/>
        </p:nvSpPr>
        <p:spPr>
          <a:xfrm rot="2699999">
            <a:off x="491915" y="3281798"/>
            <a:ext cx="1583473" cy="1583473"/>
          </a:xfrm>
          <a:prstGeom prst="diagStripe">
            <a:avLst>
              <a:gd name="adj" fmla="val 634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3" tIns="22851" rIns="45703" bIns="22851" rtlCol="0" anchor="ctr"/>
          <a:lstStyle/>
          <a:p>
            <a:pPr algn="ctr"/>
            <a:endParaRPr lang="en-US" sz="900" dirty="0">
              <a:solidFill>
                <a:prstClr val="black"/>
              </a:solidFill>
              <a:latin typeface="Open Sans Regular" charset="0"/>
            </a:endParaRPr>
          </a:p>
        </p:txBody>
      </p:sp>
      <p:sp>
        <p:nvSpPr>
          <p:cNvPr id="7" name="Diagonal Stripe 6"/>
          <p:cNvSpPr/>
          <p:nvPr/>
        </p:nvSpPr>
        <p:spPr>
          <a:xfrm rot="2699999">
            <a:off x="4252688" y="3281798"/>
            <a:ext cx="1583473" cy="1583473"/>
          </a:xfrm>
          <a:prstGeom prst="diagStripe">
            <a:avLst>
              <a:gd name="adj" fmla="val 6344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3" tIns="22851" rIns="45703" bIns="22851" rtlCol="0" anchor="ctr"/>
          <a:lstStyle/>
          <a:p>
            <a:pPr algn="ctr"/>
            <a:endParaRPr lang="en-US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iagonal Stripe 7"/>
          <p:cNvSpPr/>
          <p:nvPr/>
        </p:nvSpPr>
        <p:spPr>
          <a:xfrm rot="13499999">
            <a:off x="2376264" y="2878236"/>
            <a:ext cx="1583473" cy="1583473"/>
          </a:xfrm>
          <a:prstGeom prst="diagStripe">
            <a:avLst>
              <a:gd name="adj" fmla="val 6344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3" tIns="22851" rIns="45703" bIns="22851" rtlCol="0" anchor="ctr"/>
          <a:lstStyle/>
          <a:p>
            <a:pPr algn="ctr"/>
            <a:endParaRPr lang="en-US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iagonal Stripe 8"/>
          <p:cNvSpPr/>
          <p:nvPr/>
        </p:nvSpPr>
        <p:spPr>
          <a:xfrm rot="13499999">
            <a:off x="6136192" y="2870501"/>
            <a:ext cx="1583473" cy="1583473"/>
          </a:xfrm>
          <a:prstGeom prst="diagStripe">
            <a:avLst>
              <a:gd name="adj" fmla="val 6344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3" tIns="22851" rIns="45703" bIns="22851" rtlCol="0" anchor="ctr"/>
          <a:lstStyle/>
          <a:p>
            <a:pPr algn="ctr"/>
            <a:endParaRPr lang="en-US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019949" y="2740565"/>
            <a:ext cx="0" cy="800100"/>
          </a:xfrm>
          <a:prstGeom prst="line">
            <a:avLst/>
          </a:prstGeom>
          <a:ln w="28575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195510" y="3735715"/>
            <a:ext cx="1429203" cy="284675"/>
          </a:xfrm>
          <a:prstGeom prst="rect">
            <a:avLst/>
          </a:prstGeom>
          <a:noFill/>
        </p:spPr>
        <p:txBody>
          <a:bodyPr wrap="none" lIns="45703" tIns="22851" rIns="45703" bIns="22851" rtlCol="0" anchor="ctr" anchorCtr="0">
            <a:spAutoFit/>
          </a:bodyPr>
          <a:lstStyle/>
          <a:p>
            <a:pPr algn="ctr"/>
            <a:r>
              <a:rPr lang="en-US" sz="1550" b="1" dirty="0">
                <a:solidFill>
                  <a:prstClr val="white"/>
                </a:solidFill>
                <a:latin typeface="Arial" panose="020B0604020202020204" pitchFamily="34" charset="0"/>
                <a:ea typeface="Montserrat Bold" charset="0"/>
                <a:cs typeface="Arial" panose="020B0604020202020204" pitchFamily="34" charset="0"/>
              </a:rPr>
              <a:t>1960s-present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9878" y="3716899"/>
            <a:ext cx="1153487" cy="284675"/>
          </a:xfrm>
          <a:prstGeom prst="rect">
            <a:avLst/>
          </a:prstGeom>
          <a:noFill/>
        </p:spPr>
        <p:txBody>
          <a:bodyPr wrap="none" lIns="45703" tIns="22851" rIns="45703" bIns="22851" rtlCol="0" anchor="ctr" anchorCtr="0">
            <a:spAutoFit/>
          </a:bodyPr>
          <a:lstStyle/>
          <a:p>
            <a:pPr algn="ctr"/>
            <a:r>
              <a:rPr lang="en-US" sz="1550" b="1" dirty="0">
                <a:solidFill>
                  <a:prstClr val="white"/>
                </a:solidFill>
                <a:latin typeface="Arial" panose="020B0604020202020204" pitchFamily="34" charset="0"/>
                <a:ea typeface="Montserrat Bold" charset="0"/>
                <a:cs typeface="Arial" panose="020B0604020202020204" pitchFamily="34" charset="0"/>
              </a:rPr>
              <a:t>1700-1800s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03113" y="3720500"/>
            <a:ext cx="1042880" cy="284675"/>
          </a:xfrm>
          <a:prstGeom prst="rect">
            <a:avLst/>
          </a:prstGeom>
          <a:noFill/>
        </p:spPr>
        <p:txBody>
          <a:bodyPr wrap="none" lIns="45703" tIns="22851" rIns="45703" bIns="22851" rtlCol="0" anchor="ctr" anchorCtr="0">
            <a:spAutoFit/>
          </a:bodyPr>
          <a:lstStyle/>
          <a:p>
            <a:pPr algn="ctr"/>
            <a:r>
              <a:rPr lang="en-US" sz="1550" b="1" dirty="0">
                <a:solidFill>
                  <a:prstClr val="white"/>
                </a:solidFill>
                <a:latin typeface="Arial" panose="020B0604020202020204" pitchFamily="34" charset="0"/>
                <a:ea typeface="Montserrat Bold" charset="0"/>
                <a:cs typeface="Arial" panose="020B0604020202020204" pitchFamily="34" charset="0"/>
              </a:rPr>
              <a:t>1847-1930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23544" y="3720705"/>
            <a:ext cx="1476332" cy="284675"/>
          </a:xfrm>
          <a:prstGeom prst="rect">
            <a:avLst/>
          </a:prstGeom>
          <a:noFill/>
        </p:spPr>
        <p:txBody>
          <a:bodyPr wrap="none" lIns="45703" tIns="22851" rIns="45703" bIns="22851" rtlCol="0" anchor="ctr" anchorCtr="0">
            <a:spAutoFit/>
          </a:bodyPr>
          <a:lstStyle/>
          <a:p>
            <a:pPr algn="ctr"/>
            <a:r>
              <a:rPr lang="en-US" sz="1550" b="1" dirty="0">
                <a:solidFill>
                  <a:prstClr val="white"/>
                </a:solidFill>
                <a:latin typeface="Arial" panose="020B0604020202020204" pitchFamily="34" charset="0"/>
                <a:ea typeface="Montserrat Bold" charset="0"/>
                <a:cs typeface="Arial" panose="020B0604020202020204" pitchFamily="34" charset="0"/>
              </a:rPr>
              <a:t>1920s-present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06650" y="3708468"/>
            <a:ext cx="1530834" cy="284675"/>
          </a:xfrm>
          <a:prstGeom prst="rect">
            <a:avLst/>
          </a:prstGeom>
          <a:noFill/>
        </p:spPr>
        <p:txBody>
          <a:bodyPr wrap="none" lIns="45703" tIns="22851" rIns="45703" bIns="22851" rtlCol="0" anchor="ctr" anchorCtr="0">
            <a:spAutoFit/>
          </a:bodyPr>
          <a:lstStyle/>
          <a:p>
            <a:pPr algn="ctr"/>
            <a:r>
              <a:rPr lang="en-US" sz="1550" b="1" dirty="0">
                <a:solidFill>
                  <a:prstClr val="white"/>
                </a:solidFill>
                <a:latin typeface="Arial" panose="020B0604020202020204" pitchFamily="34" charset="0"/>
                <a:ea typeface="Montserrat Bold" charset="0"/>
                <a:cs typeface="Arial" panose="020B0604020202020204" pitchFamily="34" charset="0"/>
              </a:rPr>
              <a:t>1850s- present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43013" y="1382475"/>
            <a:ext cx="1951783" cy="323147"/>
          </a:xfrm>
          <a:prstGeom prst="rect">
            <a:avLst/>
          </a:prstGeom>
          <a:noFill/>
        </p:spPr>
        <p:txBody>
          <a:bodyPr wrap="none" lIns="45703" tIns="22851" rIns="45703" bIns="22851" rtlCol="0" anchor="ctr" anchorCtr="0">
            <a:spAutoFit/>
          </a:bodyPr>
          <a:lstStyle/>
          <a:p>
            <a:pPr algn="ctr"/>
            <a:r>
              <a:rPr lang="en-US" b="1" dirty="0">
                <a:solidFill>
                  <a:srgbClr val="44546A"/>
                </a:solidFill>
                <a:latin typeface="Arial" panose="020B0604020202020204" pitchFamily="34" charset="0"/>
                <a:ea typeface="Montserrat Bold" charset="0"/>
                <a:cs typeface="Arial" panose="020B0604020202020204" pitchFamily="34" charset="0"/>
              </a:rPr>
              <a:t>Bermuda Shorts 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3755883" y="1789303"/>
            <a:ext cx="2543472" cy="674025"/>
          </a:xfrm>
          <a:prstGeom prst="rect">
            <a:avLst/>
          </a:prstGeom>
        </p:spPr>
        <p:txBody>
          <a:bodyPr vert="horz" wrap="square" lIns="108705" tIns="54353" rIns="108705" bIns="5435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50"/>
              </a:lnSpc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ontserrat Light" charset="0"/>
                <a:cs typeface="Times New Roman" panose="02020603050405020304" pitchFamily="18" charset="0"/>
              </a:rPr>
              <a:t>Bermuda’s iconic business attire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6986023" y="4215613"/>
            <a:ext cx="0" cy="800100"/>
          </a:xfrm>
          <a:prstGeom prst="line">
            <a:avLst/>
          </a:prstGeom>
          <a:ln w="28575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83602" y="5080744"/>
            <a:ext cx="1269443" cy="323147"/>
          </a:xfrm>
          <a:prstGeom prst="rect">
            <a:avLst/>
          </a:prstGeom>
          <a:noFill/>
        </p:spPr>
        <p:txBody>
          <a:bodyPr wrap="square" lIns="45703" tIns="22851" rIns="45703" bIns="22851" rtlCol="0" anchor="ctr" anchorCtr="0">
            <a:spAutoFit/>
          </a:bodyPr>
          <a:lstStyle/>
          <a:p>
            <a:pPr algn="ctr"/>
            <a:r>
              <a:rPr lang="en-US" b="1" dirty="0">
                <a:solidFill>
                  <a:srgbClr val="44546A"/>
                </a:solidFill>
                <a:latin typeface="Arial" panose="020B0604020202020204" pitchFamily="34" charset="0"/>
                <a:ea typeface="Montserrat Bold" charset="0"/>
                <a:cs typeface="Arial" panose="020B0604020202020204" pitchFamily="34" charset="0"/>
              </a:rPr>
              <a:t>Tourism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8966770" y="2740565"/>
            <a:ext cx="0" cy="800100"/>
          </a:xfrm>
          <a:prstGeom prst="line">
            <a:avLst/>
          </a:prstGeom>
          <a:ln w="28575">
            <a:solidFill>
              <a:schemeClr val="accent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503570" y="1353135"/>
            <a:ext cx="2926409" cy="323147"/>
          </a:xfrm>
          <a:prstGeom prst="rect">
            <a:avLst/>
          </a:prstGeom>
          <a:noFill/>
        </p:spPr>
        <p:txBody>
          <a:bodyPr wrap="none" lIns="45703" tIns="22851" rIns="45703" bIns="22851" rtlCol="0" anchor="ctr" anchorCtr="0">
            <a:spAutoFit/>
          </a:bodyPr>
          <a:lstStyle/>
          <a:p>
            <a:pPr algn="ctr"/>
            <a:r>
              <a:rPr lang="en-US" b="1" dirty="0">
                <a:solidFill>
                  <a:srgbClr val="44546A"/>
                </a:solidFill>
                <a:latin typeface="Arial" panose="020B0604020202020204" pitchFamily="34" charset="0"/>
                <a:ea typeface="Montserrat Bold" charset="0"/>
                <a:cs typeface="Arial" panose="020B0604020202020204" pitchFamily="34" charset="0"/>
              </a:rPr>
              <a:t>Insurance &amp; Reinsurance </a:t>
            </a:r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7414508" y="1693364"/>
            <a:ext cx="3015471" cy="956153"/>
          </a:xfrm>
          <a:prstGeom prst="rect">
            <a:avLst/>
          </a:prstGeom>
        </p:spPr>
        <p:txBody>
          <a:bodyPr vert="horz" wrap="square" lIns="108705" tIns="54353" rIns="108705" bIns="5435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50"/>
              </a:lnSpc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ontserrat Light" charset="0"/>
                <a:cs typeface="Times New Roman" panose="02020603050405020304" pitchFamily="18" charset="0"/>
              </a:rPr>
              <a:t>Bermuda establishes itself as global insurance jurisdiction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Montserrat Light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1198327" y="2740565"/>
            <a:ext cx="0" cy="800100"/>
          </a:xfrm>
          <a:prstGeom prst="line">
            <a:avLst/>
          </a:prstGeom>
          <a:ln w="28575"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46707" y="1339961"/>
            <a:ext cx="1926135" cy="323147"/>
          </a:xfrm>
          <a:prstGeom prst="rect">
            <a:avLst/>
          </a:prstGeom>
          <a:noFill/>
        </p:spPr>
        <p:txBody>
          <a:bodyPr wrap="none" lIns="45703" tIns="22851" rIns="45703" bIns="22851" rtlCol="0" anchor="ctr" anchorCtr="0">
            <a:spAutoFit/>
          </a:bodyPr>
          <a:lstStyle/>
          <a:p>
            <a:pPr algn="ctr"/>
            <a:r>
              <a:rPr lang="en-US" b="1" dirty="0">
                <a:solidFill>
                  <a:srgbClr val="44546A"/>
                </a:solidFill>
                <a:latin typeface="Arial" panose="020B0604020202020204" pitchFamily="34" charset="0"/>
                <a:ea typeface="Montserrat Bold" charset="0"/>
                <a:cs typeface="Arial" panose="020B0604020202020204" pitchFamily="34" charset="0"/>
              </a:rPr>
              <a:t>Bermuda Sloops</a:t>
            </a: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69014" y="1677769"/>
            <a:ext cx="2943407" cy="956153"/>
          </a:xfrm>
          <a:prstGeom prst="rect">
            <a:avLst/>
          </a:prstGeom>
        </p:spPr>
        <p:txBody>
          <a:bodyPr vert="horz" wrap="square" lIns="108705" tIns="54353" rIns="108705" bIns="5435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50"/>
              </a:lnSpc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ontserrat Light" charset="0"/>
                <a:cs typeface="Times New Roman" panose="02020603050405020304" pitchFamily="18" charset="0"/>
              </a:rPr>
              <a:t>Bermudian craftsmen build internationally renowned Bermuda sloop 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3169716" y="4215613"/>
            <a:ext cx="0" cy="800100"/>
          </a:xfrm>
          <a:prstGeom prst="line">
            <a:avLst/>
          </a:prstGeom>
          <a:ln w="28575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239387" y="5099991"/>
            <a:ext cx="1823543" cy="323147"/>
          </a:xfrm>
          <a:prstGeom prst="rect">
            <a:avLst/>
          </a:prstGeom>
          <a:noFill/>
        </p:spPr>
        <p:txBody>
          <a:bodyPr wrap="none" lIns="45703" tIns="22851" rIns="45703" bIns="22851" rtlCol="0" anchor="ctr" anchorCtr="0">
            <a:spAutoFit/>
          </a:bodyPr>
          <a:lstStyle/>
          <a:p>
            <a:pPr algn="ctr"/>
            <a:r>
              <a:rPr lang="en-US" b="1" dirty="0">
                <a:solidFill>
                  <a:srgbClr val="44546A"/>
                </a:solidFill>
                <a:latin typeface="Arial" panose="020B0604020202020204" pitchFamily="34" charset="0"/>
                <a:ea typeface="Montserrat Bold" charset="0"/>
                <a:cs typeface="Arial" panose="020B0604020202020204" pitchFamily="34" charset="0"/>
              </a:rPr>
              <a:t>Bermuda Onion</a:t>
            </a: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1765130" y="5429879"/>
            <a:ext cx="2803587" cy="956153"/>
          </a:xfrm>
          <a:prstGeom prst="rect">
            <a:avLst/>
          </a:prstGeom>
        </p:spPr>
        <p:txBody>
          <a:bodyPr vert="horz" wrap="square" lIns="108705" tIns="54353" rIns="108705" bIns="5435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50"/>
              </a:lnSpc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ontserrat Light" charset="0"/>
                <a:cs typeface="Times New Roman" panose="02020603050405020304" pitchFamily="18" charset="0"/>
              </a:rPr>
              <a:t>Bermuda exports locally grown onions to US markets</a:t>
            </a:r>
          </a:p>
        </p:txBody>
      </p:sp>
      <p:sp>
        <p:nvSpPr>
          <p:cNvPr id="34" name="Subtitle 2"/>
          <p:cNvSpPr txBox="1">
            <a:spLocks/>
          </p:cNvSpPr>
          <p:nvPr/>
        </p:nvSpPr>
        <p:spPr>
          <a:xfrm>
            <a:off x="5323203" y="5461507"/>
            <a:ext cx="3360792" cy="956153"/>
          </a:xfrm>
          <a:prstGeom prst="rect">
            <a:avLst/>
          </a:prstGeom>
        </p:spPr>
        <p:txBody>
          <a:bodyPr vert="horz" wrap="square" lIns="108705" tIns="54353" rIns="108705" bIns="5435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50"/>
              </a:lnSpc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ontserrat Light" charset="0"/>
                <a:cs typeface="Times New Roman" panose="02020603050405020304" pitchFamily="18" charset="0"/>
              </a:rPr>
              <a:t>Bermuda leverages natural beauty to become global leader in tourism</a:t>
            </a:r>
          </a:p>
        </p:txBody>
      </p:sp>
      <p:sp>
        <p:nvSpPr>
          <p:cNvPr id="36" name="Diagonal Stripe 35"/>
          <p:cNvSpPr/>
          <p:nvPr/>
        </p:nvSpPr>
        <p:spPr>
          <a:xfrm rot="13499999">
            <a:off x="9903841" y="2874821"/>
            <a:ext cx="1583473" cy="1583473"/>
          </a:xfrm>
          <a:prstGeom prst="diagStripe">
            <a:avLst>
              <a:gd name="adj" fmla="val 6344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3" tIns="22851" rIns="45703" bIns="22851" rtlCol="0" anchor="ctr"/>
          <a:lstStyle/>
          <a:p>
            <a:pPr algn="ctr"/>
            <a:endParaRPr lang="en-US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086356" y="3739725"/>
            <a:ext cx="1308978" cy="284675"/>
          </a:xfrm>
          <a:prstGeom prst="rect">
            <a:avLst/>
          </a:prstGeom>
          <a:noFill/>
        </p:spPr>
        <p:txBody>
          <a:bodyPr wrap="none" lIns="45703" tIns="22851" rIns="45703" bIns="22851" rtlCol="0" anchor="ctr" anchorCtr="0">
            <a:spAutoFit/>
          </a:bodyPr>
          <a:lstStyle/>
          <a:p>
            <a:pPr algn="ctr"/>
            <a:r>
              <a:rPr lang="en-US" sz="1550" b="1" dirty="0">
                <a:solidFill>
                  <a:prstClr val="white"/>
                </a:solidFill>
                <a:latin typeface="Arial" panose="020B0604020202020204" pitchFamily="34" charset="0"/>
                <a:ea typeface="Montserrat Bold" charset="0"/>
                <a:cs typeface="Arial" panose="020B0604020202020204" pitchFamily="34" charset="0"/>
              </a:rPr>
              <a:t>2017-beyond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10790465" y="4215613"/>
            <a:ext cx="0" cy="800100"/>
          </a:xfrm>
          <a:prstGeom prst="line">
            <a:avLst/>
          </a:prstGeom>
          <a:ln w="28575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0120087" y="5061142"/>
            <a:ext cx="1403823" cy="323147"/>
          </a:xfrm>
          <a:prstGeom prst="rect">
            <a:avLst/>
          </a:prstGeom>
          <a:noFill/>
        </p:spPr>
        <p:txBody>
          <a:bodyPr wrap="square" lIns="45703" tIns="22851" rIns="45703" bIns="22851" rtlCol="0" anchor="ctr" anchorCtr="0">
            <a:spAutoFit/>
          </a:bodyPr>
          <a:lstStyle/>
          <a:p>
            <a:pPr algn="ctr"/>
            <a:r>
              <a:rPr lang="en-US" b="1" dirty="0">
                <a:solidFill>
                  <a:srgbClr val="44546A"/>
                </a:solidFill>
                <a:latin typeface="Arial" panose="020B0604020202020204" pitchFamily="34" charset="0"/>
                <a:ea typeface="Montserrat Bold" charset="0"/>
                <a:cs typeface="Arial" panose="020B0604020202020204" pitchFamily="34" charset="0"/>
              </a:rPr>
              <a:t>Blockchain  </a:t>
            </a:r>
          </a:p>
        </p:txBody>
      </p:sp>
      <p:sp>
        <p:nvSpPr>
          <p:cNvPr id="40" name="Subtitle 2"/>
          <p:cNvSpPr txBox="1">
            <a:spLocks/>
          </p:cNvSpPr>
          <p:nvPr/>
        </p:nvSpPr>
        <p:spPr>
          <a:xfrm>
            <a:off x="8937734" y="5405165"/>
            <a:ext cx="3137488" cy="1238282"/>
          </a:xfrm>
          <a:prstGeom prst="rect">
            <a:avLst/>
          </a:prstGeom>
        </p:spPr>
        <p:txBody>
          <a:bodyPr vert="horz" wrap="square" lIns="108705" tIns="54353" rIns="108705" bIns="5435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50"/>
              </a:lnSpc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ontserrat Light" charset="0"/>
                <a:cs typeface="Times New Roman" panose="02020603050405020304" pitchFamily="18" charset="0"/>
              </a:rPr>
              <a:t>Bermuda introduces regulatory foundation to become jurisdictional leader in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ontserrat Light" charset="0"/>
                <a:cs typeface="Times New Roman" panose="02020603050405020304" pitchFamily="18" charset="0"/>
              </a:rPr>
              <a:t>Blockchain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ontserrat Light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ontserrat Light" charset="0"/>
                <a:cs typeface="Times New Roman" panose="02020603050405020304" pitchFamily="18" charset="0"/>
              </a:rPr>
              <a:t>technology 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22" y="-8762"/>
            <a:ext cx="3493790" cy="125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902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9E0F9D5-9D4F-4DFF-9CA6-5A3AC4CF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9452-96AB-4789-A4EC-2003A26E3E65}" type="slidenum">
              <a:rPr lang="en-US" smtClean="0">
                <a:solidFill>
                  <a:prstClr val="white"/>
                </a:solidFill>
              </a:rPr>
              <a:pPr/>
              <a:t>30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27703" y="237600"/>
            <a:ext cx="884904" cy="10224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4A2139-A54E-4780-9A41-DA4C2FE3B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600" y="189111"/>
            <a:ext cx="8296800" cy="1022400"/>
          </a:xfrm>
        </p:spPr>
        <p:txBody>
          <a:bodyPr/>
          <a:lstStyle/>
          <a:p>
            <a:r>
              <a:rPr lang="en-US" sz="4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BERMUDA ECONOMIC IMPACT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="" xmlns:a16="http://schemas.microsoft.com/office/drawing/2014/main" id="{3295D024-894B-4CC2-9622-D798B7AD7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800" y="1600202"/>
            <a:ext cx="10958400" cy="13171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BDA Economic Impact Study will quantify the impact of this initiative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125446"/>
              </p:ext>
            </p:extLst>
          </p:nvPr>
        </p:nvGraphicFramePr>
        <p:xfrm>
          <a:off x="1462753" y="3033486"/>
          <a:ext cx="9266494" cy="3202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32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332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044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Estimated Economic Impact (millions)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0443">
                <a:tc>
                  <a:txBody>
                    <a:bodyPr/>
                    <a:lstStyle/>
                    <a:p>
                      <a:r>
                        <a:rPr lang="en-US" dirty="0"/>
                        <a:t>50 people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$14.3m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0443">
                <a:tc>
                  <a:txBody>
                    <a:bodyPr/>
                    <a:lstStyle/>
                    <a:p>
                      <a:r>
                        <a:rPr lang="en-US" dirty="0"/>
                        <a:t>100 people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$ 28.6m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0443">
                <a:tc>
                  <a:txBody>
                    <a:bodyPr/>
                    <a:lstStyle/>
                    <a:p>
                      <a:r>
                        <a:rPr lang="en-US" dirty="0"/>
                        <a:t>500 people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$143.0m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0443">
                <a:tc>
                  <a:txBody>
                    <a:bodyPr/>
                    <a:lstStyle/>
                    <a:p>
                      <a:r>
                        <a:rPr lang="en-US" dirty="0"/>
                        <a:t>1,000 people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$286.0m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0792496" y="5203065"/>
            <a:ext cx="1399504" cy="16549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E22053E-A9F9-4C05-B8A0-138F4509C4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239" y="5741547"/>
            <a:ext cx="642103" cy="9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1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36388" y="6411913"/>
            <a:ext cx="455612" cy="244475"/>
          </a:xfrm>
        </p:spPr>
        <p:txBody>
          <a:bodyPr/>
          <a:lstStyle/>
          <a:p>
            <a:fld id="{CD8E9452-96AB-4789-A4EC-2003A26E3E65}" type="slidenum">
              <a:rPr lang="en-US" smtClean="0">
                <a:solidFill>
                  <a:prstClr val="white"/>
                </a:solidFill>
              </a:rPr>
              <a:pPr/>
              <a:t>31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12710" y="6076335"/>
            <a:ext cx="2448232" cy="5800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8854" y="187071"/>
            <a:ext cx="1154180" cy="1689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5858" y="2335925"/>
            <a:ext cx="8380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&amp; Answers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E22053E-A9F9-4C05-B8A0-138F4509C4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239" y="5741547"/>
            <a:ext cx="642103" cy="9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5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746388" y="371857"/>
            <a:ext cx="6704366" cy="687349"/>
          </a:xfrm>
          <a:prstGeom prst="rect">
            <a:avLst/>
          </a:prstGeom>
          <a:noFill/>
        </p:spPr>
        <p:txBody>
          <a:bodyPr wrap="none" lIns="45703" tIns="22851" rIns="45703" bIns="22851" rtlCol="0">
            <a:spAutoFit/>
          </a:bodyPr>
          <a:lstStyle/>
          <a:p>
            <a:pPr algn="ctr">
              <a:lnSpc>
                <a:spcPts val="4998"/>
              </a:lnSpc>
            </a:pPr>
            <a:r>
              <a:rPr lang="en-US" sz="5400" dirty="0">
                <a:solidFill>
                  <a:schemeClr val="tx2"/>
                </a:solidFill>
                <a:latin typeface="Times New Roman" panose="02020603050405020304" pitchFamily="18" charset="0"/>
                <a:ea typeface="Montserrat Bold" charset="0"/>
                <a:cs typeface="Times New Roman" panose="02020603050405020304" pitchFamily="18" charset="0"/>
              </a:rPr>
              <a:t>Timeline of Key Events</a:t>
            </a:r>
          </a:p>
        </p:txBody>
      </p:sp>
      <p:sp>
        <p:nvSpPr>
          <p:cNvPr id="22" name="Freeform 21"/>
          <p:cNvSpPr/>
          <p:nvPr/>
        </p:nvSpPr>
        <p:spPr>
          <a:xfrm>
            <a:off x="228599" y="3465197"/>
            <a:ext cx="2455047" cy="880946"/>
          </a:xfrm>
          <a:custGeom>
            <a:avLst/>
            <a:gdLst>
              <a:gd name="connsiteX0" fmla="*/ 0 w 4388294"/>
              <a:gd name="connsiteY0" fmla="*/ 0 h 1755317"/>
              <a:gd name="connsiteX1" fmla="*/ 3510636 w 4388294"/>
              <a:gd name="connsiteY1" fmla="*/ 0 h 1755317"/>
              <a:gd name="connsiteX2" fmla="*/ 4388294 w 4388294"/>
              <a:gd name="connsiteY2" fmla="*/ 877659 h 1755317"/>
              <a:gd name="connsiteX3" fmla="*/ 3510636 w 4388294"/>
              <a:gd name="connsiteY3" fmla="*/ 1755317 h 1755317"/>
              <a:gd name="connsiteX4" fmla="*/ 0 w 4388294"/>
              <a:gd name="connsiteY4" fmla="*/ 1755317 h 1755317"/>
              <a:gd name="connsiteX5" fmla="*/ 877659 w 4388294"/>
              <a:gd name="connsiteY5" fmla="*/ 877659 h 1755317"/>
              <a:gd name="connsiteX6" fmla="*/ 0 w 4388294"/>
              <a:gd name="connsiteY6" fmla="*/ 0 h 17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294" h="1755317">
                <a:moveTo>
                  <a:pt x="0" y="0"/>
                </a:moveTo>
                <a:lnTo>
                  <a:pt x="3510636" y="0"/>
                </a:lnTo>
                <a:lnTo>
                  <a:pt x="4388294" y="877659"/>
                </a:lnTo>
                <a:lnTo>
                  <a:pt x="3510636" y="1755317"/>
                </a:lnTo>
                <a:lnTo>
                  <a:pt x="0" y="1755317"/>
                </a:lnTo>
                <a:lnTo>
                  <a:pt x="877659" y="87765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8630" tIns="43323" rIns="481985" bIns="43323" numCol="1" spcCol="1269" anchor="ctr" anchorCtr="0">
            <a:noAutofit/>
          </a:bodyPr>
          <a:lstStyle/>
          <a:p>
            <a:pPr algn="ctr" defTabSz="14440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64654" y="3622345"/>
            <a:ext cx="648540" cy="630924"/>
          </a:xfrm>
          <a:prstGeom prst="rect">
            <a:avLst/>
          </a:prstGeom>
          <a:noFill/>
        </p:spPr>
        <p:txBody>
          <a:bodyPr wrap="none" lIns="45703" tIns="22851" rIns="45703" bIns="22851" rtlCol="0" anchor="ctr" anchorCtr="0">
            <a:spAutoFit/>
          </a:bodyPr>
          <a:lstStyle/>
          <a:p>
            <a:pPr algn="ctr"/>
            <a:r>
              <a:rPr lang="en-US" sz="1900" b="1" dirty="0">
                <a:solidFill>
                  <a:schemeClr val="bg1"/>
                </a:solidFill>
                <a:latin typeface="Arial" panose="020B0604020202020204" pitchFamily="34" charset="0"/>
                <a:ea typeface="Montserrat Bold" charset="0"/>
                <a:cs typeface="Arial" panose="020B0604020202020204" pitchFamily="34" charset="0"/>
              </a:rPr>
              <a:t>July </a:t>
            </a:r>
          </a:p>
          <a:p>
            <a:pPr algn="ctr"/>
            <a:r>
              <a:rPr lang="en-US" sz="1900" b="1" dirty="0">
                <a:solidFill>
                  <a:schemeClr val="bg1"/>
                </a:solidFill>
                <a:latin typeface="Arial" panose="020B0604020202020204" pitchFamily="34" charset="0"/>
                <a:ea typeface="Montserrat Bold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4596" y="3568484"/>
            <a:ext cx="1881251" cy="738646"/>
          </a:xfrm>
          <a:prstGeom prst="rect">
            <a:avLst/>
          </a:prstGeom>
          <a:noFill/>
        </p:spPr>
        <p:txBody>
          <a:bodyPr wrap="none" lIns="45703" tIns="22851" rIns="45703" bIns="22851" rtlCol="0" anchor="ctr" anchorCtr="0">
            <a:spAutoFit/>
          </a:bodyPr>
          <a:lstStyle/>
          <a:p>
            <a:pPr algn="ctr"/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Montserrat Bold" charset="0"/>
                <a:cs typeface="Arial" panose="020B0604020202020204" pitchFamily="34" charset="0"/>
              </a:rPr>
              <a:t>November </a:t>
            </a:r>
          </a:p>
          <a:p>
            <a:pPr algn="ctr"/>
            <a:r>
              <a:rPr lang="en-US" sz="2700" b="1" baseline="30000" dirty="0">
                <a:solidFill>
                  <a:schemeClr val="bg1"/>
                </a:solidFill>
                <a:latin typeface="Arial" panose="020B0604020202020204" pitchFamily="34" charset="0"/>
                <a:ea typeface="Montserrat Bold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48662" y="3768539"/>
            <a:ext cx="594039" cy="338536"/>
          </a:xfrm>
          <a:prstGeom prst="rect">
            <a:avLst/>
          </a:prstGeom>
          <a:noFill/>
        </p:spPr>
        <p:txBody>
          <a:bodyPr wrap="none" lIns="45703" tIns="22851" rIns="45703" bIns="22851" rtlCol="0" anchor="ctr" anchorCtr="0">
            <a:spAutoFit/>
          </a:bodyPr>
          <a:lstStyle/>
          <a:p>
            <a:pPr algn="ctr"/>
            <a:r>
              <a:rPr lang="en-US" sz="1900" b="1" dirty="0">
                <a:solidFill>
                  <a:schemeClr val="bg1"/>
                </a:solidFill>
                <a:latin typeface="Arial" panose="020B0604020202020204" pitchFamily="34" charset="0"/>
                <a:ea typeface="Montserrat Bold" charset="0"/>
                <a:cs typeface="Arial" panose="020B0604020202020204" pitchFamily="34" charset="0"/>
              </a:rPr>
              <a:t>TBD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31038" y="3622345"/>
            <a:ext cx="648540" cy="630924"/>
          </a:xfrm>
          <a:prstGeom prst="rect">
            <a:avLst/>
          </a:prstGeom>
          <a:noFill/>
        </p:spPr>
        <p:txBody>
          <a:bodyPr wrap="none" lIns="45703" tIns="22851" rIns="45703" bIns="22851" rtlCol="0" anchor="ctr" anchorCtr="0">
            <a:spAutoFit/>
          </a:bodyPr>
          <a:lstStyle/>
          <a:p>
            <a:pPr algn="ctr"/>
            <a:r>
              <a:rPr lang="en-US" sz="1900" b="1" dirty="0">
                <a:solidFill>
                  <a:schemeClr val="bg1"/>
                </a:solidFill>
                <a:latin typeface="Arial" panose="020B0604020202020204" pitchFamily="34" charset="0"/>
                <a:ea typeface="Montserrat Bold" charset="0"/>
                <a:cs typeface="Arial" panose="020B0604020202020204" pitchFamily="34" charset="0"/>
              </a:rPr>
              <a:t>July </a:t>
            </a:r>
          </a:p>
          <a:p>
            <a:pPr algn="ctr"/>
            <a:r>
              <a:rPr lang="en-US" sz="1900" b="1" dirty="0">
                <a:solidFill>
                  <a:schemeClr val="bg1"/>
                </a:solidFill>
                <a:latin typeface="Arial" panose="020B0604020202020204" pitchFamily="34" charset="0"/>
                <a:ea typeface="Montserrat Bold" charset="0"/>
                <a:cs typeface="Arial" panose="020B0604020202020204" pitchFamily="34" charset="0"/>
              </a:rPr>
              <a:t>2018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6298788" y="2712125"/>
            <a:ext cx="0" cy="556633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384906" y="4505731"/>
            <a:ext cx="0" cy="555317"/>
          </a:xfrm>
          <a:prstGeom prst="line">
            <a:avLst/>
          </a:prstGeom>
          <a:ln w="28575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448008" y="2771117"/>
            <a:ext cx="0" cy="556633"/>
          </a:xfrm>
          <a:prstGeom prst="line">
            <a:avLst/>
          </a:prstGeom>
          <a:ln w="28575"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-118104" y="1587222"/>
            <a:ext cx="4868469" cy="784812"/>
          </a:xfrm>
          <a:prstGeom prst="rect">
            <a:avLst/>
          </a:prstGeom>
          <a:noFill/>
        </p:spPr>
        <p:txBody>
          <a:bodyPr wrap="square" lIns="45703" tIns="22851" rIns="45703" bIns="22851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Montserrat Bold" charset="0"/>
                <a:cs typeface="Times New Roman" panose="02020603050405020304" pitchFamily="18" charset="0"/>
              </a:rPr>
              <a:t>Announcement of Regulatory</a:t>
            </a:r>
          </a:p>
          <a:p>
            <a:pPr algn="ctr"/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Montserrat Bold" charset="0"/>
                <a:cs typeface="Times New Roman" panose="02020603050405020304" pitchFamily="18" charset="0"/>
              </a:rPr>
              <a:t>&amp; Business Taskforce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3755709" y="4505731"/>
            <a:ext cx="0" cy="555317"/>
          </a:xfrm>
          <a:prstGeom prst="line">
            <a:avLst/>
          </a:prstGeom>
          <a:ln w="28575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303079" y="5600570"/>
            <a:ext cx="4868469" cy="538591"/>
          </a:xfrm>
          <a:prstGeom prst="rect">
            <a:avLst/>
          </a:prstGeom>
          <a:noFill/>
        </p:spPr>
        <p:txBody>
          <a:bodyPr wrap="square" lIns="45703" tIns="22851" rIns="45703" bIns="22851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Montserrat Bold" charset="0"/>
                <a:cs typeface="Times New Roman" panose="02020603050405020304" pitchFamily="18" charset="0"/>
              </a:rPr>
              <a:t>ICO tabling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99701" y="1539924"/>
            <a:ext cx="2507227" cy="784812"/>
          </a:xfrm>
          <a:prstGeom prst="rect">
            <a:avLst/>
          </a:prstGeom>
          <a:noFill/>
        </p:spPr>
        <p:txBody>
          <a:bodyPr wrap="square" lIns="45703" tIns="22851" rIns="45703" bIns="22851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Montserrat Bold" charset="0"/>
                <a:cs typeface="Times New Roman" panose="02020603050405020304" pitchFamily="18" charset="0"/>
              </a:rPr>
              <a:t>Virtual Currency Business Act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930076" y="5600570"/>
            <a:ext cx="4868469" cy="538591"/>
          </a:xfrm>
          <a:prstGeom prst="rect">
            <a:avLst/>
          </a:prstGeom>
          <a:noFill/>
        </p:spPr>
        <p:txBody>
          <a:bodyPr wrap="square" lIns="45703" tIns="22851" rIns="45703" bIns="22851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Montserrat Bold" charset="0"/>
                <a:cs typeface="Times New Roman" panose="02020603050405020304" pitchFamily="18" charset="0"/>
              </a:rPr>
              <a:t>E-ID</a:t>
            </a:r>
          </a:p>
        </p:txBody>
      </p:sp>
      <p:sp>
        <p:nvSpPr>
          <p:cNvPr id="20" name="Freeform 19"/>
          <p:cNvSpPr/>
          <p:nvPr/>
        </p:nvSpPr>
        <p:spPr>
          <a:xfrm>
            <a:off x="2382085" y="3470117"/>
            <a:ext cx="2645068" cy="880946"/>
          </a:xfrm>
          <a:custGeom>
            <a:avLst/>
            <a:gdLst>
              <a:gd name="connsiteX0" fmla="*/ 0 w 4388294"/>
              <a:gd name="connsiteY0" fmla="*/ 0 h 1755317"/>
              <a:gd name="connsiteX1" fmla="*/ 3510636 w 4388294"/>
              <a:gd name="connsiteY1" fmla="*/ 0 h 1755317"/>
              <a:gd name="connsiteX2" fmla="*/ 4388294 w 4388294"/>
              <a:gd name="connsiteY2" fmla="*/ 877659 h 1755317"/>
              <a:gd name="connsiteX3" fmla="*/ 3510636 w 4388294"/>
              <a:gd name="connsiteY3" fmla="*/ 1755317 h 1755317"/>
              <a:gd name="connsiteX4" fmla="*/ 0 w 4388294"/>
              <a:gd name="connsiteY4" fmla="*/ 1755317 h 1755317"/>
              <a:gd name="connsiteX5" fmla="*/ 877659 w 4388294"/>
              <a:gd name="connsiteY5" fmla="*/ 877659 h 1755317"/>
              <a:gd name="connsiteX6" fmla="*/ 0 w 4388294"/>
              <a:gd name="connsiteY6" fmla="*/ 0 h 17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294" h="1755317">
                <a:moveTo>
                  <a:pt x="0" y="0"/>
                </a:moveTo>
                <a:lnTo>
                  <a:pt x="3510636" y="0"/>
                </a:lnTo>
                <a:lnTo>
                  <a:pt x="4388294" y="877659"/>
                </a:lnTo>
                <a:lnTo>
                  <a:pt x="3510636" y="1755317"/>
                </a:lnTo>
                <a:lnTo>
                  <a:pt x="0" y="1755317"/>
                </a:lnTo>
                <a:lnTo>
                  <a:pt x="877659" y="87765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8630" tIns="43323" rIns="481985" bIns="43323" numCol="1" spcCol="1269" anchor="ctr" anchorCtr="0">
            <a:noAutofit/>
          </a:bodyPr>
          <a:lstStyle/>
          <a:p>
            <a:pPr algn="ctr" defTabSz="14440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4702490" y="3460289"/>
            <a:ext cx="2645068" cy="880946"/>
          </a:xfrm>
          <a:custGeom>
            <a:avLst/>
            <a:gdLst>
              <a:gd name="connsiteX0" fmla="*/ 0 w 4388294"/>
              <a:gd name="connsiteY0" fmla="*/ 0 h 1755317"/>
              <a:gd name="connsiteX1" fmla="*/ 3510636 w 4388294"/>
              <a:gd name="connsiteY1" fmla="*/ 0 h 1755317"/>
              <a:gd name="connsiteX2" fmla="*/ 4388294 w 4388294"/>
              <a:gd name="connsiteY2" fmla="*/ 877659 h 1755317"/>
              <a:gd name="connsiteX3" fmla="*/ 3510636 w 4388294"/>
              <a:gd name="connsiteY3" fmla="*/ 1755317 h 1755317"/>
              <a:gd name="connsiteX4" fmla="*/ 0 w 4388294"/>
              <a:gd name="connsiteY4" fmla="*/ 1755317 h 1755317"/>
              <a:gd name="connsiteX5" fmla="*/ 877659 w 4388294"/>
              <a:gd name="connsiteY5" fmla="*/ 877659 h 1755317"/>
              <a:gd name="connsiteX6" fmla="*/ 0 w 4388294"/>
              <a:gd name="connsiteY6" fmla="*/ 0 h 17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294" h="1755317">
                <a:moveTo>
                  <a:pt x="0" y="0"/>
                </a:moveTo>
                <a:lnTo>
                  <a:pt x="3510636" y="0"/>
                </a:lnTo>
                <a:lnTo>
                  <a:pt x="4388294" y="877659"/>
                </a:lnTo>
                <a:lnTo>
                  <a:pt x="3510636" y="1755317"/>
                </a:lnTo>
                <a:lnTo>
                  <a:pt x="0" y="1755317"/>
                </a:lnTo>
                <a:lnTo>
                  <a:pt x="877659" y="87765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8630" tIns="43323" rIns="481985" bIns="43323" numCol="1" spcCol="1269" anchor="ctr" anchorCtr="0">
            <a:noAutofit/>
          </a:bodyPr>
          <a:lstStyle/>
          <a:p>
            <a:pPr algn="ctr" defTabSz="14440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6993399" y="3465209"/>
            <a:ext cx="2645068" cy="880946"/>
          </a:xfrm>
          <a:custGeom>
            <a:avLst/>
            <a:gdLst>
              <a:gd name="connsiteX0" fmla="*/ 0 w 4388294"/>
              <a:gd name="connsiteY0" fmla="*/ 0 h 1755317"/>
              <a:gd name="connsiteX1" fmla="*/ 3510636 w 4388294"/>
              <a:gd name="connsiteY1" fmla="*/ 0 h 1755317"/>
              <a:gd name="connsiteX2" fmla="*/ 4388294 w 4388294"/>
              <a:gd name="connsiteY2" fmla="*/ 877659 h 1755317"/>
              <a:gd name="connsiteX3" fmla="*/ 3510636 w 4388294"/>
              <a:gd name="connsiteY3" fmla="*/ 1755317 h 1755317"/>
              <a:gd name="connsiteX4" fmla="*/ 0 w 4388294"/>
              <a:gd name="connsiteY4" fmla="*/ 1755317 h 1755317"/>
              <a:gd name="connsiteX5" fmla="*/ 877659 w 4388294"/>
              <a:gd name="connsiteY5" fmla="*/ 877659 h 1755317"/>
              <a:gd name="connsiteX6" fmla="*/ 0 w 4388294"/>
              <a:gd name="connsiteY6" fmla="*/ 0 h 17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294" h="1755317">
                <a:moveTo>
                  <a:pt x="0" y="0"/>
                </a:moveTo>
                <a:lnTo>
                  <a:pt x="3510636" y="0"/>
                </a:lnTo>
                <a:lnTo>
                  <a:pt x="4388294" y="877659"/>
                </a:lnTo>
                <a:lnTo>
                  <a:pt x="3510636" y="1755317"/>
                </a:lnTo>
                <a:lnTo>
                  <a:pt x="0" y="1755317"/>
                </a:lnTo>
                <a:lnTo>
                  <a:pt x="877659" y="87765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8630" tIns="43323" rIns="481985" bIns="43323" numCol="1" spcCol="1269" anchor="ctr" anchorCtr="0">
            <a:noAutofit/>
          </a:bodyPr>
          <a:lstStyle/>
          <a:p>
            <a:pPr algn="ctr" defTabSz="14440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9328553" y="3470127"/>
            <a:ext cx="2645068" cy="880946"/>
          </a:xfrm>
          <a:custGeom>
            <a:avLst/>
            <a:gdLst>
              <a:gd name="connsiteX0" fmla="*/ 0 w 4388294"/>
              <a:gd name="connsiteY0" fmla="*/ 0 h 1755317"/>
              <a:gd name="connsiteX1" fmla="*/ 3510636 w 4388294"/>
              <a:gd name="connsiteY1" fmla="*/ 0 h 1755317"/>
              <a:gd name="connsiteX2" fmla="*/ 4388294 w 4388294"/>
              <a:gd name="connsiteY2" fmla="*/ 877659 h 1755317"/>
              <a:gd name="connsiteX3" fmla="*/ 3510636 w 4388294"/>
              <a:gd name="connsiteY3" fmla="*/ 1755317 h 1755317"/>
              <a:gd name="connsiteX4" fmla="*/ 0 w 4388294"/>
              <a:gd name="connsiteY4" fmla="*/ 1755317 h 1755317"/>
              <a:gd name="connsiteX5" fmla="*/ 877659 w 4388294"/>
              <a:gd name="connsiteY5" fmla="*/ 877659 h 1755317"/>
              <a:gd name="connsiteX6" fmla="*/ 0 w 4388294"/>
              <a:gd name="connsiteY6" fmla="*/ 0 h 17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294" h="1755317">
                <a:moveTo>
                  <a:pt x="0" y="0"/>
                </a:moveTo>
                <a:lnTo>
                  <a:pt x="3510636" y="0"/>
                </a:lnTo>
                <a:lnTo>
                  <a:pt x="4388294" y="877659"/>
                </a:lnTo>
                <a:lnTo>
                  <a:pt x="3510636" y="1755317"/>
                </a:lnTo>
                <a:lnTo>
                  <a:pt x="0" y="1755317"/>
                </a:lnTo>
                <a:lnTo>
                  <a:pt x="877659" y="87765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8630" tIns="43323" rIns="481985" bIns="43323" numCol="1" spcCol="1269" anchor="ctr" anchorCtr="0">
            <a:noAutofit/>
          </a:bodyPr>
          <a:lstStyle/>
          <a:p>
            <a:pPr algn="ctr" defTabSz="14440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10669221" y="2738859"/>
            <a:ext cx="0" cy="50603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409465" y="1539924"/>
            <a:ext cx="2507227" cy="784812"/>
          </a:xfrm>
          <a:prstGeom prst="rect">
            <a:avLst/>
          </a:prstGeom>
          <a:noFill/>
        </p:spPr>
        <p:txBody>
          <a:bodyPr wrap="square" lIns="45703" tIns="22851" rIns="45703" bIns="22851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Montserrat Bold" charset="0"/>
                <a:cs typeface="Times New Roman" panose="02020603050405020304" pitchFamily="18" charset="0"/>
              </a:rPr>
              <a:t>Establishing Exchanges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54860" y="3543055"/>
            <a:ext cx="976083" cy="815590"/>
          </a:xfrm>
          <a:prstGeom prst="rect">
            <a:avLst/>
          </a:prstGeom>
          <a:noFill/>
        </p:spPr>
        <p:txBody>
          <a:bodyPr wrap="square" lIns="45703" tIns="22851" rIns="45703" bIns="22851" rtlCol="0" anchor="ctr" anchorCtr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Montserrat Bold" charset="0"/>
                <a:cs typeface="Arial" panose="020B0604020202020204" pitchFamily="34" charset="0"/>
              </a:rPr>
              <a:t>April </a:t>
            </a:r>
          </a:p>
          <a:p>
            <a:pPr algn="ctr">
              <a:spcBef>
                <a:spcPts val="600"/>
              </a:spcBef>
            </a:pPr>
            <a:r>
              <a:rPr lang="en-US" sz="2700" b="1" baseline="30000" dirty="0">
                <a:solidFill>
                  <a:schemeClr val="bg1"/>
                </a:solidFill>
                <a:latin typeface="Arial" panose="020B0604020202020204" pitchFamily="34" charset="0"/>
                <a:ea typeface="Montserrat Bold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32832" y="3543055"/>
            <a:ext cx="765560" cy="815590"/>
          </a:xfrm>
          <a:prstGeom prst="rect">
            <a:avLst/>
          </a:prstGeom>
          <a:noFill/>
        </p:spPr>
        <p:txBody>
          <a:bodyPr wrap="none" lIns="45703" tIns="22851" rIns="45703" bIns="22851" rtlCol="0" anchor="ctr" anchorCtr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Montserrat Bold" charset="0"/>
                <a:cs typeface="Arial" panose="020B0604020202020204" pitchFamily="34" charset="0"/>
              </a:rPr>
              <a:t>May</a:t>
            </a:r>
          </a:p>
          <a:p>
            <a:pPr algn="ctr">
              <a:spcBef>
                <a:spcPts val="600"/>
              </a:spcBef>
            </a:pPr>
            <a:r>
              <a:rPr lang="en-US" sz="2700" b="1" baseline="30000" dirty="0">
                <a:solidFill>
                  <a:schemeClr val="bg1"/>
                </a:solidFill>
                <a:latin typeface="Arial" panose="020B0604020202020204" pitchFamily="34" charset="0"/>
                <a:ea typeface="Montserrat Bold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992508" y="3543055"/>
            <a:ext cx="784796" cy="815590"/>
          </a:xfrm>
          <a:prstGeom prst="rect">
            <a:avLst/>
          </a:prstGeom>
          <a:noFill/>
        </p:spPr>
        <p:txBody>
          <a:bodyPr wrap="none" lIns="45703" tIns="22851" rIns="45703" bIns="22851" rtlCol="0" anchor="ctr" anchorCtr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Montserrat Bold" charset="0"/>
                <a:cs typeface="Arial" panose="020B0604020202020204" pitchFamily="34" charset="0"/>
              </a:rPr>
              <a:t>July</a:t>
            </a:r>
          </a:p>
          <a:p>
            <a:pPr algn="ctr">
              <a:spcBef>
                <a:spcPts val="600"/>
              </a:spcBef>
            </a:pPr>
            <a:r>
              <a:rPr lang="en-US" sz="2700" b="1" baseline="30000" dirty="0">
                <a:solidFill>
                  <a:schemeClr val="bg1"/>
                </a:solidFill>
                <a:latin typeface="Arial" panose="020B0604020202020204" pitchFamily="34" charset="0"/>
                <a:ea typeface="Montserrat Bold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857921" y="3543055"/>
            <a:ext cx="1881250" cy="815590"/>
          </a:xfrm>
          <a:prstGeom prst="rect">
            <a:avLst/>
          </a:prstGeom>
          <a:noFill/>
        </p:spPr>
        <p:txBody>
          <a:bodyPr wrap="none" lIns="45703" tIns="22851" rIns="45703" bIns="22851" rtlCol="0" anchor="ctr" anchorCtr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Montserrat Bold" charset="0"/>
                <a:cs typeface="Arial" panose="020B0604020202020204" pitchFamily="34" charset="0"/>
              </a:rPr>
              <a:t>September</a:t>
            </a:r>
          </a:p>
          <a:p>
            <a:pPr algn="ctr">
              <a:spcBef>
                <a:spcPts val="600"/>
              </a:spcBef>
            </a:pPr>
            <a:r>
              <a:rPr lang="en-US" sz="2700" b="1" baseline="30000" dirty="0">
                <a:solidFill>
                  <a:schemeClr val="bg1"/>
                </a:solidFill>
                <a:latin typeface="Arial" panose="020B0604020202020204" pitchFamily="34" charset="0"/>
                <a:ea typeface="Montserrat Bold" charset="0"/>
                <a:cs typeface="Arial" panose="020B0604020202020204" pitchFamily="34" charset="0"/>
              </a:rPr>
              <a:t>2018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CE22053E-A9F9-4C05-B8A0-138F4509C4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239" y="5741547"/>
            <a:ext cx="642103" cy="9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230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59262553"/>
              </p:ext>
            </p:extLst>
          </p:nvPr>
        </p:nvGraphicFramePr>
        <p:xfrm>
          <a:off x="1588" y="1434662"/>
          <a:ext cx="12188825" cy="5299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88" y="128590"/>
            <a:ext cx="12188825" cy="1061811"/>
          </a:xfrm>
          <a:prstGeom prst="rect">
            <a:avLst/>
          </a:prstGeom>
          <a:noFill/>
        </p:spPr>
        <p:txBody>
          <a:bodyPr wrap="square" lIns="45703" tIns="22851" rIns="45703" bIns="22851" rtlCol="0">
            <a:spAutoFit/>
          </a:bodyPr>
          <a:lstStyle/>
          <a:p>
            <a:pPr algn="ctr"/>
            <a:r>
              <a:rPr lang="en-US" sz="6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en-US" sz="6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490231" y="104333"/>
            <a:ext cx="1103086" cy="1117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792496" y="5203065"/>
            <a:ext cx="1399504" cy="16549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E22053E-A9F9-4C05-B8A0-138F4509C4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239" y="5741547"/>
            <a:ext cx="642103" cy="9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3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342767" y="2542090"/>
            <a:ext cx="10263228" cy="678455"/>
          </a:xfrm>
        </p:spPr>
        <p:txBody>
          <a:bodyPr/>
          <a:lstStyle/>
          <a:p>
            <a: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 Impact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52508" y="3469693"/>
            <a:ext cx="6165892" cy="8027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Minister Wayne M.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Caines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JP. MP.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36388" y="6411913"/>
            <a:ext cx="455612" cy="244475"/>
          </a:xfrm>
        </p:spPr>
        <p:txBody>
          <a:bodyPr/>
          <a:lstStyle/>
          <a:p>
            <a:fld id="{CD8E9452-96AB-4789-A4EC-2003A26E3E65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501187" y="6043612"/>
            <a:ext cx="2486025" cy="584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6400" y="333827"/>
            <a:ext cx="1317584" cy="15675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E22053E-A9F9-4C05-B8A0-138F4509C4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239" y="5741547"/>
            <a:ext cx="642103" cy="9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8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792496" y="5203065"/>
            <a:ext cx="1399504" cy="16549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0621" y="1608083"/>
            <a:ext cx="10547131" cy="4803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056883930"/>
              </p:ext>
            </p:extLst>
          </p:nvPr>
        </p:nvGraphicFramePr>
        <p:xfrm>
          <a:off x="848228" y="1320801"/>
          <a:ext cx="10495544" cy="439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/>
          <p:cNvSpPr/>
          <p:nvPr/>
        </p:nvSpPr>
        <p:spPr>
          <a:xfrm>
            <a:off x="348343" y="159657"/>
            <a:ext cx="1103086" cy="1117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88" y="215674"/>
            <a:ext cx="12188825" cy="969478"/>
          </a:xfrm>
          <a:prstGeom prst="rect">
            <a:avLst/>
          </a:prstGeom>
          <a:noFill/>
        </p:spPr>
        <p:txBody>
          <a:bodyPr wrap="square" lIns="45703" tIns="22851" rIns="45703" bIns="22851" rtlCol="0">
            <a:spAutoFit/>
          </a:bodyPr>
          <a:lstStyle/>
          <a:p>
            <a:pPr algn="ctr"/>
            <a:r>
              <a:rPr lang="en-US" sz="6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IMPACT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E22053E-A9F9-4C05-B8A0-138F4509C4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239" y="5741547"/>
            <a:ext cx="642103" cy="9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2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4779" y="3388084"/>
            <a:ext cx="7771826" cy="1246495"/>
          </a:xfrm>
        </p:spPr>
        <p:txBody>
          <a:bodyPr/>
          <a:lstStyle/>
          <a:p>
            <a:r>
              <a:rPr lang="fr-FR" sz="2200" i="1" dirty="0"/>
              <a:t>Loretta joseph</a:t>
            </a:r>
            <a:br>
              <a:rPr lang="fr-FR" sz="2200" i="1" dirty="0"/>
            </a:br>
            <a:r>
              <a:rPr lang="fr-FR" sz="2200" i="1" dirty="0" err="1"/>
              <a:t>Fintech</a:t>
            </a:r>
            <a:r>
              <a:rPr lang="fr-FR" sz="2200" i="1" dirty="0"/>
              <a:t> </a:t>
            </a:r>
            <a:r>
              <a:rPr lang="fr-FR" sz="2200" i="1" dirty="0" err="1"/>
              <a:t>regulatory</a:t>
            </a:r>
            <a:r>
              <a:rPr lang="fr-FR" sz="2200" i="1" dirty="0"/>
              <a:t> </a:t>
            </a:r>
            <a:r>
              <a:rPr lang="fr-FR" sz="2200" i="1" dirty="0" err="1"/>
              <a:t>advisor</a:t>
            </a:r>
            <a:endParaRPr lang="en-GB" sz="2200" i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82078" y="2538156"/>
            <a:ext cx="9031064" cy="669414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ts val="4500"/>
              </a:lnSpc>
              <a:spcBef>
                <a:spcPct val="0"/>
              </a:spcBef>
              <a:buNone/>
              <a:defRPr sz="4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fr-FR" sz="4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Bermuda </a:t>
            </a:r>
            <a:r>
              <a:rPr lang="fr-FR" sz="4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Regulation</a:t>
            </a:r>
            <a:r>
              <a:rPr lang="fr-FR" sz="4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plan </a:t>
            </a:r>
            <a:endParaRPr lang="en-GB" sz="4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97961" y="6061588"/>
            <a:ext cx="2502312" cy="6489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5666" y="110361"/>
            <a:ext cx="1399113" cy="18384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E22053E-A9F9-4C05-B8A0-138F4509C4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239" y="5741547"/>
            <a:ext cx="642103" cy="9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0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792496" y="5203065"/>
            <a:ext cx="1399504" cy="16549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" y="-8762"/>
            <a:ext cx="3493790" cy="12523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0907" y="1890643"/>
            <a:ext cx="115098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Implementing industry standards developed by: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500" dirty="0">
              <a:solidFill>
                <a:schemeClr val="bg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Industry experts, leading technologists, policymakers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500" dirty="0">
              <a:solidFill>
                <a:schemeClr val="bg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OECD: Directorate of financial enterprise collaboration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500" dirty="0">
              <a:solidFill>
                <a:schemeClr val="bg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Maintaining the highest standards of consumer protection, global credit rating, and highest standards of KYC AML </a:t>
            </a:r>
          </a:p>
        </p:txBody>
      </p:sp>
      <p:sp>
        <p:nvSpPr>
          <p:cNvPr id="6" name="Rectangle 5"/>
          <p:cNvSpPr/>
          <p:nvPr/>
        </p:nvSpPr>
        <p:spPr>
          <a:xfrm>
            <a:off x="3458987" y="48389"/>
            <a:ext cx="79285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Bermuda &amp; </a:t>
            </a:r>
            <a:r>
              <a:rPr lang="en-US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Blockchain</a:t>
            </a:r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Regulation </a:t>
            </a:r>
          </a:p>
        </p:txBody>
      </p:sp>
      <p:sp>
        <p:nvSpPr>
          <p:cNvPr id="7" name="Rectangle 6"/>
          <p:cNvSpPr/>
          <p:nvPr/>
        </p:nvSpPr>
        <p:spPr>
          <a:xfrm>
            <a:off x="3535187" y="705693"/>
            <a:ext cx="5682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Harvesting opportunity while mitigating risk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3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ECD_English_whit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ECD_English_whit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ECD_English_whit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tents Slide Master">
  <a:themeElements>
    <a:clrScheme name="ALLPPT-COLOR-A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5D8DE"/>
      </a:accent1>
      <a:accent2>
        <a:srgbClr val="85D8DE"/>
      </a:accent2>
      <a:accent3>
        <a:srgbClr val="85D8DE"/>
      </a:accent3>
      <a:accent4>
        <a:srgbClr val="85D8DE"/>
      </a:accent4>
      <a:accent5>
        <a:srgbClr val="85D8DE"/>
      </a:accent5>
      <a:accent6>
        <a:srgbClr val="85D8DE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6971</TotalTime>
  <Words>1066</Words>
  <Application>Microsoft Office PowerPoint</Application>
  <PresentationFormat>Widescreen</PresentationFormat>
  <Paragraphs>317</Paragraphs>
  <Slides>31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51" baseType="lpstr">
      <vt:lpstr>Arial Unicode MS</vt:lpstr>
      <vt:lpstr>Arial</vt:lpstr>
      <vt:lpstr>Calibri</vt:lpstr>
      <vt:lpstr>Calibri Light</vt:lpstr>
      <vt:lpstr>Courier New</vt:lpstr>
      <vt:lpstr>Georgia</vt:lpstr>
      <vt:lpstr>Helvetica 65 Medium</vt:lpstr>
      <vt:lpstr>Mangal</vt:lpstr>
      <vt:lpstr>Montserrat</vt:lpstr>
      <vt:lpstr>Montserrat Bold</vt:lpstr>
      <vt:lpstr>Montserrat Light</vt:lpstr>
      <vt:lpstr>Open Sans Regular</vt:lpstr>
      <vt:lpstr>Roboto Regular</vt:lpstr>
      <vt:lpstr>Times New Roman</vt:lpstr>
      <vt:lpstr>Wingdings</vt:lpstr>
      <vt:lpstr>OECD_English_white</vt:lpstr>
      <vt:lpstr>Office Theme</vt:lpstr>
      <vt:lpstr>1_OECD_English_white</vt:lpstr>
      <vt:lpstr>2_OECD_English_white</vt:lpstr>
      <vt:lpstr>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Government Impact Report</vt:lpstr>
      <vt:lpstr>PowerPoint Presentation</vt:lpstr>
      <vt:lpstr>Loretta joseph Fintech regulatory advisor</vt:lpstr>
      <vt:lpstr>PowerPoint Presentation</vt:lpstr>
      <vt:lpstr>CONSULTATIONS</vt:lpstr>
      <vt:lpstr>ROLE OF OECD</vt:lpstr>
      <vt:lpstr>GLOBAL PRACTICES</vt:lpstr>
      <vt:lpstr>OVERVIEW</vt:lpstr>
      <vt:lpstr>PowerPoint Presentation</vt:lpstr>
      <vt:lpstr>VIRTUAL CURRENCY BUSINESS ACT 2018</vt:lpstr>
      <vt:lpstr>VIRTUAL CURRENCY BUSINESS ACT 2018</vt:lpstr>
      <vt:lpstr>VIRTUAL CURRENCY BUSINESS ACT 2018</vt:lpstr>
      <vt:lpstr>Bermuda ICO Bill</vt:lpstr>
      <vt:lpstr>PowerPoint Presentation</vt:lpstr>
      <vt:lpstr>PowerPoint Presentation</vt:lpstr>
      <vt:lpstr>PowerPoint Presentation</vt:lpstr>
      <vt:lpstr>Bermuda E-Id</vt:lpstr>
      <vt:lpstr>E-ID: WHAT IS IT?</vt:lpstr>
      <vt:lpstr>BIG OPPORTUNITY</vt:lpstr>
      <vt:lpstr>WHAT IT IS NOT</vt:lpstr>
      <vt:lpstr>KEVIN RICHARDS  Bermuda business DEVELOPMENT Agency</vt:lpstr>
      <vt:lpstr>THE JOURNEY SO FAR</vt:lpstr>
      <vt:lpstr>TECHNOLOGY HUB</vt:lpstr>
      <vt:lpstr>CONCIERGE IS KEY TO SUCCESS</vt:lpstr>
      <vt:lpstr>BERMUDA ECONOMIC IMPACT</vt:lpstr>
      <vt:lpstr>PowerPoint Presentation</vt:lpstr>
    </vt:vector>
  </TitlesOfParts>
  <Company>Bermuda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Seizing Opportunities and addressing challenges</dc:title>
  <dc:creator>Simmons, Joella D.</dc:creator>
  <cp:lastModifiedBy>Simmons, Joella D.</cp:lastModifiedBy>
  <cp:revision>121</cp:revision>
  <dcterms:created xsi:type="dcterms:W3CDTF">2018-04-06T14:28:32Z</dcterms:created>
  <dcterms:modified xsi:type="dcterms:W3CDTF">2018-04-13T13:56:36Z</dcterms:modified>
</cp:coreProperties>
</file>