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8"/>
  </p:notesMasterIdLst>
  <p:sldIdLst>
    <p:sldId id="256" r:id="rId2"/>
    <p:sldId id="257" r:id="rId3"/>
    <p:sldId id="260" r:id="rId4"/>
    <p:sldId id="312" r:id="rId5"/>
    <p:sldId id="313" r:id="rId6"/>
    <p:sldId id="314" r:id="rId7"/>
    <p:sldId id="261" r:id="rId8"/>
    <p:sldId id="262" r:id="rId9"/>
    <p:sldId id="315" r:id="rId10"/>
    <p:sldId id="316" r:id="rId11"/>
    <p:sldId id="317" r:id="rId12"/>
    <p:sldId id="318" r:id="rId13"/>
    <p:sldId id="263" r:id="rId14"/>
    <p:sldId id="264" r:id="rId15"/>
    <p:sldId id="265" r:id="rId16"/>
    <p:sldId id="266" r:id="rId17"/>
    <p:sldId id="267" r:id="rId18"/>
    <p:sldId id="311" r:id="rId19"/>
    <p:sldId id="268" r:id="rId20"/>
    <p:sldId id="269" r:id="rId21"/>
    <p:sldId id="270" r:id="rId22"/>
    <p:sldId id="271" r:id="rId23"/>
    <p:sldId id="272" r:id="rId24"/>
    <p:sldId id="273" r:id="rId25"/>
    <p:sldId id="274"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6" r:id="rId45"/>
    <p:sldId id="294" r:id="rId46"/>
    <p:sldId id="295" r:id="rId47"/>
    <p:sldId id="297" r:id="rId48"/>
    <p:sldId id="300" r:id="rId49"/>
    <p:sldId id="298" r:id="rId50"/>
    <p:sldId id="299" r:id="rId51"/>
    <p:sldId id="301" r:id="rId52"/>
    <p:sldId id="302" r:id="rId53"/>
    <p:sldId id="303" r:id="rId54"/>
    <p:sldId id="304" r:id="rId55"/>
    <p:sldId id="305" r:id="rId56"/>
    <p:sldId id="306" r:id="rId57"/>
    <p:sldId id="307" r:id="rId58"/>
    <p:sldId id="309" r:id="rId59"/>
    <p:sldId id="310" r:id="rId60"/>
    <p:sldId id="319" r:id="rId61"/>
    <p:sldId id="320" r:id="rId62"/>
    <p:sldId id="321" r:id="rId63"/>
    <p:sldId id="322" r:id="rId64"/>
    <p:sldId id="323" r:id="rId65"/>
    <p:sldId id="324" r:id="rId66"/>
    <p:sldId id="308" r:id="rId67"/>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150" d="100"/>
          <a:sy n="150" d="100"/>
        </p:scale>
        <p:origin x="9672" y="13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597FCE-B029-4B7E-A993-F7199006ED2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F83D9AF8-D966-4C13-A11D-D63C40ADE3B2}">
      <dgm:prSet phldrT="[Text]"/>
      <dgm:spPr/>
      <dgm:t>
        <a:bodyPr/>
        <a:lstStyle/>
        <a:p>
          <a:r>
            <a:rPr lang="en-US"/>
            <a:t>IDENTIFY, assess and prioritise risks; understand how the risks might present themselves</a:t>
          </a:r>
        </a:p>
      </dgm:t>
    </dgm:pt>
    <dgm:pt modelId="{40936518-5B12-43CD-B102-622146B1478F}" type="parTrans" cxnId="{9B827C7F-18C7-4B29-9B77-1B6988A03281}">
      <dgm:prSet/>
      <dgm:spPr/>
      <dgm:t>
        <a:bodyPr/>
        <a:lstStyle/>
        <a:p>
          <a:endParaRPr lang="en-US"/>
        </a:p>
      </dgm:t>
    </dgm:pt>
    <dgm:pt modelId="{CBB8009D-C354-4E24-83F4-E9CFAEE9D4E6}" type="sibTrans" cxnId="{9B827C7F-18C7-4B29-9B77-1B6988A03281}">
      <dgm:prSet/>
      <dgm:spPr>
        <a:solidFill>
          <a:schemeClr val="accent6"/>
        </a:solidFill>
      </dgm:spPr>
      <dgm:t>
        <a:bodyPr/>
        <a:lstStyle/>
        <a:p>
          <a:endParaRPr lang="en-US"/>
        </a:p>
      </dgm:t>
    </dgm:pt>
    <dgm:pt modelId="{3099908F-EB29-4E50-A1C0-EF3E9CE6F380}">
      <dgm:prSet phldrT="[Text]"/>
      <dgm:spPr/>
      <dgm:t>
        <a:bodyPr/>
        <a:lstStyle/>
        <a:p>
          <a:r>
            <a:rPr lang="en-US"/>
            <a:t>Design systems and procedures to MITIGATE against and manage the risks identified</a:t>
          </a:r>
        </a:p>
      </dgm:t>
    </dgm:pt>
    <dgm:pt modelId="{CD7D2D02-0D0E-482A-A048-71B455C4FB54}" type="parTrans" cxnId="{1BAF5EC8-4A27-428C-A4AA-DA4D276E9B03}">
      <dgm:prSet/>
      <dgm:spPr/>
      <dgm:t>
        <a:bodyPr/>
        <a:lstStyle/>
        <a:p>
          <a:endParaRPr lang="en-US"/>
        </a:p>
      </dgm:t>
    </dgm:pt>
    <dgm:pt modelId="{C7D2CD92-6DB8-4567-A895-D4206EE05EBE}" type="sibTrans" cxnId="{1BAF5EC8-4A27-428C-A4AA-DA4D276E9B03}">
      <dgm:prSet/>
      <dgm:spPr>
        <a:solidFill>
          <a:schemeClr val="accent6"/>
        </a:solidFill>
      </dgm:spPr>
      <dgm:t>
        <a:bodyPr/>
        <a:lstStyle/>
        <a:p>
          <a:endParaRPr lang="en-US"/>
        </a:p>
      </dgm:t>
    </dgm:pt>
    <dgm:pt modelId="{46FDE7D7-F66D-4008-97F4-13A17A203819}">
      <dgm:prSet phldrT="[Text]"/>
      <dgm:spPr/>
      <dgm:t>
        <a:bodyPr/>
        <a:lstStyle/>
        <a:p>
          <a:r>
            <a:rPr lang="en-US"/>
            <a:t>Train staff and IMPLEMENT systems and procedures </a:t>
          </a:r>
        </a:p>
      </dgm:t>
    </dgm:pt>
    <dgm:pt modelId="{8599BC20-2C8D-4A39-96C2-53139449A8FA}" type="parTrans" cxnId="{E1006E7F-162D-4DF2-B2D2-95054B6561F0}">
      <dgm:prSet/>
      <dgm:spPr/>
      <dgm:t>
        <a:bodyPr/>
        <a:lstStyle/>
        <a:p>
          <a:endParaRPr lang="en-US"/>
        </a:p>
      </dgm:t>
    </dgm:pt>
    <dgm:pt modelId="{5B5436E0-2D80-431B-8113-18036927B9AF}" type="sibTrans" cxnId="{E1006E7F-162D-4DF2-B2D2-95054B6561F0}">
      <dgm:prSet/>
      <dgm:spPr>
        <a:solidFill>
          <a:schemeClr val="accent6"/>
        </a:solidFill>
      </dgm:spPr>
      <dgm:t>
        <a:bodyPr/>
        <a:lstStyle/>
        <a:p>
          <a:endParaRPr lang="en-US"/>
        </a:p>
      </dgm:t>
    </dgm:pt>
    <dgm:pt modelId="{C88C5AAD-C237-45D4-95B3-07D701D9822E}">
      <dgm:prSet phldrT="[Text]"/>
      <dgm:spPr/>
      <dgm:t>
        <a:bodyPr/>
        <a:lstStyle/>
        <a:p>
          <a:r>
            <a:rPr lang="en-US"/>
            <a:t>MONITOR and review performance, take note of lessons learned</a:t>
          </a:r>
        </a:p>
      </dgm:t>
    </dgm:pt>
    <dgm:pt modelId="{94117703-C1E9-484A-B1ED-9CCD7E880383}" type="parTrans" cxnId="{01252CC4-9118-42F0-8100-DC81AEA07E30}">
      <dgm:prSet/>
      <dgm:spPr/>
      <dgm:t>
        <a:bodyPr/>
        <a:lstStyle/>
        <a:p>
          <a:endParaRPr lang="en-US"/>
        </a:p>
      </dgm:t>
    </dgm:pt>
    <dgm:pt modelId="{BC445218-3D3A-4977-B011-A306F0ED7938}" type="sibTrans" cxnId="{01252CC4-9118-42F0-8100-DC81AEA07E30}">
      <dgm:prSet/>
      <dgm:spPr>
        <a:solidFill>
          <a:schemeClr val="accent6"/>
        </a:solidFill>
      </dgm:spPr>
      <dgm:t>
        <a:bodyPr/>
        <a:lstStyle/>
        <a:p>
          <a:endParaRPr lang="en-US"/>
        </a:p>
      </dgm:t>
    </dgm:pt>
    <dgm:pt modelId="{1E3C6334-81EA-4359-92D1-45248261E7DC}" type="pres">
      <dgm:prSet presAssocID="{89597FCE-B029-4B7E-A993-F7199006ED28}" presName="cycle" presStyleCnt="0">
        <dgm:presLayoutVars>
          <dgm:dir/>
          <dgm:resizeHandles val="exact"/>
        </dgm:presLayoutVars>
      </dgm:prSet>
      <dgm:spPr/>
    </dgm:pt>
    <dgm:pt modelId="{48A48BDB-9570-4DCC-B16E-AF695516E1D2}" type="pres">
      <dgm:prSet presAssocID="{F83D9AF8-D966-4C13-A11D-D63C40ADE3B2}" presName="dummy" presStyleCnt="0"/>
      <dgm:spPr/>
    </dgm:pt>
    <dgm:pt modelId="{598B4514-DA0E-4E89-A25F-E0D030D6B779}" type="pres">
      <dgm:prSet presAssocID="{F83D9AF8-D966-4C13-A11D-D63C40ADE3B2}" presName="node" presStyleLbl="revTx" presStyleIdx="0" presStyleCnt="4">
        <dgm:presLayoutVars>
          <dgm:bulletEnabled val="1"/>
        </dgm:presLayoutVars>
      </dgm:prSet>
      <dgm:spPr/>
    </dgm:pt>
    <dgm:pt modelId="{D5809578-536D-41BA-AC89-5A5C5BDDD00F}" type="pres">
      <dgm:prSet presAssocID="{CBB8009D-C354-4E24-83F4-E9CFAEE9D4E6}" presName="sibTrans" presStyleLbl="node1" presStyleIdx="0" presStyleCnt="4"/>
      <dgm:spPr/>
    </dgm:pt>
    <dgm:pt modelId="{BE56AF53-5ADF-4AA4-A52B-5B6C3E6545D9}" type="pres">
      <dgm:prSet presAssocID="{3099908F-EB29-4E50-A1C0-EF3E9CE6F380}" presName="dummy" presStyleCnt="0"/>
      <dgm:spPr/>
    </dgm:pt>
    <dgm:pt modelId="{33767FAC-673C-46F5-9871-0CA4E68BB461}" type="pres">
      <dgm:prSet presAssocID="{3099908F-EB29-4E50-A1C0-EF3E9CE6F380}" presName="node" presStyleLbl="revTx" presStyleIdx="1" presStyleCnt="4">
        <dgm:presLayoutVars>
          <dgm:bulletEnabled val="1"/>
        </dgm:presLayoutVars>
      </dgm:prSet>
      <dgm:spPr/>
    </dgm:pt>
    <dgm:pt modelId="{918994ED-7A9F-4292-B8EA-881400579463}" type="pres">
      <dgm:prSet presAssocID="{C7D2CD92-6DB8-4567-A895-D4206EE05EBE}" presName="sibTrans" presStyleLbl="node1" presStyleIdx="1" presStyleCnt="4"/>
      <dgm:spPr/>
    </dgm:pt>
    <dgm:pt modelId="{4943BDB1-8D8C-4492-B07A-A2D69C50FA95}" type="pres">
      <dgm:prSet presAssocID="{46FDE7D7-F66D-4008-97F4-13A17A203819}" presName="dummy" presStyleCnt="0"/>
      <dgm:spPr/>
    </dgm:pt>
    <dgm:pt modelId="{50EC7101-DFAA-4DAB-85B8-EFE7ECEA6B7E}" type="pres">
      <dgm:prSet presAssocID="{46FDE7D7-F66D-4008-97F4-13A17A203819}" presName="node" presStyleLbl="revTx" presStyleIdx="2" presStyleCnt="4">
        <dgm:presLayoutVars>
          <dgm:bulletEnabled val="1"/>
        </dgm:presLayoutVars>
      </dgm:prSet>
      <dgm:spPr/>
    </dgm:pt>
    <dgm:pt modelId="{22FBDAD6-CD9A-47DE-A0D9-FAF054A1375B}" type="pres">
      <dgm:prSet presAssocID="{5B5436E0-2D80-431B-8113-18036927B9AF}" presName="sibTrans" presStyleLbl="node1" presStyleIdx="2" presStyleCnt="4"/>
      <dgm:spPr/>
    </dgm:pt>
    <dgm:pt modelId="{D1A708AE-7E35-4D21-B72B-90E4C3A620F7}" type="pres">
      <dgm:prSet presAssocID="{C88C5AAD-C237-45D4-95B3-07D701D9822E}" presName="dummy" presStyleCnt="0"/>
      <dgm:spPr/>
    </dgm:pt>
    <dgm:pt modelId="{B86DF9D0-9BF7-4B6B-BD56-C2AE40DDBDD8}" type="pres">
      <dgm:prSet presAssocID="{C88C5AAD-C237-45D4-95B3-07D701D9822E}" presName="node" presStyleLbl="revTx" presStyleIdx="3" presStyleCnt="4">
        <dgm:presLayoutVars>
          <dgm:bulletEnabled val="1"/>
        </dgm:presLayoutVars>
      </dgm:prSet>
      <dgm:spPr/>
    </dgm:pt>
    <dgm:pt modelId="{2D0D4799-DBF5-433E-BBDA-B0B6EE55D790}" type="pres">
      <dgm:prSet presAssocID="{BC445218-3D3A-4977-B011-A306F0ED7938}" presName="sibTrans" presStyleLbl="node1" presStyleIdx="3" presStyleCnt="4"/>
      <dgm:spPr/>
    </dgm:pt>
  </dgm:ptLst>
  <dgm:cxnLst>
    <dgm:cxn modelId="{01510811-31B3-4C74-9E50-58170DDD6EB4}" type="presOf" srcId="{C88C5AAD-C237-45D4-95B3-07D701D9822E}" destId="{B86DF9D0-9BF7-4B6B-BD56-C2AE40DDBDD8}" srcOrd="0" destOrd="0" presId="urn:microsoft.com/office/officeart/2005/8/layout/cycle1"/>
    <dgm:cxn modelId="{7140B564-DA13-49C2-BF4F-B1F070ABB9D1}" type="presOf" srcId="{3099908F-EB29-4E50-A1C0-EF3E9CE6F380}" destId="{33767FAC-673C-46F5-9871-0CA4E68BB461}" srcOrd="0" destOrd="0" presId="urn:microsoft.com/office/officeart/2005/8/layout/cycle1"/>
    <dgm:cxn modelId="{6D41CF6F-8972-4149-BD65-84F5F51A0D54}" type="presOf" srcId="{CBB8009D-C354-4E24-83F4-E9CFAEE9D4E6}" destId="{D5809578-536D-41BA-AC89-5A5C5BDDD00F}" srcOrd="0" destOrd="0" presId="urn:microsoft.com/office/officeart/2005/8/layout/cycle1"/>
    <dgm:cxn modelId="{1FF5F76F-8709-471E-AF66-3A9B33ADB821}" type="presOf" srcId="{BC445218-3D3A-4977-B011-A306F0ED7938}" destId="{2D0D4799-DBF5-433E-BBDA-B0B6EE55D790}" srcOrd="0" destOrd="0" presId="urn:microsoft.com/office/officeart/2005/8/layout/cycle1"/>
    <dgm:cxn modelId="{ED899750-B78C-49B4-8871-D66D111CEC3D}" type="presOf" srcId="{5B5436E0-2D80-431B-8113-18036927B9AF}" destId="{22FBDAD6-CD9A-47DE-A0D9-FAF054A1375B}" srcOrd="0" destOrd="0" presId="urn:microsoft.com/office/officeart/2005/8/layout/cycle1"/>
    <dgm:cxn modelId="{BE68B359-2057-40D4-A0A4-157471DFDE87}" type="presOf" srcId="{89597FCE-B029-4B7E-A993-F7199006ED28}" destId="{1E3C6334-81EA-4359-92D1-45248261E7DC}" srcOrd="0" destOrd="0" presId="urn:microsoft.com/office/officeart/2005/8/layout/cycle1"/>
    <dgm:cxn modelId="{E1006E7F-162D-4DF2-B2D2-95054B6561F0}" srcId="{89597FCE-B029-4B7E-A993-F7199006ED28}" destId="{46FDE7D7-F66D-4008-97F4-13A17A203819}" srcOrd="2" destOrd="0" parTransId="{8599BC20-2C8D-4A39-96C2-53139449A8FA}" sibTransId="{5B5436E0-2D80-431B-8113-18036927B9AF}"/>
    <dgm:cxn modelId="{9B827C7F-18C7-4B29-9B77-1B6988A03281}" srcId="{89597FCE-B029-4B7E-A993-F7199006ED28}" destId="{F83D9AF8-D966-4C13-A11D-D63C40ADE3B2}" srcOrd="0" destOrd="0" parTransId="{40936518-5B12-43CD-B102-622146B1478F}" sibTransId="{CBB8009D-C354-4E24-83F4-E9CFAEE9D4E6}"/>
    <dgm:cxn modelId="{FE2715A5-28BA-4C76-85EF-E912E4DCBB77}" type="presOf" srcId="{C7D2CD92-6DB8-4567-A895-D4206EE05EBE}" destId="{918994ED-7A9F-4292-B8EA-881400579463}" srcOrd="0" destOrd="0" presId="urn:microsoft.com/office/officeart/2005/8/layout/cycle1"/>
    <dgm:cxn modelId="{988551A5-FA38-4214-B868-B39FAAB37DAF}" type="presOf" srcId="{46FDE7D7-F66D-4008-97F4-13A17A203819}" destId="{50EC7101-DFAA-4DAB-85B8-EFE7ECEA6B7E}" srcOrd="0" destOrd="0" presId="urn:microsoft.com/office/officeart/2005/8/layout/cycle1"/>
    <dgm:cxn modelId="{3D394FBC-44FA-4F73-857F-D9951DDCEE3D}" type="presOf" srcId="{F83D9AF8-D966-4C13-A11D-D63C40ADE3B2}" destId="{598B4514-DA0E-4E89-A25F-E0D030D6B779}" srcOrd="0" destOrd="0" presId="urn:microsoft.com/office/officeart/2005/8/layout/cycle1"/>
    <dgm:cxn modelId="{01252CC4-9118-42F0-8100-DC81AEA07E30}" srcId="{89597FCE-B029-4B7E-A993-F7199006ED28}" destId="{C88C5AAD-C237-45D4-95B3-07D701D9822E}" srcOrd="3" destOrd="0" parTransId="{94117703-C1E9-484A-B1ED-9CCD7E880383}" sibTransId="{BC445218-3D3A-4977-B011-A306F0ED7938}"/>
    <dgm:cxn modelId="{1BAF5EC8-4A27-428C-A4AA-DA4D276E9B03}" srcId="{89597FCE-B029-4B7E-A993-F7199006ED28}" destId="{3099908F-EB29-4E50-A1C0-EF3E9CE6F380}" srcOrd="1" destOrd="0" parTransId="{CD7D2D02-0D0E-482A-A048-71B455C4FB54}" sibTransId="{C7D2CD92-6DB8-4567-A895-D4206EE05EBE}"/>
    <dgm:cxn modelId="{2D15A2AE-B5EB-4716-A244-DB6E81528B53}" type="presParOf" srcId="{1E3C6334-81EA-4359-92D1-45248261E7DC}" destId="{48A48BDB-9570-4DCC-B16E-AF695516E1D2}" srcOrd="0" destOrd="0" presId="urn:microsoft.com/office/officeart/2005/8/layout/cycle1"/>
    <dgm:cxn modelId="{55A623F6-AA88-4056-B207-A4AC9F3714F8}" type="presParOf" srcId="{1E3C6334-81EA-4359-92D1-45248261E7DC}" destId="{598B4514-DA0E-4E89-A25F-E0D030D6B779}" srcOrd="1" destOrd="0" presId="urn:microsoft.com/office/officeart/2005/8/layout/cycle1"/>
    <dgm:cxn modelId="{21A0F9D0-EB7D-4D2D-BA48-C12EFF4CB356}" type="presParOf" srcId="{1E3C6334-81EA-4359-92D1-45248261E7DC}" destId="{D5809578-536D-41BA-AC89-5A5C5BDDD00F}" srcOrd="2" destOrd="0" presId="urn:microsoft.com/office/officeart/2005/8/layout/cycle1"/>
    <dgm:cxn modelId="{AEE14ADC-F151-407C-BD9D-2C711C2F71C2}" type="presParOf" srcId="{1E3C6334-81EA-4359-92D1-45248261E7DC}" destId="{BE56AF53-5ADF-4AA4-A52B-5B6C3E6545D9}" srcOrd="3" destOrd="0" presId="urn:microsoft.com/office/officeart/2005/8/layout/cycle1"/>
    <dgm:cxn modelId="{49C1B6F1-A909-4101-AACD-943A4EC88035}" type="presParOf" srcId="{1E3C6334-81EA-4359-92D1-45248261E7DC}" destId="{33767FAC-673C-46F5-9871-0CA4E68BB461}" srcOrd="4" destOrd="0" presId="urn:microsoft.com/office/officeart/2005/8/layout/cycle1"/>
    <dgm:cxn modelId="{3EC4BCA6-C856-4367-8B1A-941E6FE46D7E}" type="presParOf" srcId="{1E3C6334-81EA-4359-92D1-45248261E7DC}" destId="{918994ED-7A9F-4292-B8EA-881400579463}" srcOrd="5" destOrd="0" presId="urn:microsoft.com/office/officeart/2005/8/layout/cycle1"/>
    <dgm:cxn modelId="{2D355573-B0E3-47FA-B3F2-BB2DED877032}" type="presParOf" srcId="{1E3C6334-81EA-4359-92D1-45248261E7DC}" destId="{4943BDB1-8D8C-4492-B07A-A2D69C50FA95}" srcOrd="6" destOrd="0" presId="urn:microsoft.com/office/officeart/2005/8/layout/cycle1"/>
    <dgm:cxn modelId="{9D38FC44-1AAD-4EF9-950F-C7317928803D}" type="presParOf" srcId="{1E3C6334-81EA-4359-92D1-45248261E7DC}" destId="{50EC7101-DFAA-4DAB-85B8-EFE7ECEA6B7E}" srcOrd="7" destOrd="0" presId="urn:microsoft.com/office/officeart/2005/8/layout/cycle1"/>
    <dgm:cxn modelId="{3778998E-F333-44A0-AA71-B3BDEB4CEF19}" type="presParOf" srcId="{1E3C6334-81EA-4359-92D1-45248261E7DC}" destId="{22FBDAD6-CD9A-47DE-A0D9-FAF054A1375B}" srcOrd="8" destOrd="0" presId="urn:microsoft.com/office/officeart/2005/8/layout/cycle1"/>
    <dgm:cxn modelId="{136503BE-D700-43E4-B024-0E9F3CC50435}" type="presParOf" srcId="{1E3C6334-81EA-4359-92D1-45248261E7DC}" destId="{D1A708AE-7E35-4D21-B72B-90E4C3A620F7}" srcOrd="9" destOrd="0" presId="urn:microsoft.com/office/officeart/2005/8/layout/cycle1"/>
    <dgm:cxn modelId="{3467FDDF-0EF0-4FD0-AF29-B35D3E1352F7}" type="presParOf" srcId="{1E3C6334-81EA-4359-92D1-45248261E7DC}" destId="{B86DF9D0-9BF7-4B6B-BD56-C2AE40DDBDD8}" srcOrd="10" destOrd="0" presId="urn:microsoft.com/office/officeart/2005/8/layout/cycle1"/>
    <dgm:cxn modelId="{B3140CAB-91D6-4471-AD26-09345890C123}" type="presParOf" srcId="{1E3C6334-81EA-4359-92D1-45248261E7DC}" destId="{2D0D4799-DBF5-433E-BBDA-B0B6EE55D790}"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B4514-DA0E-4E89-A25F-E0D030D6B779}">
      <dsp:nvSpPr>
        <dsp:cNvPr id="0" name=""/>
        <dsp:cNvSpPr/>
      </dsp:nvSpPr>
      <dsp:spPr>
        <a:xfrm>
          <a:off x="3138924" y="71298"/>
          <a:ext cx="1133177" cy="113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IDENTIFY, assess and prioritise risks; understand how the risks might present themselves</a:t>
          </a:r>
        </a:p>
      </dsp:txBody>
      <dsp:txXfrm>
        <a:off x="3138924" y="71298"/>
        <a:ext cx="1133177" cy="1133177"/>
      </dsp:txXfrm>
    </dsp:sp>
    <dsp:sp modelId="{D5809578-536D-41BA-AC89-5A5C5BDDD00F}">
      <dsp:nvSpPr>
        <dsp:cNvPr id="0" name=""/>
        <dsp:cNvSpPr/>
      </dsp:nvSpPr>
      <dsp:spPr>
        <a:xfrm>
          <a:off x="1142899" y="-100"/>
          <a:ext cx="3200600" cy="3200600"/>
        </a:xfrm>
        <a:prstGeom prst="circularArrow">
          <a:avLst>
            <a:gd name="adj1" fmla="val 6904"/>
            <a:gd name="adj2" fmla="val 465506"/>
            <a:gd name="adj3" fmla="val 548766"/>
            <a:gd name="adj4" fmla="val 20585728"/>
            <a:gd name="adj5" fmla="val 8055"/>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767FAC-673C-46F5-9871-0CA4E68BB461}">
      <dsp:nvSpPr>
        <dsp:cNvPr id="0" name=""/>
        <dsp:cNvSpPr/>
      </dsp:nvSpPr>
      <dsp:spPr>
        <a:xfrm>
          <a:off x="3138924" y="1995924"/>
          <a:ext cx="1133177" cy="113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Design systems and procedures to MITIGATE against and manage the risks identified</a:t>
          </a:r>
        </a:p>
      </dsp:txBody>
      <dsp:txXfrm>
        <a:off x="3138924" y="1995924"/>
        <a:ext cx="1133177" cy="1133177"/>
      </dsp:txXfrm>
    </dsp:sp>
    <dsp:sp modelId="{918994ED-7A9F-4292-B8EA-881400579463}">
      <dsp:nvSpPr>
        <dsp:cNvPr id="0" name=""/>
        <dsp:cNvSpPr/>
      </dsp:nvSpPr>
      <dsp:spPr>
        <a:xfrm>
          <a:off x="1142899" y="-100"/>
          <a:ext cx="3200600" cy="3200600"/>
        </a:xfrm>
        <a:prstGeom prst="circularArrow">
          <a:avLst>
            <a:gd name="adj1" fmla="val 6904"/>
            <a:gd name="adj2" fmla="val 465506"/>
            <a:gd name="adj3" fmla="val 5948766"/>
            <a:gd name="adj4" fmla="val 4385728"/>
            <a:gd name="adj5" fmla="val 8055"/>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C7101-DFAA-4DAB-85B8-EFE7ECEA6B7E}">
      <dsp:nvSpPr>
        <dsp:cNvPr id="0" name=""/>
        <dsp:cNvSpPr/>
      </dsp:nvSpPr>
      <dsp:spPr>
        <a:xfrm>
          <a:off x="1214298" y="1995924"/>
          <a:ext cx="1133177" cy="113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Train staff and IMPLEMENT systems and procedures </a:t>
          </a:r>
        </a:p>
      </dsp:txBody>
      <dsp:txXfrm>
        <a:off x="1214298" y="1995924"/>
        <a:ext cx="1133177" cy="1133177"/>
      </dsp:txXfrm>
    </dsp:sp>
    <dsp:sp modelId="{22FBDAD6-CD9A-47DE-A0D9-FAF054A1375B}">
      <dsp:nvSpPr>
        <dsp:cNvPr id="0" name=""/>
        <dsp:cNvSpPr/>
      </dsp:nvSpPr>
      <dsp:spPr>
        <a:xfrm>
          <a:off x="1142899" y="-100"/>
          <a:ext cx="3200600" cy="3200600"/>
        </a:xfrm>
        <a:prstGeom prst="circularArrow">
          <a:avLst>
            <a:gd name="adj1" fmla="val 6904"/>
            <a:gd name="adj2" fmla="val 465506"/>
            <a:gd name="adj3" fmla="val 11348766"/>
            <a:gd name="adj4" fmla="val 9785728"/>
            <a:gd name="adj5" fmla="val 8055"/>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DF9D0-9BF7-4B6B-BD56-C2AE40DDBDD8}">
      <dsp:nvSpPr>
        <dsp:cNvPr id="0" name=""/>
        <dsp:cNvSpPr/>
      </dsp:nvSpPr>
      <dsp:spPr>
        <a:xfrm>
          <a:off x="1214298" y="71298"/>
          <a:ext cx="1133177" cy="1133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MONITOR and review performance, take note of lessons learned</a:t>
          </a:r>
        </a:p>
      </dsp:txBody>
      <dsp:txXfrm>
        <a:off x="1214298" y="71298"/>
        <a:ext cx="1133177" cy="1133177"/>
      </dsp:txXfrm>
    </dsp:sp>
    <dsp:sp modelId="{2D0D4799-DBF5-433E-BBDA-B0B6EE55D790}">
      <dsp:nvSpPr>
        <dsp:cNvPr id="0" name=""/>
        <dsp:cNvSpPr/>
      </dsp:nvSpPr>
      <dsp:spPr>
        <a:xfrm>
          <a:off x="1142899" y="-100"/>
          <a:ext cx="3200600" cy="3200600"/>
        </a:xfrm>
        <a:prstGeom prst="circularArrow">
          <a:avLst>
            <a:gd name="adj1" fmla="val 6904"/>
            <a:gd name="adj2" fmla="val 465506"/>
            <a:gd name="adj3" fmla="val 16748766"/>
            <a:gd name="adj4" fmla="val 15185728"/>
            <a:gd name="adj5" fmla="val 8055"/>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2329" cy="462120"/>
          </a:xfrm>
          <a:prstGeom prst="rect">
            <a:avLst/>
          </a:prstGeom>
        </p:spPr>
        <p:txBody>
          <a:bodyPr vert="horz" lIns="90763" tIns="45382" rIns="90763" bIns="45382" rtlCol="0"/>
          <a:lstStyle>
            <a:lvl1pPr algn="l">
              <a:defRPr sz="1200"/>
            </a:lvl1pPr>
          </a:lstStyle>
          <a:p>
            <a:endParaRPr lang="en-US"/>
          </a:p>
        </p:txBody>
      </p:sp>
      <p:sp>
        <p:nvSpPr>
          <p:cNvPr id="3" name="Date Placeholder 2"/>
          <p:cNvSpPr>
            <a:spLocks noGrp="1"/>
          </p:cNvSpPr>
          <p:nvPr>
            <p:ph type="dt" idx="1"/>
          </p:nvPr>
        </p:nvSpPr>
        <p:spPr>
          <a:xfrm>
            <a:off x="3936173" y="0"/>
            <a:ext cx="3012329" cy="462120"/>
          </a:xfrm>
          <a:prstGeom prst="rect">
            <a:avLst/>
          </a:prstGeom>
        </p:spPr>
        <p:txBody>
          <a:bodyPr vert="horz" lIns="90763" tIns="45382" rIns="90763" bIns="45382" rtlCol="0"/>
          <a:lstStyle>
            <a:lvl1pPr algn="r">
              <a:defRPr sz="1200"/>
            </a:lvl1pPr>
          </a:lstStyle>
          <a:p>
            <a:fld id="{8DFB5C10-1488-4202-A0E0-2CD9E2149CEF}" type="datetimeFigureOut">
              <a:rPr lang="en-US" smtClean="0"/>
              <a:pPr/>
              <a:t>7/29/2026</a:t>
            </a:fld>
            <a:endParaRPr lang="en-US"/>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0763" tIns="45382" rIns="90763" bIns="45382" rtlCol="0" anchor="ctr"/>
          <a:lstStyle/>
          <a:p>
            <a:endParaRPr lang="en-US"/>
          </a:p>
        </p:txBody>
      </p:sp>
      <p:sp>
        <p:nvSpPr>
          <p:cNvPr id="5" name="Notes Placeholder 4"/>
          <p:cNvSpPr>
            <a:spLocks noGrp="1"/>
          </p:cNvSpPr>
          <p:nvPr>
            <p:ph type="body" sz="quarter" idx="3"/>
          </p:nvPr>
        </p:nvSpPr>
        <p:spPr>
          <a:xfrm>
            <a:off x="695637" y="4387767"/>
            <a:ext cx="5558801" cy="4155919"/>
          </a:xfrm>
          <a:prstGeom prst="rect">
            <a:avLst/>
          </a:prstGeom>
        </p:spPr>
        <p:txBody>
          <a:bodyPr vert="horz" lIns="90763" tIns="45382" rIns="90763" bIns="4538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378"/>
            <a:ext cx="3012329" cy="462120"/>
          </a:xfrm>
          <a:prstGeom prst="rect">
            <a:avLst/>
          </a:prstGeom>
        </p:spPr>
        <p:txBody>
          <a:bodyPr vert="horz" lIns="90763" tIns="45382" rIns="90763" bIns="45382" rtlCol="0" anchor="b"/>
          <a:lstStyle>
            <a:lvl1pPr algn="l">
              <a:defRPr sz="1200"/>
            </a:lvl1pPr>
          </a:lstStyle>
          <a:p>
            <a:endParaRPr lang="en-US"/>
          </a:p>
        </p:txBody>
      </p:sp>
      <p:sp>
        <p:nvSpPr>
          <p:cNvPr id="7" name="Slide Number Placeholder 6"/>
          <p:cNvSpPr>
            <a:spLocks noGrp="1"/>
          </p:cNvSpPr>
          <p:nvPr>
            <p:ph type="sldNum" sz="quarter" idx="5"/>
          </p:nvPr>
        </p:nvSpPr>
        <p:spPr>
          <a:xfrm>
            <a:off x="3936173" y="8772378"/>
            <a:ext cx="3012329" cy="462120"/>
          </a:xfrm>
          <a:prstGeom prst="rect">
            <a:avLst/>
          </a:prstGeom>
        </p:spPr>
        <p:txBody>
          <a:bodyPr vert="horz" lIns="90763" tIns="45382" rIns="90763" bIns="45382" rtlCol="0" anchor="b"/>
          <a:lstStyle>
            <a:lvl1pPr algn="r">
              <a:defRPr sz="1200"/>
            </a:lvl1pPr>
          </a:lstStyle>
          <a:p>
            <a:fld id="{F07791ED-123F-496C-ABA9-D917C8AEC6B4}" type="slidenum">
              <a:rPr lang="en-US" smtClean="0"/>
              <a:pPr/>
              <a:t>‹#›</a:t>
            </a:fld>
            <a:endParaRPr lang="en-US"/>
          </a:p>
        </p:txBody>
      </p:sp>
    </p:spTree>
    <p:extLst>
      <p:ext uri="{BB962C8B-B14F-4D97-AF65-F5344CB8AC3E}">
        <p14:creationId xmlns:p14="http://schemas.microsoft.com/office/powerpoint/2010/main" val="3357293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that relate to non-profit organizations which the country has identified as being vulnerable to terrorist financing abuse.</a:t>
            </a:r>
          </a:p>
          <a:p>
            <a:r>
              <a:rPr lang="en-US" sz="1000" dirty="0"/>
              <a:t>to protect them from terrorist financing abuse, including:</a:t>
            </a:r>
          </a:p>
        </p:txBody>
      </p:sp>
      <p:sp>
        <p:nvSpPr>
          <p:cNvPr id="4" name="Slide Number Placeholder 3"/>
          <p:cNvSpPr>
            <a:spLocks noGrp="1"/>
          </p:cNvSpPr>
          <p:nvPr>
            <p:ph type="sldNum" sz="quarter" idx="10"/>
          </p:nvPr>
        </p:nvSpPr>
        <p:spPr/>
        <p:txBody>
          <a:bodyPr/>
          <a:lstStyle/>
          <a:p>
            <a:fld id="{F07791ED-123F-496C-ABA9-D917C8AEC6B4}" type="slidenum">
              <a:rPr lang="en-US" smtClean="0"/>
              <a:pPr/>
              <a:t>8</a:t>
            </a:fld>
            <a:endParaRPr lang="en-US"/>
          </a:p>
        </p:txBody>
      </p:sp>
    </p:spTree>
    <p:extLst>
      <p:ext uri="{BB962C8B-B14F-4D97-AF65-F5344CB8AC3E}">
        <p14:creationId xmlns:p14="http://schemas.microsoft.com/office/powerpoint/2010/main" val="919946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factors</a:t>
            </a:r>
          </a:p>
          <a:p>
            <a:r>
              <a:rPr lang="en-US" dirty="0"/>
              <a:t>Proportionate –</a:t>
            </a:r>
            <a:r>
              <a:rPr lang="en-US" baseline="0" dirty="0"/>
              <a:t> seize, income, location</a:t>
            </a:r>
            <a:endParaRPr lang="en-US" dirty="0"/>
          </a:p>
        </p:txBody>
      </p:sp>
      <p:sp>
        <p:nvSpPr>
          <p:cNvPr id="4" name="Slide Number Placeholder 3"/>
          <p:cNvSpPr>
            <a:spLocks noGrp="1"/>
          </p:cNvSpPr>
          <p:nvPr>
            <p:ph type="sldNum" sz="quarter" idx="10"/>
          </p:nvPr>
        </p:nvSpPr>
        <p:spPr/>
        <p:txBody>
          <a:bodyPr/>
          <a:lstStyle/>
          <a:p>
            <a:fld id="{F07791ED-123F-496C-ABA9-D917C8AEC6B4}" type="slidenum">
              <a:rPr lang="en-US" smtClean="0"/>
              <a:pPr/>
              <a:t>10</a:t>
            </a:fld>
            <a:endParaRPr lang="en-US"/>
          </a:p>
        </p:txBody>
      </p:sp>
    </p:spTree>
    <p:extLst>
      <p:ext uri="{BB962C8B-B14F-4D97-AF65-F5344CB8AC3E}">
        <p14:creationId xmlns:p14="http://schemas.microsoft.com/office/powerpoint/2010/main" val="1499256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be in compliance</a:t>
            </a:r>
            <a:r>
              <a:rPr lang="en-US" baseline="0" dirty="0"/>
              <a:t> trustees actions</a:t>
            </a:r>
            <a:endParaRPr lang="en-US" dirty="0"/>
          </a:p>
        </p:txBody>
      </p:sp>
      <p:sp>
        <p:nvSpPr>
          <p:cNvPr id="4" name="Slide Number Placeholder 3"/>
          <p:cNvSpPr>
            <a:spLocks noGrp="1"/>
          </p:cNvSpPr>
          <p:nvPr>
            <p:ph type="sldNum" sz="quarter" idx="10"/>
          </p:nvPr>
        </p:nvSpPr>
        <p:spPr/>
        <p:txBody>
          <a:bodyPr/>
          <a:lstStyle/>
          <a:p>
            <a:fld id="{F07791ED-123F-496C-ABA9-D917C8AEC6B4}" type="slidenum">
              <a:rPr lang="en-US" smtClean="0"/>
              <a:pPr/>
              <a:t>15</a:t>
            </a:fld>
            <a:endParaRPr lang="en-US"/>
          </a:p>
        </p:txBody>
      </p:sp>
    </p:spTree>
    <p:extLst>
      <p:ext uri="{BB962C8B-B14F-4D97-AF65-F5344CB8AC3E}">
        <p14:creationId xmlns:p14="http://schemas.microsoft.com/office/powerpoint/2010/main" val="3785831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ensure that they are fulfilling their duty to manage their charity’s funds properly</a:t>
            </a:r>
          </a:p>
        </p:txBody>
      </p:sp>
      <p:sp>
        <p:nvSpPr>
          <p:cNvPr id="4" name="Slide Number Placeholder 3"/>
          <p:cNvSpPr>
            <a:spLocks noGrp="1"/>
          </p:cNvSpPr>
          <p:nvPr>
            <p:ph type="sldNum" sz="quarter" idx="10"/>
          </p:nvPr>
        </p:nvSpPr>
        <p:spPr/>
        <p:txBody>
          <a:bodyPr/>
          <a:lstStyle/>
          <a:p>
            <a:fld id="{F07791ED-123F-496C-ABA9-D917C8AEC6B4}" type="slidenum">
              <a:rPr lang="en-US" smtClean="0"/>
              <a:pPr/>
              <a:t>24</a:t>
            </a:fld>
            <a:endParaRPr lang="en-US"/>
          </a:p>
        </p:txBody>
      </p:sp>
    </p:spTree>
    <p:extLst>
      <p:ext uri="{BB962C8B-B14F-4D97-AF65-F5344CB8AC3E}">
        <p14:creationId xmlns:p14="http://schemas.microsoft.com/office/powerpoint/2010/main" val="1473319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7791ED-123F-496C-ABA9-D917C8AEC6B4}" type="slidenum">
              <a:rPr lang="en-US" smtClean="0"/>
              <a:pPr/>
              <a:t>25</a:t>
            </a:fld>
            <a:endParaRPr lang="en-US"/>
          </a:p>
        </p:txBody>
      </p:sp>
    </p:spTree>
    <p:extLst>
      <p:ext uri="{BB962C8B-B14F-4D97-AF65-F5344CB8AC3E}">
        <p14:creationId xmlns:p14="http://schemas.microsoft.com/office/powerpoint/2010/main" val="2529615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Obligations are in line with the Charities</a:t>
            </a:r>
            <a:r>
              <a:rPr lang="en-US" baseline="0" dirty="0"/>
              <a:t> (Anti-Money Laundering, Anti-Terrorist Financing and Reporting) Regulations 2014 – Ensure charity is in compliance with regulations and the Charities Act 2014 as they are to be used in conjunction with one another. The Act makes reference to the obligations set out under </a:t>
            </a:r>
            <a:r>
              <a:rPr lang="en-US" baseline="0"/>
              <a:t>the regulations. </a:t>
            </a:r>
            <a:endParaRPr lang="en-US" dirty="0"/>
          </a:p>
        </p:txBody>
      </p:sp>
      <p:sp>
        <p:nvSpPr>
          <p:cNvPr id="4" name="Slide Number Placeholder 3"/>
          <p:cNvSpPr>
            <a:spLocks noGrp="1"/>
          </p:cNvSpPr>
          <p:nvPr>
            <p:ph type="sldNum" sz="quarter" idx="10"/>
          </p:nvPr>
        </p:nvSpPr>
        <p:spPr/>
        <p:txBody>
          <a:bodyPr/>
          <a:lstStyle/>
          <a:p>
            <a:fld id="{F07791ED-123F-496C-ABA9-D917C8AEC6B4}" type="slidenum">
              <a:rPr lang="en-US" smtClean="0"/>
              <a:pPr/>
              <a:t>41</a:t>
            </a:fld>
            <a:endParaRPr lang="en-US"/>
          </a:p>
        </p:txBody>
      </p:sp>
    </p:spTree>
    <p:extLst>
      <p:ext uri="{BB962C8B-B14F-4D97-AF65-F5344CB8AC3E}">
        <p14:creationId xmlns:p14="http://schemas.microsoft.com/office/powerpoint/2010/main" val="434974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FD9935E4-8C29-4E53-94A1-6DA1E3426D50}" type="datetime1">
              <a:rPr lang="en-US" smtClean="0"/>
              <a:pPr/>
              <a:t>7/29/2026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3CDDF82-0D9B-4705-A2FD-635237C18CB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D53EB3F-ABDC-43E8-823B-B230A4C4FF1A}" type="datetime1">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C073EA3-274A-4CCD-A7E2-D22FB8ADD8E7}" type="datetime1">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F36928F-4742-4EB2-BC63-4ACC0E6C242D}" type="datetime1">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842FA62-D93E-465E-AD2D-6C611F6AEC9C}" type="datetime1">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DDF82-0D9B-4705-A2FD-635237C18CB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372636-F83A-4F5A-AAD9-86A7DA053EC2}" type="datetime1">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53084F4-ABF8-46A5-B207-C142A0FD1B5F}" type="datetime1">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78F7507-5F84-4487-9046-ED10996748C8}" type="datetime1">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22E50-3DC9-4D01-B138-A8B457355C02}" type="datetime1">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F6F58AB-E25E-46C5-A17F-4A57D639F502}" type="datetime1">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DDF82-0D9B-4705-A2FD-635237C18CBB}" type="slidenum">
              <a:rPr lang="en-US" smtClean="0"/>
              <a:pPr/>
              <a:t>‹#›</a:t>
            </a:fld>
            <a:endParaRPr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3FDB0C4-C049-4FAE-9860-C614B5B953F4}" type="datetime1">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3CDDF82-0D9B-4705-A2FD-635237C18CB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1477B8A-4C80-4A53-B1E7-682DE31DE60F}" type="datetime1">
              <a:rPr lang="en-US" smtClean="0"/>
              <a:pPr/>
              <a:t>7/29/2026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CDDF82-0D9B-4705-A2FD-635237C18CB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wedge/>
  </p:transition>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Charities Compliance Officer Training</a:t>
            </a:r>
          </a:p>
        </p:txBody>
      </p:sp>
      <p:sp>
        <p:nvSpPr>
          <p:cNvPr id="3" name="Subtitle 2"/>
          <p:cNvSpPr>
            <a:spLocks noGrp="1"/>
          </p:cNvSpPr>
          <p:nvPr>
            <p:ph type="subTitle" idx="1"/>
          </p:nvPr>
        </p:nvSpPr>
        <p:spPr/>
        <p:txBody>
          <a:bodyPr>
            <a:normAutofit/>
          </a:bodyPr>
          <a:lstStyle/>
          <a:p>
            <a:pPr algn="ctr"/>
            <a:endParaRPr lang="en-US" dirty="0"/>
          </a:p>
          <a:p>
            <a:pPr algn="ctr"/>
            <a:endParaRPr lang="en-US" dirty="0"/>
          </a:p>
          <a:p>
            <a:pPr algn="ctr"/>
            <a:r>
              <a:rPr lang="en-US" dirty="0"/>
              <a:t>Registry General</a:t>
            </a:r>
          </a:p>
          <a:p>
            <a:pPr algn="ctr"/>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a:t>
            </a:fld>
            <a:endParaRPr lang="en-US"/>
          </a:p>
        </p:txBody>
      </p:sp>
    </p:spTree>
  </p:cSld>
  <p:clrMapOvr>
    <a:masterClrMapping/>
  </p:clrMapOvr>
  <p:transition>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pPr algn="ctr"/>
            <a:r>
              <a:rPr lang="en-US" dirty="0"/>
              <a:t>New RBA Measures</a:t>
            </a:r>
            <a:endParaRPr lang="en-GB" dirty="0"/>
          </a:p>
        </p:txBody>
      </p:sp>
      <p:sp>
        <p:nvSpPr>
          <p:cNvPr id="3" name="Content Placeholder 2"/>
          <p:cNvSpPr>
            <a:spLocks noGrp="1"/>
          </p:cNvSpPr>
          <p:nvPr>
            <p:ph idx="1"/>
          </p:nvPr>
        </p:nvSpPr>
        <p:spPr>
          <a:xfrm>
            <a:off x="457200" y="1484784"/>
            <a:ext cx="8229600" cy="4839816"/>
          </a:xfrm>
        </p:spPr>
        <p:txBody>
          <a:bodyPr>
            <a:normAutofit/>
          </a:bodyPr>
          <a:lstStyle/>
          <a:p>
            <a:r>
              <a:rPr lang="en-US" dirty="0">
                <a:solidFill>
                  <a:srgbClr val="0070C0"/>
                </a:solidFill>
              </a:rPr>
              <a:t>Compliance visits</a:t>
            </a:r>
            <a:r>
              <a:rPr lang="en-US" dirty="0"/>
              <a:t>: s25 of Charities Act 2014 </a:t>
            </a:r>
          </a:p>
          <a:p>
            <a:pPr marL="822960" lvl="1" indent="-457200">
              <a:buClr>
                <a:srgbClr val="0F6FC6"/>
              </a:buClr>
              <a:buFont typeface="+mj-lt"/>
              <a:buAutoNum type="alphaLcParenR"/>
            </a:pPr>
            <a:r>
              <a:rPr lang="en-US" dirty="0"/>
              <a:t>empowers the Registry General to conduct onsite inspections of charities’ facilities </a:t>
            </a:r>
          </a:p>
          <a:p>
            <a:pPr marL="822960" lvl="1" indent="-457200">
              <a:buClr>
                <a:srgbClr val="0F6FC6"/>
              </a:buClr>
              <a:buFont typeface="+mj-lt"/>
              <a:buAutoNum type="alphaLcParenR"/>
            </a:pPr>
            <a:r>
              <a:rPr lang="en-US" dirty="0"/>
              <a:t>intended primarily for </a:t>
            </a:r>
            <a:r>
              <a:rPr lang="en-US" dirty="0">
                <a:solidFill>
                  <a:srgbClr val="0070C0"/>
                </a:solidFill>
              </a:rPr>
              <a:t>high risk </a:t>
            </a:r>
            <a:r>
              <a:rPr lang="en-US" dirty="0"/>
              <a:t>charities</a:t>
            </a:r>
          </a:p>
          <a:p>
            <a:r>
              <a:rPr lang="en-US" dirty="0">
                <a:solidFill>
                  <a:srgbClr val="0070C0"/>
                </a:solidFill>
              </a:rPr>
              <a:t>Compliance exemptions</a:t>
            </a:r>
            <a:r>
              <a:rPr lang="en-US" dirty="0"/>
              <a:t>: section 47F of Charities Act exempts charities with annual income of $50,000 or less from having to:</a:t>
            </a:r>
          </a:p>
          <a:p>
            <a:pPr marL="822960" lvl="1" indent="-457200">
              <a:buFont typeface="+mj-lt"/>
              <a:buAutoNum type="alphaLcParenR"/>
            </a:pPr>
            <a:r>
              <a:rPr lang="en-US" dirty="0"/>
              <a:t>Appoint a compliance officer with approved training</a:t>
            </a:r>
          </a:p>
          <a:p>
            <a:pPr marL="822960" lvl="1" indent="-457200">
              <a:buFont typeface="+mj-lt"/>
              <a:buAutoNum type="alphaLcParenR"/>
            </a:pPr>
            <a:r>
              <a:rPr lang="en-US" dirty="0"/>
              <a:t>Establish and implement AML/ATF systems and controls</a:t>
            </a:r>
          </a:p>
          <a:p>
            <a:pPr marL="822960" lvl="1" indent="-457200">
              <a:buFont typeface="+mj-lt"/>
              <a:buAutoNum type="alphaLcParenR"/>
            </a:pPr>
            <a:r>
              <a:rPr lang="en-US" dirty="0"/>
              <a:t>Retain records for the specified period</a:t>
            </a:r>
            <a:endParaRPr lang="en-GB"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10</a:t>
            </a:fld>
            <a:endParaRPr lang="en-US"/>
          </a:p>
        </p:txBody>
      </p:sp>
    </p:spTree>
    <p:extLst>
      <p:ext uri="{BB962C8B-B14F-4D97-AF65-F5344CB8AC3E}">
        <p14:creationId xmlns:p14="http://schemas.microsoft.com/office/powerpoint/2010/main" val="2050427589"/>
      </p:ext>
    </p:extLst>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pPr algn="ctr"/>
            <a:r>
              <a:rPr lang="en-US" dirty="0"/>
              <a:t>New RBA Measures</a:t>
            </a:r>
            <a:endParaRPr lang="en-GB" dirty="0"/>
          </a:p>
        </p:txBody>
      </p:sp>
      <p:sp>
        <p:nvSpPr>
          <p:cNvPr id="3" name="Content Placeholder 2"/>
          <p:cNvSpPr>
            <a:spLocks noGrp="1"/>
          </p:cNvSpPr>
          <p:nvPr>
            <p:ph idx="1"/>
          </p:nvPr>
        </p:nvSpPr>
        <p:spPr>
          <a:xfrm>
            <a:off x="457200" y="1556792"/>
            <a:ext cx="8229600" cy="4767808"/>
          </a:xfrm>
        </p:spPr>
        <p:txBody>
          <a:bodyPr/>
          <a:lstStyle/>
          <a:p>
            <a:r>
              <a:rPr lang="en-US" dirty="0"/>
              <a:t>Charities having an annual income of $50,000 or less are considered low risk for TF abuse</a:t>
            </a:r>
          </a:p>
          <a:p>
            <a:pPr marL="0" indent="0">
              <a:buNone/>
            </a:pPr>
            <a:endParaRPr lang="en-US" dirty="0"/>
          </a:p>
          <a:p>
            <a:r>
              <a:rPr lang="en-US" dirty="0"/>
              <a:t>Annual income level for charities that have to submit an income statement and balance sheet along with their annual reports was increased from $35,000 to $50,000 (reg. 9(2)(a) of the Charities Regulations 2014)</a:t>
            </a:r>
            <a:endParaRPr lang="en-GB"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11</a:t>
            </a:fld>
            <a:endParaRPr lang="en-US"/>
          </a:p>
        </p:txBody>
      </p:sp>
    </p:spTree>
    <p:extLst>
      <p:ext uri="{BB962C8B-B14F-4D97-AF65-F5344CB8AC3E}">
        <p14:creationId xmlns:p14="http://schemas.microsoft.com/office/powerpoint/2010/main" val="4052140942"/>
      </p:ext>
    </p:extLst>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Risk Assessment Criteria</a:t>
            </a:r>
            <a:endParaRPr lang="en-GB" dirty="0"/>
          </a:p>
        </p:txBody>
      </p:sp>
      <p:sp>
        <p:nvSpPr>
          <p:cNvPr id="3" name="Content Placeholder 2"/>
          <p:cNvSpPr>
            <a:spLocks noGrp="1"/>
          </p:cNvSpPr>
          <p:nvPr>
            <p:ph idx="1"/>
          </p:nvPr>
        </p:nvSpPr>
        <p:spPr>
          <a:xfrm>
            <a:off x="457200" y="1700808"/>
            <a:ext cx="8229600" cy="4623792"/>
          </a:xfrm>
        </p:spPr>
        <p:txBody>
          <a:bodyPr>
            <a:normAutofit fontScale="92500" lnSpcReduction="20000"/>
          </a:bodyPr>
          <a:lstStyle/>
          <a:p>
            <a:r>
              <a:rPr lang="en-US" dirty="0"/>
              <a:t>Economic impact in Bermuda, determined by </a:t>
            </a:r>
          </a:p>
          <a:p>
            <a:pPr lvl="1">
              <a:buClr>
                <a:srgbClr val="0F6FC6"/>
              </a:buClr>
              <a:buFont typeface="Courier New" panose="02070309020205020404" pitchFamily="49" charset="0"/>
              <a:buChar char="o"/>
            </a:pPr>
            <a:r>
              <a:rPr lang="en-US" dirty="0"/>
              <a:t>Asset size </a:t>
            </a:r>
          </a:p>
          <a:p>
            <a:pPr lvl="1">
              <a:buClr>
                <a:srgbClr val="0F6FC6"/>
              </a:buClr>
              <a:buFont typeface="Courier New" panose="02070309020205020404" pitchFamily="49" charset="0"/>
              <a:buChar char="o"/>
            </a:pPr>
            <a:r>
              <a:rPr lang="en-US" dirty="0"/>
              <a:t>Revenue and </a:t>
            </a:r>
          </a:p>
          <a:p>
            <a:pPr lvl="1">
              <a:buClr>
                <a:srgbClr val="0F6FC6"/>
              </a:buClr>
              <a:buFont typeface="Courier New" panose="02070309020205020404" pitchFamily="49" charset="0"/>
              <a:buChar char="o"/>
            </a:pPr>
            <a:r>
              <a:rPr lang="en-US" dirty="0"/>
              <a:t>Expenditure</a:t>
            </a:r>
          </a:p>
          <a:p>
            <a:pPr marL="0" indent="0">
              <a:buNone/>
            </a:pPr>
            <a:endParaRPr lang="en-US" dirty="0"/>
          </a:p>
          <a:p>
            <a:r>
              <a:rPr lang="en-US" dirty="0"/>
              <a:t>International activities</a:t>
            </a:r>
          </a:p>
          <a:p>
            <a:pPr lvl="1">
              <a:buFont typeface="Courier New" panose="02070309020205020404" pitchFamily="49" charset="0"/>
              <a:buChar char="o"/>
            </a:pPr>
            <a:r>
              <a:rPr lang="en-US" dirty="0"/>
              <a:t>Foreign sources of funding</a:t>
            </a:r>
          </a:p>
          <a:p>
            <a:pPr lvl="1">
              <a:buFont typeface="Courier New" panose="02070309020205020404" pitchFamily="49" charset="0"/>
              <a:buChar char="o"/>
            </a:pPr>
            <a:r>
              <a:rPr lang="en-US" dirty="0"/>
              <a:t>Foreign beneficiaries</a:t>
            </a:r>
          </a:p>
          <a:p>
            <a:pPr lvl="1">
              <a:buFont typeface="Courier New" panose="02070309020205020404" pitchFamily="49" charset="0"/>
              <a:buChar char="o"/>
            </a:pPr>
            <a:r>
              <a:rPr lang="en-US" dirty="0"/>
              <a:t>Overseas branches, or is itself a branch of an overseas entity</a:t>
            </a:r>
          </a:p>
          <a:p>
            <a:pPr marL="393192" lvl="1" indent="0">
              <a:buNone/>
            </a:pPr>
            <a:endParaRPr lang="en-US" dirty="0"/>
          </a:p>
          <a:p>
            <a:pPr lvl="0">
              <a:buClr>
                <a:srgbClr val="0BD0D9"/>
              </a:buClr>
            </a:pPr>
            <a:r>
              <a:rPr lang="en-US" dirty="0"/>
              <a:t>Geographical and other exposures</a:t>
            </a:r>
          </a:p>
          <a:p>
            <a:pPr lvl="1">
              <a:buFont typeface="Courier New" panose="02070309020205020404" pitchFamily="49" charset="0"/>
              <a:buChar char="o"/>
            </a:pPr>
            <a:r>
              <a:rPr lang="en-US" dirty="0"/>
              <a:t>Operations in high risk areas</a:t>
            </a:r>
          </a:p>
          <a:p>
            <a:pPr lvl="1">
              <a:buFont typeface="Courier New" panose="02070309020205020404" pitchFamily="49" charset="0"/>
              <a:buChar char="o"/>
            </a:pPr>
            <a:r>
              <a:rPr lang="en-US" dirty="0"/>
              <a:t>Potential exposure to Islamic extremism</a:t>
            </a:r>
          </a:p>
          <a:p>
            <a:pPr>
              <a:buFont typeface="Courier New" panose="02070309020205020404" pitchFamily="49" charset="0"/>
              <a:buChar char="o"/>
            </a:pPr>
            <a:endParaRPr lang="en-GB"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12</a:t>
            </a:fld>
            <a:endParaRPr lang="en-US"/>
          </a:p>
        </p:txBody>
      </p:sp>
    </p:spTree>
    <p:extLst>
      <p:ext uri="{BB962C8B-B14F-4D97-AF65-F5344CB8AC3E}">
        <p14:creationId xmlns:p14="http://schemas.microsoft.com/office/powerpoint/2010/main" val="1196580019"/>
      </p:ext>
    </p:extLst>
  </p:cSld>
  <p:clrMapOvr>
    <a:masterClrMapping/>
  </p:clrMapOvr>
  <p:transition>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080120"/>
          </a:xfrm>
        </p:spPr>
        <p:txBody>
          <a:bodyPr>
            <a:normAutofit/>
          </a:bodyPr>
          <a:lstStyle/>
          <a:p>
            <a:pPr algn="ctr"/>
            <a:r>
              <a:rPr lang="en-US" sz="3200" b="1" dirty="0"/>
              <a:t>Guidance Notes on the Charities (AML, ATF &amp; Reporting) Regulations 2014</a:t>
            </a:r>
          </a:p>
        </p:txBody>
      </p:sp>
      <p:sp>
        <p:nvSpPr>
          <p:cNvPr id="3" name="Content Placeholder 2"/>
          <p:cNvSpPr>
            <a:spLocks noGrp="1"/>
          </p:cNvSpPr>
          <p:nvPr>
            <p:ph idx="1"/>
          </p:nvPr>
        </p:nvSpPr>
        <p:spPr>
          <a:xfrm>
            <a:off x="457200" y="1628800"/>
            <a:ext cx="8229600" cy="4695800"/>
          </a:xfrm>
        </p:spPr>
        <p:txBody>
          <a:bodyPr>
            <a:normAutofit fontScale="92500" lnSpcReduction="10000"/>
          </a:bodyPr>
          <a:lstStyle/>
          <a:p>
            <a:r>
              <a:rPr lang="en-US" dirty="0"/>
              <a:t>Regulation 3: General Duties</a:t>
            </a:r>
          </a:p>
          <a:p>
            <a:pPr marL="717550" indent="-266700">
              <a:buFont typeface="Courier New" pitchFamily="49" charset="0"/>
              <a:buChar char="o"/>
            </a:pPr>
            <a:r>
              <a:rPr lang="en-US" dirty="0"/>
              <a:t>The Risk Based Approach</a:t>
            </a:r>
          </a:p>
          <a:p>
            <a:r>
              <a:rPr lang="en-US" dirty="0"/>
              <a:t>Regulation 4: Due Diligence</a:t>
            </a:r>
          </a:p>
          <a:p>
            <a:r>
              <a:rPr lang="en-US" dirty="0"/>
              <a:t>Regulation 5: Systems and Controls</a:t>
            </a:r>
          </a:p>
          <a:p>
            <a:r>
              <a:rPr lang="en-US" dirty="0"/>
              <a:t>Regulation 6: Record Keeping</a:t>
            </a:r>
          </a:p>
          <a:p>
            <a:r>
              <a:rPr lang="en-US" dirty="0"/>
              <a:t>Regulation 7: Internal Reporting</a:t>
            </a:r>
          </a:p>
          <a:p>
            <a:r>
              <a:rPr lang="en-US" dirty="0"/>
              <a:t>Regulation 8: Training, etc.</a:t>
            </a:r>
          </a:p>
          <a:p>
            <a:r>
              <a:rPr lang="en-US" dirty="0"/>
              <a:t>Regulation 9: Annual Report</a:t>
            </a:r>
          </a:p>
          <a:p>
            <a:r>
              <a:rPr lang="en-US" dirty="0"/>
              <a:t>Regulation 10: Offences</a:t>
            </a:r>
          </a:p>
          <a:p>
            <a:r>
              <a:rPr lang="en-US" dirty="0"/>
              <a:t>Definitions</a:t>
            </a:r>
          </a:p>
          <a:p>
            <a:r>
              <a:rPr lang="en-US" dirty="0">
                <a:solidFill>
                  <a:schemeClr val="accent1"/>
                </a:solidFill>
              </a:rPr>
              <a:t>Compliance Tools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13</a:t>
            </a:fld>
            <a:endParaRPr lang="en-US"/>
          </a:p>
        </p:txBody>
      </p:sp>
    </p:spTree>
  </p:cSld>
  <p:clrMapOvr>
    <a:masterClrMapping/>
  </p:clrMapOvr>
  <p:transition>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864096"/>
          </a:xfrm>
        </p:spPr>
        <p:txBody>
          <a:bodyPr>
            <a:normAutofit/>
          </a:bodyPr>
          <a:lstStyle/>
          <a:p>
            <a:pPr algn="ctr"/>
            <a:r>
              <a:rPr lang="en-US" sz="3600" b="1" dirty="0"/>
              <a:t>Regulation 3: General Duties</a:t>
            </a:r>
          </a:p>
        </p:txBody>
      </p:sp>
      <p:sp>
        <p:nvSpPr>
          <p:cNvPr id="3" name="Content Placeholder 2"/>
          <p:cNvSpPr>
            <a:spLocks noGrp="1"/>
          </p:cNvSpPr>
          <p:nvPr>
            <p:ph idx="1"/>
          </p:nvPr>
        </p:nvSpPr>
        <p:spPr>
          <a:xfrm>
            <a:off x="457200" y="1268760"/>
            <a:ext cx="8229600" cy="5055840"/>
          </a:xfrm>
        </p:spPr>
        <p:txBody>
          <a:bodyPr>
            <a:normAutofit fontScale="85000" lnSpcReduction="20000"/>
          </a:bodyPr>
          <a:lstStyle/>
          <a:p>
            <a:r>
              <a:rPr lang="en-US" dirty="0"/>
              <a:t>Every registered charity shall:</a:t>
            </a:r>
          </a:p>
          <a:p>
            <a:pPr marL="514350" indent="-514350">
              <a:buFont typeface="+mj-lt"/>
              <a:buAutoNum type="alphaLcParenR"/>
            </a:pPr>
            <a:r>
              <a:rPr lang="en-US" dirty="0"/>
              <a:t>Designate a compliance officer</a:t>
            </a:r>
          </a:p>
          <a:p>
            <a:pPr marL="514350" indent="-514350">
              <a:buFont typeface="+mj-lt"/>
              <a:buAutoNum type="alphaLcParenR"/>
            </a:pPr>
            <a:r>
              <a:rPr lang="en-US" dirty="0"/>
              <a:t>Ensure compliance officer &amp; other relevant officers receive AML/ATF training</a:t>
            </a:r>
          </a:p>
          <a:p>
            <a:pPr marL="514350" indent="-514350">
              <a:buFont typeface="+mj-lt"/>
              <a:buAutoNum type="alphaLcParenR"/>
            </a:pPr>
            <a:r>
              <a:rPr lang="en-US" dirty="0"/>
              <a:t>Require its officers to disclose convictions for AML or ATF offences</a:t>
            </a:r>
          </a:p>
          <a:p>
            <a:pPr marL="514350" indent="-514350">
              <a:buFont typeface="+mj-lt"/>
              <a:buAutoNum type="alphaLcParenR"/>
            </a:pPr>
            <a:r>
              <a:rPr lang="en-US" dirty="0"/>
              <a:t>Report suspicious transactions relating to ML or TF to the FIA</a:t>
            </a:r>
          </a:p>
          <a:p>
            <a:pPr marL="514350" indent="-514350">
              <a:buFont typeface="+mj-lt"/>
              <a:buAutoNum type="alphaLcParenR"/>
            </a:pPr>
            <a:r>
              <a:rPr lang="en-US" dirty="0"/>
              <a:t>Keep a record of all suspicious transactions</a:t>
            </a:r>
          </a:p>
          <a:p>
            <a:pPr marL="514350" indent="-514350">
              <a:buFont typeface="+mj-lt"/>
              <a:buAutoNum type="alphaLcParenR"/>
            </a:pPr>
            <a:r>
              <a:rPr lang="en-US" dirty="0"/>
              <a:t>Conduct ongoing monitoring of its relationships with beneficiaries, donors and partners</a:t>
            </a:r>
          </a:p>
          <a:p>
            <a:pPr marL="514350" indent="-514350">
              <a:buFont typeface="+mj-lt"/>
              <a:buAutoNum type="alphaLcParenR"/>
            </a:pPr>
            <a:r>
              <a:rPr lang="en-US" dirty="0"/>
              <a:t>Take reasonable measures to establish identity of donors, beneficiaries and partners, where </a:t>
            </a:r>
            <a:r>
              <a:rPr lang="en-US" u="sng" dirty="0"/>
              <a:t>reasonable</a:t>
            </a:r>
            <a:r>
              <a:rPr lang="en-US" dirty="0"/>
              <a:t> risk of ML and TF</a:t>
            </a:r>
          </a:p>
          <a:p>
            <a:pPr marL="514350" indent="-514350">
              <a:buFont typeface="+mj-lt"/>
              <a:buAutoNum type="alphaLcParenR"/>
            </a:pPr>
            <a:r>
              <a:rPr lang="en-US" dirty="0"/>
              <a:t>Ensure payments to beneficiaries &amp; partners are appropriately monitored</a:t>
            </a:r>
          </a:p>
          <a:p>
            <a:pPr marL="514350" indent="-514350">
              <a:buFont typeface="+mj-lt"/>
              <a:buAutoNum type="alphaLcParenR"/>
            </a:pPr>
            <a:r>
              <a:rPr lang="en-US" dirty="0"/>
              <a:t>Establish and maintain its AML &amp; ATF systems and controls</a:t>
            </a:r>
          </a:p>
          <a:p>
            <a:pPr marL="514350" indent="-514350">
              <a:buFont typeface="+mj-lt"/>
              <a:buAutoNum type="alphaLcParenR"/>
            </a:pPr>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14</a:t>
            </a:fld>
            <a:endParaRPr lang="en-US"/>
          </a:p>
        </p:txBody>
      </p:sp>
    </p:spTree>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rmAutofit fontScale="90000"/>
          </a:bodyPr>
          <a:lstStyle/>
          <a:p>
            <a:pPr algn="ctr"/>
            <a:r>
              <a:rPr lang="en-US" b="1" dirty="0"/>
              <a:t>The Risk Based Approach</a:t>
            </a:r>
          </a:p>
        </p:txBody>
      </p:sp>
      <p:sp>
        <p:nvSpPr>
          <p:cNvPr id="3" name="Content Placeholder 2"/>
          <p:cNvSpPr>
            <a:spLocks noGrp="1"/>
          </p:cNvSpPr>
          <p:nvPr>
            <p:ph idx="1"/>
          </p:nvPr>
        </p:nvSpPr>
        <p:spPr>
          <a:xfrm>
            <a:off x="457200" y="1484784"/>
            <a:ext cx="8229600" cy="4839816"/>
          </a:xfrm>
        </p:spPr>
        <p:txBody>
          <a:bodyPr>
            <a:normAutofit fontScale="92500" lnSpcReduction="20000"/>
          </a:bodyPr>
          <a:lstStyle/>
          <a:p>
            <a:r>
              <a:rPr lang="en-US" dirty="0"/>
              <a:t>Duties imposed in regulations must be complied with on a risk-sensitive basis (risk based approach)</a:t>
            </a:r>
          </a:p>
          <a:p>
            <a:pPr>
              <a:buNone/>
            </a:pPr>
            <a:endParaRPr lang="en-US" dirty="0"/>
          </a:p>
          <a:p>
            <a:r>
              <a:rPr lang="en-US" dirty="0"/>
              <a:t>Under the risk based approach, the greater the risks, the more charity trustees have to do to ensure they discharge their legal duties</a:t>
            </a:r>
          </a:p>
          <a:p>
            <a:pPr>
              <a:buNone/>
            </a:pPr>
            <a:endParaRPr lang="en-US" dirty="0"/>
          </a:p>
          <a:p>
            <a:r>
              <a:rPr lang="en-US" dirty="0"/>
              <a:t>The risk based approach = proportionate</a:t>
            </a:r>
          </a:p>
          <a:p>
            <a:pPr marL="717550" indent="-358775">
              <a:buFont typeface="Courier New" pitchFamily="49" charset="0"/>
              <a:buChar char="o"/>
            </a:pPr>
            <a:r>
              <a:rPr lang="en-US" dirty="0"/>
              <a:t>Designed to prevent abuse of the charity, its funds and property</a:t>
            </a:r>
          </a:p>
          <a:p>
            <a:pPr marL="717550" indent="-358775">
              <a:buFont typeface="Courier New" pitchFamily="49" charset="0"/>
              <a:buChar char="o"/>
            </a:pPr>
            <a:r>
              <a:rPr lang="en-US" dirty="0"/>
              <a:t>Use greater effort and stronger measures for higher risks</a:t>
            </a:r>
          </a:p>
          <a:p>
            <a:pPr marL="717550" indent="-358775">
              <a:buFont typeface="Courier New" pitchFamily="49" charset="0"/>
              <a:buChar char="o"/>
            </a:pPr>
            <a:r>
              <a:rPr lang="en-US" dirty="0"/>
              <a:t>Take account of the amount of money at risk, although not the only factor</a:t>
            </a:r>
          </a:p>
          <a:p>
            <a:pPr marL="717550" indent="-358775">
              <a:buFont typeface="Courier New" pitchFamily="49" charset="0"/>
              <a:buChar char="o"/>
            </a:pPr>
            <a:endParaRPr lang="en-US" dirty="0"/>
          </a:p>
          <a:p>
            <a:pPr marL="717550" indent="-358775">
              <a:buFont typeface="Courier New" pitchFamily="49" charset="0"/>
              <a:buChar char="o"/>
            </a:pPr>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15</a:t>
            </a:fld>
            <a:endParaRPr lang="en-US"/>
          </a:p>
        </p:txBody>
      </p:sp>
    </p:spTree>
  </p:cSld>
  <p:clrMapOvr>
    <a:masterClrMapping/>
  </p:clrMapOvr>
  <p:transition>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pPr algn="ctr"/>
            <a:r>
              <a:rPr lang="en-US" b="1" dirty="0"/>
              <a:t>The Risk Based Approach</a:t>
            </a:r>
          </a:p>
        </p:txBody>
      </p:sp>
      <p:sp>
        <p:nvSpPr>
          <p:cNvPr id="3" name="Content Placeholder 2"/>
          <p:cNvSpPr>
            <a:spLocks noGrp="1"/>
          </p:cNvSpPr>
          <p:nvPr>
            <p:ph idx="1"/>
          </p:nvPr>
        </p:nvSpPr>
        <p:spPr/>
        <p:txBody>
          <a:bodyPr/>
          <a:lstStyle/>
          <a:p>
            <a:pPr marL="266700" indent="-266700">
              <a:buFont typeface="Arial" pitchFamily="34" charset="0"/>
              <a:buChar char="•"/>
            </a:pPr>
            <a:r>
              <a:rPr lang="en-US" dirty="0"/>
              <a:t>Measures taken by trustees should:</a:t>
            </a:r>
          </a:p>
          <a:p>
            <a:pPr marL="717550" indent="-358775">
              <a:buFont typeface="Courier New" pitchFamily="49" charset="0"/>
              <a:buChar char="o"/>
            </a:pPr>
            <a:r>
              <a:rPr lang="en-US" dirty="0"/>
              <a:t>Flexible</a:t>
            </a:r>
          </a:p>
          <a:p>
            <a:pPr marL="1083310" lvl="1" indent="-358775">
              <a:buFont typeface="Courier New" pitchFamily="49" charset="0"/>
              <a:buChar char="o"/>
            </a:pPr>
            <a:r>
              <a:rPr lang="en-US" dirty="0"/>
              <a:t>adapt to and complement the charity’s work</a:t>
            </a:r>
          </a:p>
          <a:p>
            <a:pPr marL="717550" indent="-358775">
              <a:buFont typeface="Courier New" pitchFamily="49" charset="0"/>
              <a:buChar char="o"/>
            </a:pPr>
            <a:r>
              <a:rPr lang="en-US" dirty="0"/>
              <a:t>Avoid negative impact on legitimate donors and beneficiaries</a:t>
            </a:r>
          </a:p>
          <a:p>
            <a:pPr marL="717550" indent="-358775">
              <a:buFont typeface="Courier New" pitchFamily="49" charset="0"/>
              <a:buChar char="o"/>
            </a:pPr>
            <a:r>
              <a:rPr lang="en-US" dirty="0"/>
              <a:t>Proportionate</a:t>
            </a:r>
          </a:p>
          <a:p>
            <a:pPr marL="1083310" lvl="1" indent="-358775">
              <a:buFont typeface="Courier New" pitchFamily="49" charset="0"/>
              <a:buChar char="o"/>
            </a:pPr>
            <a:r>
              <a:rPr lang="en-US" dirty="0"/>
              <a:t>unduly costly or administratively burdensome to the charity</a:t>
            </a:r>
          </a:p>
          <a:p>
            <a:pPr marL="531813" indent="-358775">
              <a:buFont typeface="Arial" pitchFamily="34" charset="0"/>
              <a:buChar char="•"/>
            </a:pPr>
            <a:endParaRPr lang="en-US" dirty="0"/>
          </a:p>
          <a:p>
            <a:pPr marL="717550" indent="-358775">
              <a:buFont typeface="Courier New" pitchFamily="49" charset="0"/>
              <a:buChar char="o"/>
            </a:pPr>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16</a:t>
            </a:fld>
            <a:endParaRPr lang="en-US"/>
          </a:p>
        </p:txBody>
      </p:sp>
    </p:spTree>
  </p:cSld>
  <p:clrMapOvr>
    <a:masterClrMapping/>
  </p:clrMapOvr>
  <p:transition>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48072"/>
          </a:xfrm>
        </p:spPr>
        <p:txBody>
          <a:bodyPr>
            <a:normAutofit/>
          </a:bodyPr>
          <a:lstStyle/>
          <a:p>
            <a:pPr algn="ctr"/>
            <a:r>
              <a:rPr lang="en-US" sz="3600" b="1" dirty="0"/>
              <a:t>Identifying and Assessing Risks</a:t>
            </a:r>
          </a:p>
        </p:txBody>
      </p:sp>
      <p:sp>
        <p:nvSpPr>
          <p:cNvPr id="3" name="Content Placeholder 2"/>
          <p:cNvSpPr>
            <a:spLocks noGrp="1"/>
          </p:cNvSpPr>
          <p:nvPr>
            <p:ph idx="1"/>
          </p:nvPr>
        </p:nvSpPr>
        <p:spPr>
          <a:xfrm>
            <a:off x="467544" y="1124744"/>
            <a:ext cx="8219256" cy="5199856"/>
          </a:xfrm>
        </p:spPr>
        <p:txBody>
          <a:bodyPr>
            <a:noAutofit/>
          </a:bodyPr>
          <a:lstStyle/>
          <a:p>
            <a:r>
              <a:rPr lang="en-US" sz="2400" dirty="0"/>
              <a:t>Risks may take several forms, including:</a:t>
            </a:r>
          </a:p>
          <a:p>
            <a:pPr>
              <a:buNone/>
            </a:pPr>
            <a:endParaRPr lang="en-US" sz="2400" dirty="0"/>
          </a:p>
          <a:p>
            <a:pPr marL="717550" indent="-358775">
              <a:buFont typeface="+mj-lt"/>
              <a:buAutoNum type="alphaLcParenR"/>
            </a:pPr>
            <a:r>
              <a:rPr lang="en-US" sz="2400" dirty="0"/>
              <a:t>Operational</a:t>
            </a:r>
          </a:p>
          <a:p>
            <a:pPr marL="717550" indent="-358775">
              <a:buNone/>
            </a:pPr>
            <a:endParaRPr lang="en-US" sz="2400" dirty="0"/>
          </a:p>
          <a:p>
            <a:pPr marL="717550" indent="-358775">
              <a:buFont typeface="+mj-lt"/>
              <a:buAutoNum type="alphaLcParenR" startAt="2"/>
            </a:pPr>
            <a:r>
              <a:rPr lang="en-US" sz="2400" dirty="0"/>
              <a:t>Financial</a:t>
            </a:r>
          </a:p>
          <a:p>
            <a:pPr marL="717550" indent="-358775">
              <a:buNone/>
            </a:pPr>
            <a:endParaRPr lang="en-US" sz="2400" dirty="0"/>
          </a:p>
          <a:p>
            <a:pPr marL="717550" indent="-358775">
              <a:buFont typeface="+mj-lt"/>
              <a:buAutoNum type="alphaLcParenR" startAt="3"/>
            </a:pPr>
            <a:r>
              <a:rPr lang="en-US" sz="2400" dirty="0"/>
              <a:t>Reputational</a:t>
            </a:r>
          </a:p>
          <a:p>
            <a:pPr marL="717550" indent="-358775">
              <a:buNone/>
            </a:pPr>
            <a:endParaRPr lang="en-US" sz="2400" dirty="0"/>
          </a:p>
          <a:p>
            <a:pPr marL="717550" indent="-358775">
              <a:buFont typeface="+mj-lt"/>
              <a:buAutoNum type="alphaLcParenR" startAt="4"/>
            </a:pPr>
            <a:r>
              <a:rPr lang="en-US" sz="2400" dirty="0"/>
              <a:t>External</a:t>
            </a:r>
          </a:p>
          <a:p>
            <a:pPr marL="717550" indent="-358775">
              <a:buNone/>
            </a:pPr>
            <a:endParaRPr lang="en-US" sz="2400" dirty="0"/>
          </a:p>
          <a:p>
            <a:pPr marL="717550" indent="-358775">
              <a:buFont typeface="+mj-lt"/>
              <a:buAutoNum type="alphaLcParenR" startAt="5"/>
            </a:pPr>
            <a:r>
              <a:rPr lang="en-US" sz="2400" dirty="0"/>
              <a:t>Compliance with the law and regulations</a:t>
            </a:r>
          </a:p>
          <a:p>
            <a:pPr marL="717550" indent="-358775">
              <a:buNone/>
            </a:pPr>
            <a:endParaRPr lang="en-US" sz="1200"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17</a:t>
            </a:fld>
            <a:endParaRPr lang="en-US"/>
          </a:p>
        </p:txBody>
      </p:sp>
    </p:spTree>
  </p:cSld>
  <p:clrMapOvr>
    <a:masterClrMapping/>
  </p:clrMapOvr>
  <p:transition>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rmAutofit/>
          </a:bodyPr>
          <a:lstStyle/>
          <a:p>
            <a:pPr algn="ctr"/>
            <a:r>
              <a:rPr lang="en-US" sz="3600" b="1" dirty="0"/>
              <a:t>Identifying and Assessing Risks</a:t>
            </a:r>
            <a:endParaRPr lang="en-US" sz="3600" dirty="0"/>
          </a:p>
        </p:txBody>
      </p:sp>
      <p:sp>
        <p:nvSpPr>
          <p:cNvPr id="3" name="Content Placeholder 2"/>
          <p:cNvSpPr>
            <a:spLocks noGrp="1"/>
          </p:cNvSpPr>
          <p:nvPr>
            <p:ph idx="1"/>
          </p:nvPr>
        </p:nvSpPr>
        <p:spPr>
          <a:xfrm>
            <a:off x="457200" y="1556792"/>
            <a:ext cx="8229600" cy="4767808"/>
          </a:xfrm>
        </p:spPr>
        <p:txBody>
          <a:bodyPr>
            <a:normAutofit fontScale="92500" lnSpcReduction="20000"/>
          </a:bodyPr>
          <a:lstStyle/>
          <a:p>
            <a:r>
              <a:rPr lang="en-US" sz="2800" dirty="0"/>
              <a:t>Charities may determine for themselves how to identify and assess their risks</a:t>
            </a:r>
          </a:p>
          <a:p>
            <a:pPr>
              <a:buNone/>
            </a:pPr>
            <a:endParaRPr lang="en-US" sz="1400" dirty="0"/>
          </a:p>
          <a:p>
            <a:r>
              <a:rPr lang="en-US" sz="2800" dirty="0">
                <a:solidFill>
                  <a:schemeClr val="accent1"/>
                </a:solidFill>
              </a:rPr>
              <a:t>Compliance Tools 1 – 5 </a:t>
            </a:r>
            <a:r>
              <a:rPr lang="en-US" sz="2800" dirty="0"/>
              <a:t>may be of assistance</a:t>
            </a:r>
          </a:p>
          <a:p>
            <a:pPr>
              <a:buNone/>
            </a:pPr>
            <a:endParaRPr lang="en-US" sz="1400" dirty="0"/>
          </a:p>
          <a:p>
            <a:r>
              <a:rPr lang="en-US" sz="2800" dirty="0"/>
              <a:t>Smaller charities = Simple activities</a:t>
            </a:r>
          </a:p>
          <a:p>
            <a:pPr lvl="1"/>
            <a:r>
              <a:rPr lang="en-US" dirty="0"/>
              <a:t>Aware of risk</a:t>
            </a:r>
          </a:p>
          <a:p>
            <a:pPr lvl="1"/>
            <a:r>
              <a:rPr lang="en-US" dirty="0"/>
              <a:t>Consider risk when making decisions</a:t>
            </a:r>
          </a:p>
          <a:p>
            <a:pPr>
              <a:buNone/>
            </a:pPr>
            <a:endParaRPr lang="en-US" sz="1400" dirty="0"/>
          </a:p>
          <a:p>
            <a:r>
              <a:rPr lang="en-US" sz="2800" dirty="0"/>
              <a:t>Larger, more complex charities</a:t>
            </a:r>
          </a:p>
          <a:p>
            <a:pPr lvl="1"/>
            <a:r>
              <a:rPr lang="en-US" dirty="0"/>
              <a:t>Formal written risk assessment</a:t>
            </a:r>
          </a:p>
          <a:p>
            <a:pPr>
              <a:buNone/>
            </a:pPr>
            <a:endParaRPr lang="en-US" sz="1400" dirty="0"/>
          </a:p>
          <a:p>
            <a:r>
              <a:rPr lang="en-US" sz="2800" dirty="0"/>
              <a:t>Risk management strategy</a:t>
            </a:r>
          </a:p>
          <a:p>
            <a:pPr lvl="1"/>
            <a:r>
              <a:rPr lang="en-US" dirty="0"/>
              <a:t>reasonable considering size and nature of charity</a:t>
            </a:r>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18</a:t>
            </a:fld>
            <a:endParaRPr lang="en-US"/>
          </a:p>
        </p:txBody>
      </p:sp>
    </p:spTree>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19672" y="1988840"/>
          <a:ext cx="6080760" cy="3960440"/>
        </p:xfrm>
        <a:graphic>
          <a:graphicData uri="http://schemas.openxmlformats.org/drawingml/2006/table">
            <a:tbl>
              <a:tblPr/>
              <a:tblGrid>
                <a:gridCol w="3040380">
                  <a:extLst>
                    <a:ext uri="{9D8B030D-6E8A-4147-A177-3AD203B41FA5}">
                      <a16:colId xmlns:a16="http://schemas.microsoft.com/office/drawing/2014/main" val="20000"/>
                    </a:ext>
                  </a:extLst>
                </a:gridCol>
                <a:gridCol w="3040380">
                  <a:extLst>
                    <a:ext uri="{9D8B030D-6E8A-4147-A177-3AD203B41FA5}">
                      <a16:colId xmlns:a16="http://schemas.microsoft.com/office/drawing/2014/main" val="20001"/>
                    </a:ext>
                  </a:extLst>
                </a:gridCol>
              </a:tblGrid>
              <a:tr h="1982446">
                <a:tc>
                  <a:txBody>
                    <a:bodyPr/>
                    <a:lstStyle/>
                    <a:p>
                      <a:pPr marL="0" marR="0" algn="just">
                        <a:lnSpc>
                          <a:spcPct val="115000"/>
                        </a:lnSpc>
                        <a:spcBef>
                          <a:spcPts val="0"/>
                        </a:spcBef>
                        <a:spcAft>
                          <a:spcPts val="0"/>
                        </a:spcAft>
                      </a:pPr>
                      <a:endParaRPr lang="en-US" sz="1600" dirty="0">
                        <a:latin typeface="Calibri"/>
                        <a:ea typeface="Calibri"/>
                        <a:cs typeface="Times New Roman"/>
                      </a:endParaRPr>
                    </a:p>
                    <a:p>
                      <a:pPr marL="0" marR="0" algn="just">
                        <a:lnSpc>
                          <a:spcPct val="115000"/>
                        </a:lnSpc>
                        <a:spcBef>
                          <a:spcPts val="0"/>
                        </a:spcBef>
                        <a:spcAft>
                          <a:spcPts val="0"/>
                        </a:spcAft>
                      </a:pPr>
                      <a:r>
                        <a:rPr lang="en-US" sz="1600" b="1" dirty="0">
                          <a:solidFill>
                            <a:schemeClr val="accent1"/>
                          </a:solidFill>
                          <a:latin typeface="Calibri"/>
                          <a:ea typeface="Calibri"/>
                          <a:cs typeface="Calibri"/>
                        </a:rPr>
                        <a:t>STRENGTHS:</a:t>
                      </a:r>
                      <a:r>
                        <a:rPr lang="en-US" sz="1600" dirty="0">
                          <a:latin typeface="Calibri"/>
                          <a:ea typeface="Calibri"/>
                          <a:cs typeface="Calibri"/>
                        </a:rPr>
                        <a:t> </a:t>
                      </a:r>
                      <a:r>
                        <a:rPr lang="en-US" sz="1600" dirty="0">
                          <a:solidFill>
                            <a:srgbClr val="FF6600"/>
                          </a:solidFill>
                          <a:latin typeface="Calibri"/>
                          <a:ea typeface="Calibri"/>
                          <a:cs typeface="Calibri"/>
                        </a:rPr>
                        <a:t>attributes of the partner, project or activity that will help to achieve the objective or improve the outcome.</a:t>
                      </a:r>
                      <a:endParaRPr lang="en-US" sz="1600" dirty="0">
                        <a:solidFill>
                          <a:srgbClr val="FF66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just">
                        <a:lnSpc>
                          <a:spcPct val="115000"/>
                        </a:lnSpc>
                        <a:spcBef>
                          <a:spcPts val="0"/>
                        </a:spcBef>
                        <a:spcAft>
                          <a:spcPts val="0"/>
                        </a:spcAft>
                      </a:pPr>
                      <a:endParaRPr lang="en-US" sz="1600" dirty="0">
                        <a:latin typeface="Calibri"/>
                        <a:ea typeface="Calibri"/>
                        <a:cs typeface="Times New Roman"/>
                      </a:endParaRPr>
                    </a:p>
                    <a:p>
                      <a:pPr marL="0" marR="0" algn="just">
                        <a:lnSpc>
                          <a:spcPct val="115000"/>
                        </a:lnSpc>
                        <a:spcBef>
                          <a:spcPts val="0"/>
                        </a:spcBef>
                        <a:spcAft>
                          <a:spcPts val="0"/>
                        </a:spcAft>
                      </a:pPr>
                      <a:r>
                        <a:rPr lang="en-US" sz="1600" b="1" dirty="0">
                          <a:solidFill>
                            <a:schemeClr val="accent1"/>
                          </a:solidFill>
                          <a:latin typeface="Calibri"/>
                          <a:ea typeface="Calibri"/>
                          <a:cs typeface="Calibri"/>
                        </a:rPr>
                        <a:t>WEAKNESSES:</a:t>
                      </a:r>
                      <a:r>
                        <a:rPr lang="en-US" sz="1600" dirty="0">
                          <a:latin typeface="Calibri"/>
                          <a:ea typeface="Calibri"/>
                          <a:cs typeface="Calibri"/>
                        </a:rPr>
                        <a:t> </a:t>
                      </a:r>
                      <a:r>
                        <a:rPr lang="en-US" sz="1600" dirty="0">
                          <a:solidFill>
                            <a:srgbClr val="FF6600"/>
                          </a:solidFill>
                          <a:latin typeface="Calibri"/>
                          <a:ea typeface="Calibri"/>
                          <a:cs typeface="Calibri"/>
                        </a:rPr>
                        <a:t>attributes of the partner, project or activity that might cause problems, be harmful to the quality of the outcome, or potentially prevent the objectives from being achieved.</a:t>
                      </a:r>
                      <a:endParaRPr lang="en-US" sz="1600" dirty="0">
                        <a:solidFill>
                          <a:srgbClr val="FF66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0"/>
                  </a:ext>
                </a:extLst>
              </a:tr>
              <a:tr h="1977994">
                <a:tc>
                  <a:txBody>
                    <a:bodyPr/>
                    <a:lstStyle/>
                    <a:p>
                      <a:pPr marL="0" marR="0" algn="just">
                        <a:lnSpc>
                          <a:spcPct val="115000"/>
                        </a:lnSpc>
                        <a:spcBef>
                          <a:spcPts val="0"/>
                        </a:spcBef>
                        <a:spcAft>
                          <a:spcPts val="0"/>
                        </a:spcAft>
                      </a:pPr>
                      <a:endParaRPr lang="en-US" sz="1600" dirty="0">
                        <a:latin typeface="Calibri"/>
                        <a:ea typeface="Calibri"/>
                        <a:cs typeface="Times New Roman"/>
                      </a:endParaRPr>
                    </a:p>
                    <a:p>
                      <a:pPr marL="0" marR="0" algn="just">
                        <a:lnSpc>
                          <a:spcPct val="115000"/>
                        </a:lnSpc>
                        <a:spcBef>
                          <a:spcPts val="0"/>
                        </a:spcBef>
                        <a:spcAft>
                          <a:spcPts val="0"/>
                        </a:spcAft>
                      </a:pPr>
                      <a:r>
                        <a:rPr lang="en-US" sz="1600" b="1" dirty="0">
                          <a:solidFill>
                            <a:schemeClr val="accent1"/>
                          </a:solidFill>
                          <a:latin typeface="Calibri"/>
                          <a:ea typeface="Calibri"/>
                          <a:cs typeface="Calibri"/>
                        </a:rPr>
                        <a:t>OPPORTUNITIES:</a:t>
                      </a:r>
                      <a:r>
                        <a:rPr lang="en-US" sz="1600" dirty="0">
                          <a:solidFill>
                            <a:schemeClr val="accent1"/>
                          </a:solidFill>
                          <a:latin typeface="Calibri"/>
                          <a:ea typeface="Calibri"/>
                          <a:cs typeface="Calibri"/>
                        </a:rPr>
                        <a:t> </a:t>
                      </a:r>
                      <a:r>
                        <a:rPr lang="en-US" sz="1600" dirty="0">
                          <a:solidFill>
                            <a:srgbClr val="FF6600"/>
                          </a:solidFill>
                          <a:latin typeface="Calibri"/>
                          <a:ea typeface="Calibri"/>
                          <a:cs typeface="Calibri"/>
                        </a:rPr>
                        <a:t>conditions or resources which could be used to help achieve the objectives, or which could help to improve the outcome.</a:t>
                      </a:r>
                      <a:endParaRPr lang="en-US" sz="1600" dirty="0">
                        <a:solidFill>
                          <a:srgbClr val="FF66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L="0" marR="0" algn="just">
                        <a:lnSpc>
                          <a:spcPct val="115000"/>
                        </a:lnSpc>
                        <a:spcBef>
                          <a:spcPts val="0"/>
                        </a:spcBef>
                        <a:spcAft>
                          <a:spcPts val="0"/>
                        </a:spcAft>
                      </a:pPr>
                      <a:endParaRPr lang="en-US" sz="1600" dirty="0">
                        <a:latin typeface="Calibri"/>
                        <a:ea typeface="Calibri"/>
                        <a:cs typeface="Times New Roman"/>
                      </a:endParaRPr>
                    </a:p>
                    <a:p>
                      <a:pPr marL="0" marR="0" algn="just">
                        <a:lnSpc>
                          <a:spcPct val="115000"/>
                        </a:lnSpc>
                        <a:spcBef>
                          <a:spcPts val="0"/>
                        </a:spcBef>
                        <a:spcAft>
                          <a:spcPts val="0"/>
                        </a:spcAft>
                      </a:pPr>
                      <a:r>
                        <a:rPr lang="en-US" sz="1600" b="1" dirty="0">
                          <a:solidFill>
                            <a:schemeClr val="accent1"/>
                          </a:solidFill>
                          <a:latin typeface="Calibri"/>
                          <a:ea typeface="Calibri"/>
                          <a:cs typeface="Calibri"/>
                        </a:rPr>
                        <a:t>THREATS:</a:t>
                      </a:r>
                      <a:r>
                        <a:rPr lang="en-US" sz="1600" dirty="0">
                          <a:solidFill>
                            <a:schemeClr val="accent1"/>
                          </a:solidFill>
                          <a:latin typeface="Calibri"/>
                          <a:ea typeface="Calibri"/>
                          <a:cs typeface="Calibri"/>
                        </a:rPr>
                        <a:t> </a:t>
                      </a:r>
                      <a:r>
                        <a:rPr lang="en-US" sz="1600" dirty="0">
                          <a:solidFill>
                            <a:srgbClr val="FF6600"/>
                          </a:solidFill>
                          <a:latin typeface="Calibri"/>
                          <a:ea typeface="Calibri"/>
                          <a:cs typeface="Calibri"/>
                        </a:rPr>
                        <a:t>events or conditions which could restrict the achievability of the objectives, or which could damage the quality of the outcome.</a:t>
                      </a:r>
                      <a:endParaRPr lang="en-US" sz="1600" dirty="0">
                        <a:solidFill>
                          <a:srgbClr val="FF66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1"/>
                  </a:ext>
                </a:extLst>
              </a:tr>
            </a:tbl>
          </a:graphicData>
        </a:graphic>
      </p:graphicFrame>
      <p:sp>
        <p:nvSpPr>
          <p:cNvPr id="2049" name="Rectangle 1"/>
          <p:cNvSpPr>
            <a:spLocks noChangeArrowheads="1"/>
          </p:cNvSpPr>
          <p:nvPr/>
        </p:nvSpPr>
        <p:spPr bwMode="auto">
          <a:xfrm>
            <a:off x="0" y="-1447492"/>
            <a:ext cx="9761134" cy="32162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548DD4"/>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b="1" dirty="0">
              <a:solidFill>
                <a:srgbClr val="548DD4"/>
              </a:solidFill>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548DD4"/>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b="1" dirty="0">
              <a:solidFill>
                <a:srgbClr val="548DD4"/>
              </a:solidFill>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548DD4"/>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b="1" dirty="0">
              <a:solidFill>
                <a:srgbClr val="548DD4"/>
              </a:solidFill>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548DD4"/>
              </a:solidFill>
              <a:effectLst/>
              <a:latin typeface="Calibri" pitchFamily="34" charset="0"/>
              <a:ea typeface="Calibri" pitchFamily="34" charset="0"/>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accent1"/>
                </a:solidFill>
                <a:effectLst/>
                <a:latin typeface="Calibri" pitchFamily="34" charset="0"/>
                <a:ea typeface="Calibri" pitchFamily="34" charset="0"/>
                <a:cs typeface="Calibri" pitchFamily="34" charset="0"/>
              </a:rPr>
              <a:t>Compliance Tool 2: Strengths, Weaknesses, Opportunities and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accent1"/>
                </a:solidFill>
                <a:effectLst/>
                <a:latin typeface="Calibri" pitchFamily="34" charset="0"/>
                <a:ea typeface="Calibri" pitchFamily="34" charset="0"/>
                <a:cs typeface="Calibri" pitchFamily="34" charset="0"/>
              </a:rPr>
              <a:t>Threats (SWOT) Analysis</a:t>
            </a:r>
            <a:endParaRPr kumimoji="0" lang="en-US" sz="2400" b="0" i="0" u="none" strike="noStrike" cap="none" normalizeH="0" baseline="0" dirty="0">
              <a:ln>
                <a:noFill/>
              </a:ln>
              <a:solidFill>
                <a:schemeClr val="accent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Calibri" pitchFamily="34" charset="0"/>
              </a:rPr>
              <a:t>This example shows how a SWOT analysis can be used by trustees to help identify and assess the risks associated with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Calibri" pitchFamily="34" charset="0"/>
              </a:rPr>
              <a:t> entering into a new partnership with another organization to carry out the charity’s purposes.</a:t>
            </a:r>
            <a:endParaRPr kumimoji="0" lang="en-US"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3CDDF82-0D9B-4705-A2FD-635237C18CBB}" type="slidenum">
              <a:rPr lang="en-US" smtClean="0"/>
              <a:pPr/>
              <a:t>19</a:t>
            </a:fld>
            <a:endParaRPr lang="en-US"/>
          </a:p>
        </p:txBody>
      </p:sp>
    </p:spTree>
  </p:cSld>
  <p:clrMapOvr>
    <a:masterClrMapping/>
  </p:clrMapOvr>
  <p:transition>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a:bodyPr>
          <a:lstStyle/>
          <a:p>
            <a:pPr algn="ctr"/>
            <a:r>
              <a:rPr lang="en-US" sz="4000" b="1" dirty="0"/>
              <a:t>Charities Compliance Officer Training</a:t>
            </a:r>
          </a:p>
        </p:txBody>
      </p:sp>
      <p:sp>
        <p:nvSpPr>
          <p:cNvPr id="3" name="Content Placeholder 2"/>
          <p:cNvSpPr>
            <a:spLocks noGrp="1"/>
          </p:cNvSpPr>
          <p:nvPr>
            <p:ph idx="1"/>
          </p:nvPr>
        </p:nvSpPr>
        <p:spPr/>
        <p:txBody>
          <a:bodyPr/>
          <a:lstStyle/>
          <a:p>
            <a:pPr>
              <a:buNone/>
            </a:pPr>
            <a:r>
              <a:rPr lang="en-US" b="1" u="sng" dirty="0">
                <a:solidFill>
                  <a:schemeClr val="accent1"/>
                </a:solidFill>
              </a:rPr>
              <a:t>Topics</a:t>
            </a:r>
          </a:p>
          <a:p>
            <a:r>
              <a:rPr lang="en-US" dirty="0"/>
              <a:t>What is FATF?</a:t>
            </a:r>
          </a:p>
          <a:p>
            <a:r>
              <a:rPr lang="en-US" dirty="0"/>
              <a:t>How FATF relates to charities</a:t>
            </a:r>
          </a:p>
          <a:p>
            <a:r>
              <a:rPr lang="en-US" dirty="0"/>
              <a:t>Guidance Notes on the Charities (Anti-Money Laundering, Anti-Terrorist Financing and Reporting) Regulations 2014</a:t>
            </a:r>
          </a:p>
        </p:txBody>
      </p:sp>
      <p:sp>
        <p:nvSpPr>
          <p:cNvPr id="4" name="Slide Number Placeholder 3"/>
          <p:cNvSpPr>
            <a:spLocks noGrp="1"/>
          </p:cNvSpPr>
          <p:nvPr>
            <p:ph type="sldNum" sz="quarter" idx="12"/>
          </p:nvPr>
        </p:nvSpPr>
        <p:spPr/>
        <p:txBody>
          <a:bodyPr/>
          <a:lstStyle/>
          <a:p>
            <a:fld id="{B3CDDF82-0D9B-4705-A2FD-635237C18CBB}" type="slidenum">
              <a:rPr lang="en-US" smtClean="0"/>
              <a:pPr/>
              <a:t>2</a:t>
            </a:fld>
            <a:endParaRPr lang="en-US"/>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79712" y="620688"/>
          <a:ext cx="5127386" cy="6025134"/>
        </p:xfrm>
        <a:graphic>
          <a:graphicData uri="http://schemas.openxmlformats.org/drawingml/2006/table">
            <a:tbl>
              <a:tblPr/>
              <a:tblGrid>
                <a:gridCol w="1214381">
                  <a:extLst>
                    <a:ext uri="{9D8B030D-6E8A-4147-A177-3AD203B41FA5}">
                      <a16:colId xmlns:a16="http://schemas.microsoft.com/office/drawing/2014/main" val="20000"/>
                    </a:ext>
                  </a:extLst>
                </a:gridCol>
                <a:gridCol w="3913005">
                  <a:extLst>
                    <a:ext uri="{9D8B030D-6E8A-4147-A177-3AD203B41FA5}">
                      <a16:colId xmlns:a16="http://schemas.microsoft.com/office/drawing/2014/main" val="20001"/>
                    </a:ext>
                  </a:extLst>
                </a:gridCol>
              </a:tblGrid>
              <a:tr h="975360">
                <a:tc>
                  <a:txBody>
                    <a:bodyPr/>
                    <a:lstStyle/>
                    <a:p>
                      <a:pPr marL="0" marR="0" algn="just">
                        <a:lnSpc>
                          <a:spcPct val="115000"/>
                        </a:lnSpc>
                        <a:spcBef>
                          <a:spcPts val="0"/>
                        </a:spcBef>
                        <a:spcAft>
                          <a:spcPts val="0"/>
                        </a:spcAft>
                      </a:pPr>
                      <a:endParaRPr lang="en-US" sz="1200" dirty="0">
                        <a:solidFill>
                          <a:schemeClr val="accent1"/>
                        </a:solidFill>
                        <a:latin typeface="Calibri"/>
                        <a:ea typeface="Calibri"/>
                        <a:cs typeface="Calibri"/>
                      </a:endParaRPr>
                    </a:p>
                    <a:p>
                      <a:pPr marL="0" marR="0" algn="just">
                        <a:lnSpc>
                          <a:spcPct val="115000"/>
                        </a:lnSpc>
                        <a:spcBef>
                          <a:spcPts val="0"/>
                        </a:spcBef>
                        <a:spcAft>
                          <a:spcPts val="0"/>
                        </a:spcAft>
                      </a:pPr>
                      <a:r>
                        <a:rPr lang="en-US" sz="1200" dirty="0">
                          <a:solidFill>
                            <a:schemeClr val="accent1"/>
                          </a:solidFill>
                          <a:latin typeface="Calibri"/>
                          <a:ea typeface="Calibri"/>
                          <a:cs typeface="Calibri"/>
                        </a:rPr>
                        <a:t>POLITICAL</a:t>
                      </a:r>
                      <a:endParaRPr lang="en-US" sz="1200" dirty="0">
                        <a:solidFill>
                          <a:schemeClr val="accent1"/>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200" dirty="0">
                        <a:solidFill>
                          <a:srgbClr val="FF6600"/>
                        </a:solidFill>
                        <a:latin typeface="Calibri"/>
                        <a:ea typeface="Calibri"/>
                        <a:cs typeface="Calibri"/>
                      </a:endParaRPr>
                    </a:p>
                    <a:p>
                      <a:pPr marL="0" marR="0" algn="just">
                        <a:lnSpc>
                          <a:spcPct val="115000"/>
                        </a:lnSpc>
                        <a:spcBef>
                          <a:spcPts val="0"/>
                        </a:spcBef>
                        <a:spcAft>
                          <a:spcPts val="0"/>
                        </a:spcAft>
                      </a:pPr>
                      <a:r>
                        <a:rPr lang="en-US" sz="1200" dirty="0">
                          <a:solidFill>
                            <a:srgbClr val="FF6600"/>
                          </a:solidFill>
                          <a:latin typeface="Calibri"/>
                          <a:ea typeface="Calibri"/>
                          <a:cs typeface="Calibri"/>
                        </a:rPr>
                        <a:t>Factors may be altered by the government’s influence on a country’s infrastructure. This may include tax policy, employment laws, environmental regulations, trade restrictions, tariffs, reform and political stability.  Charities may need to consider where a government does not want services or goods to be provided.</a:t>
                      </a:r>
                      <a:endParaRPr lang="en-US" sz="1200" dirty="0">
                        <a:solidFill>
                          <a:srgbClr val="FF6600"/>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50240">
                <a:tc>
                  <a:txBody>
                    <a:bodyPr/>
                    <a:lstStyle/>
                    <a:p>
                      <a:pPr marL="0" marR="0" algn="just">
                        <a:lnSpc>
                          <a:spcPct val="115000"/>
                        </a:lnSpc>
                        <a:spcBef>
                          <a:spcPts val="0"/>
                        </a:spcBef>
                        <a:spcAft>
                          <a:spcPts val="0"/>
                        </a:spcAft>
                      </a:pPr>
                      <a:endParaRPr lang="en-US" sz="1200" dirty="0">
                        <a:solidFill>
                          <a:schemeClr val="accent1"/>
                        </a:solidFill>
                        <a:latin typeface="Calibri"/>
                        <a:ea typeface="Calibri"/>
                        <a:cs typeface="Calibri"/>
                      </a:endParaRPr>
                    </a:p>
                    <a:p>
                      <a:pPr marL="0" marR="0" algn="just">
                        <a:lnSpc>
                          <a:spcPct val="115000"/>
                        </a:lnSpc>
                        <a:spcBef>
                          <a:spcPts val="0"/>
                        </a:spcBef>
                        <a:spcAft>
                          <a:spcPts val="0"/>
                        </a:spcAft>
                      </a:pPr>
                      <a:r>
                        <a:rPr lang="en-US" sz="1200" dirty="0">
                          <a:solidFill>
                            <a:schemeClr val="accent1"/>
                          </a:solidFill>
                          <a:latin typeface="Calibri"/>
                          <a:ea typeface="Calibri"/>
                          <a:cs typeface="Calibri"/>
                        </a:rPr>
                        <a:t>ECONOMIC</a:t>
                      </a:r>
                      <a:endParaRPr lang="en-US" sz="1200" dirty="0">
                        <a:solidFill>
                          <a:schemeClr val="accent1"/>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200" dirty="0">
                        <a:solidFill>
                          <a:srgbClr val="FF6600"/>
                        </a:solidFill>
                        <a:latin typeface="Calibri"/>
                        <a:ea typeface="Calibri"/>
                        <a:cs typeface="Calibri"/>
                      </a:endParaRPr>
                    </a:p>
                    <a:p>
                      <a:pPr marL="0" marR="0" algn="just">
                        <a:lnSpc>
                          <a:spcPct val="115000"/>
                        </a:lnSpc>
                        <a:spcBef>
                          <a:spcPts val="0"/>
                        </a:spcBef>
                        <a:spcAft>
                          <a:spcPts val="0"/>
                        </a:spcAft>
                      </a:pPr>
                      <a:r>
                        <a:rPr lang="en-US" sz="1200" dirty="0">
                          <a:solidFill>
                            <a:srgbClr val="FF6600"/>
                          </a:solidFill>
                          <a:latin typeface="Calibri"/>
                          <a:ea typeface="Calibri"/>
                          <a:cs typeface="Calibri"/>
                        </a:rPr>
                        <a:t>Factors include economic growth, interest rates, exchange rates, inflation, wage rates, working hours and cost of living, these factors may have major impacts on how charities operate and make decisions.</a:t>
                      </a:r>
                      <a:endParaRPr lang="en-US" sz="1200" dirty="0">
                        <a:solidFill>
                          <a:srgbClr val="FF6600"/>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87680">
                <a:tc>
                  <a:txBody>
                    <a:bodyPr/>
                    <a:lstStyle/>
                    <a:p>
                      <a:pPr marL="0" marR="0" algn="just">
                        <a:lnSpc>
                          <a:spcPct val="115000"/>
                        </a:lnSpc>
                        <a:spcBef>
                          <a:spcPts val="0"/>
                        </a:spcBef>
                        <a:spcAft>
                          <a:spcPts val="0"/>
                        </a:spcAft>
                      </a:pPr>
                      <a:endParaRPr lang="en-US" sz="1200" dirty="0">
                        <a:solidFill>
                          <a:schemeClr val="accent1"/>
                        </a:solidFill>
                        <a:latin typeface="Calibri"/>
                        <a:ea typeface="Calibri"/>
                        <a:cs typeface="Calibri"/>
                      </a:endParaRPr>
                    </a:p>
                    <a:p>
                      <a:pPr marL="0" marR="0" algn="just">
                        <a:lnSpc>
                          <a:spcPct val="115000"/>
                        </a:lnSpc>
                        <a:spcBef>
                          <a:spcPts val="0"/>
                        </a:spcBef>
                        <a:spcAft>
                          <a:spcPts val="0"/>
                        </a:spcAft>
                      </a:pPr>
                      <a:r>
                        <a:rPr lang="en-US" sz="1200" dirty="0">
                          <a:solidFill>
                            <a:schemeClr val="accent1"/>
                          </a:solidFill>
                          <a:latin typeface="Calibri"/>
                          <a:ea typeface="Calibri"/>
                          <a:cs typeface="Calibri"/>
                        </a:rPr>
                        <a:t>SOCIAL</a:t>
                      </a:r>
                      <a:endParaRPr lang="en-US" sz="1200" dirty="0">
                        <a:solidFill>
                          <a:schemeClr val="accent1"/>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200" dirty="0">
                        <a:solidFill>
                          <a:srgbClr val="FF6600"/>
                        </a:solidFill>
                        <a:latin typeface="Calibri"/>
                        <a:ea typeface="Calibri"/>
                        <a:cs typeface="Calibri"/>
                      </a:endParaRPr>
                    </a:p>
                    <a:p>
                      <a:pPr marL="0" marR="0" algn="just">
                        <a:lnSpc>
                          <a:spcPct val="115000"/>
                        </a:lnSpc>
                        <a:spcBef>
                          <a:spcPts val="0"/>
                        </a:spcBef>
                        <a:spcAft>
                          <a:spcPts val="0"/>
                        </a:spcAft>
                      </a:pPr>
                      <a:r>
                        <a:rPr lang="en-US" sz="1200" dirty="0">
                          <a:solidFill>
                            <a:srgbClr val="FF6600"/>
                          </a:solidFill>
                          <a:latin typeface="Calibri"/>
                          <a:ea typeface="Calibri"/>
                          <a:cs typeface="Calibri"/>
                        </a:rPr>
                        <a:t>Factors include cultural aspects, health and safety consciousness, population growth rate and various demographics.</a:t>
                      </a:r>
                      <a:endParaRPr lang="en-US" sz="1200" dirty="0">
                        <a:solidFill>
                          <a:srgbClr val="FF6600"/>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12800">
                <a:tc>
                  <a:txBody>
                    <a:bodyPr/>
                    <a:lstStyle/>
                    <a:p>
                      <a:pPr marL="0" marR="0" algn="just">
                        <a:lnSpc>
                          <a:spcPct val="115000"/>
                        </a:lnSpc>
                        <a:spcBef>
                          <a:spcPts val="0"/>
                        </a:spcBef>
                        <a:spcAft>
                          <a:spcPts val="0"/>
                        </a:spcAft>
                      </a:pPr>
                      <a:endParaRPr lang="en-US" sz="1200" dirty="0">
                        <a:solidFill>
                          <a:schemeClr val="accent1"/>
                        </a:solidFill>
                        <a:latin typeface="Calibri"/>
                        <a:ea typeface="Calibri"/>
                        <a:cs typeface="Calibri"/>
                      </a:endParaRPr>
                    </a:p>
                    <a:p>
                      <a:pPr marL="0" marR="0" algn="just">
                        <a:lnSpc>
                          <a:spcPct val="115000"/>
                        </a:lnSpc>
                        <a:spcBef>
                          <a:spcPts val="0"/>
                        </a:spcBef>
                        <a:spcAft>
                          <a:spcPts val="0"/>
                        </a:spcAft>
                      </a:pPr>
                      <a:r>
                        <a:rPr lang="en-US" sz="1200" dirty="0">
                          <a:solidFill>
                            <a:schemeClr val="accent1"/>
                          </a:solidFill>
                          <a:latin typeface="Calibri"/>
                          <a:ea typeface="Calibri"/>
                          <a:cs typeface="Calibri"/>
                        </a:rPr>
                        <a:t>TECHNOLOGICAL</a:t>
                      </a:r>
                      <a:endParaRPr lang="en-US" sz="1200" dirty="0">
                        <a:solidFill>
                          <a:schemeClr val="accent1"/>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200" dirty="0">
                        <a:solidFill>
                          <a:srgbClr val="FF6600"/>
                        </a:solidFill>
                        <a:latin typeface="Calibri"/>
                        <a:ea typeface="Calibri"/>
                        <a:cs typeface="Calibri"/>
                      </a:endParaRPr>
                    </a:p>
                    <a:p>
                      <a:pPr marL="0" marR="0" algn="just">
                        <a:lnSpc>
                          <a:spcPct val="115000"/>
                        </a:lnSpc>
                        <a:spcBef>
                          <a:spcPts val="0"/>
                        </a:spcBef>
                        <a:spcAft>
                          <a:spcPts val="0"/>
                        </a:spcAft>
                      </a:pPr>
                      <a:r>
                        <a:rPr lang="en-US" sz="1200" dirty="0">
                          <a:solidFill>
                            <a:srgbClr val="FF6600"/>
                          </a:solidFill>
                          <a:latin typeface="Calibri"/>
                          <a:ea typeface="Calibri"/>
                          <a:cs typeface="Calibri"/>
                        </a:rPr>
                        <a:t>Factors include ecological and environmental aspects and available products and services. Charities may need to innovate, having considered the compatibility with their own technologies and whether they are internationally.</a:t>
                      </a:r>
                      <a:endParaRPr lang="en-US" sz="1200" dirty="0">
                        <a:solidFill>
                          <a:srgbClr val="FF6600"/>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50240">
                <a:tc>
                  <a:txBody>
                    <a:bodyPr/>
                    <a:lstStyle/>
                    <a:p>
                      <a:pPr marL="0" marR="0" algn="just">
                        <a:lnSpc>
                          <a:spcPct val="115000"/>
                        </a:lnSpc>
                        <a:spcBef>
                          <a:spcPts val="0"/>
                        </a:spcBef>
                        <a:spcAft>
                          <a:spcPts val="0"/>
                        </a:spcAft>
                      </a:pPr>
                      <a:endParaRPr lang="en-US" sz="1200" dirty="0">
                        <a:solidFill>
                          <a:schemeClr val="accent1"/>
                        </a:solidFill>
                        <a:latin typeface="Calibri"/>
                        <a:ea typeface="Calibri"/>
                        <a:cs typeface="Calibri"/>
                      </a:endParaRPr>
                    </a:p>
                    <a:p>
                      <a:pPr marL="0" marR="0" algn="just">
                        <a:lnSpc>
                          <a:spcPct val="115000"/>
                        </a:lnSpc>
                        <a:spcBef>
                          <a:spcPts val="0"/>
                        </a:spcBef>
                        <a:spcAft>
                          <a:spcPts val="0"/>
                        </a:spcAft>
                      </a:pPr>
                      <a:r>
                        <a:rPr lang="en-US" sz="1200" dirty="0">
                          <a:solidFill>
                            <a:schemeClr val="accent1"/>
                          </a:solidFill>
                          <a:latin typeface="Calibri"/>
                          <a:ea typeface="Calibri"/>
                          <a:cs typeface="Calibri"/>
                        </a:rPr>
                        <a:t>LEGAL</a:t>
                      </a:r>
                      <a:endParaRPr lang="en-US" sz="1200" dirty="0">
                        <a:solidFill>
                          <a:schemeClr val="accent1"/>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200" dirty="0">
                        <a:solidFill>
                          <a:srgbClr val="FF6600"/>
                        </a:solidFill>
                        <a:latin typeface="Calibri"/>
                        <a:ea typeface="Calibri"/>
                        <a:cs typeface="Calibri"/>
                      </a:endParaRPr>
                    </a:p>
                    <a:p>
                      <a:pPr marL="0" marR="0" algn="just">
                        <a:lnSpc>
                          <a:spcPct val="115000"/>
                        </a:lnSpc>
                        <a:spcBef>
                          <a:spcPts val="0"/>
                        </a:spcBef>
                        <a:spcAft>
                          <a:spcPts val="0"/>
                        </a:spcAft>
                      </a:pPr>
                      <a:r>
                        <a:rPr lang="en-US" sz="1200" dirty="0">
                          <a:solidFill>
                            <a:srgbClr val="FF6600"/>
                          </a:solidFill>
                          <a:latin typeface="Calibri"/>
                          <a:ea typeface="Calibri"/>
                          <a:cs typeface="Calibri"/>
                        </a:rPr>
                        <a:t>Factors include any law which may impact on the charities’ operations, including NPO regulation and criminal and terrorist legislation which differ from country to country.</a:t>
                      </a:r>
                      <a:endParaRPr lang="en-US" sz="1200" dirty="0">
                        <a:solidFill>
                          <a:srgbClr val="FF6600"/>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87680">
                <a:tc>
                  <a:txBody>
                    <a:bodyPr/>
                    <a:lstStyle/>
                    <a:p>
                      <a:pPr marL="0" marR="0" algn="just">
                        <a:lnSpc>
                          <a:spcPct val="115000"/>
                        </a:lnSpc>
                        <a:spcBef>
                          <a:spcPts val="0"/>
                        </a:spcBef>
                        <a:spcAft>
                          <a:spcPts val="0"/>
                        </a:spcAft>
                      </a:pPr>
                      <a:endParaRPr lang="en-US" sz="1200" dirty="0">
                        <a:solidFill>
                          <a:schemeClr val="accent1"/>
                        </a:solidFill>
                        <a:latin typeface="Calibri"/>
                        <a:ea typeface="Calibri"/>
                        <a:cs typeface="Calibri"/>
                      </a:endParaRPr>
                    </a:p>
                    <a:p>
                      <a:pPr marL="0" marR="0" algn="just">
                        <a:lnSpc>
                          <a:spcPct val="115000"/>
                        </a:lnSpc>
                        <a:spcBef>
                          <a:spcPts val="0"/>
                        </a:spcBef>
                        <a:spcAft>
                          <a:spcPts val="0"/>
                        </a:spcAft>
                      </a:pPr>
                      <a:r>
                        <a:rPr lang="en-US" sz="1200" dirty="0">
                          <a:solidFill>
                            <a:schemeClr val="accent1"/>
                          </a:solidFill>
                          <a:latin typeface="Calibri"/>
                          <a:ea typeface="Calibri"/>
                          <a:cs typeface="Calibri"/>
                        </a:rPr>
                        <a:t>ENVIRONMENTAL</a:t>
                      </a:r>
                      <a:endParaRPr lang="en-US" sz="1200" dirty="0">
                        <a:solidFill>
                          <a:schemeClr val="accent1"/>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endParaRPr lang="en-US" sz="1200" dirty="0">
                        <a:solidFill>
                          <a:srgbClr val="FF6600"/>
                        </a:solidFill>
                        <a:latin typeface="Calibri"/>
                        <a:ea typeface="Calibri"/>
                        <a:cs typeface="Calibri"/>
                      </a:endParaRPr>
                    </a:p>
                    <a:p>
                      <a:pPr marL="0" marR="0" algn="just">
                        <a:lnSpc>
                          <a:spcPct val="115000"/>
                        </a:lnSpc>
                        <a:spcBef>
                          <a:spcPts val="0"/>
                        </a:spcBef>
                        <a:spcAft>
                          <a:spcPts val="0"/>
                        </a:spcAft>
                      </a:pPr>
                      <a:r>
                        <a:rPr lang="en-US" sz="1200" dirty="0">
                          <a:solidFill>
                            <a:srgbClr val="FF6600"/>
                          </a:solidFill>
                          <a:latin typeface="Calibri"/>
                          <a:ea typeface="Calibri"/>
                          <a:cs typeface="Calibri"/>
                        </a:rPr>
                        <a:t>Factors include an awareness of climate change or seasonal or terrain variations which may affect charities’ service delivery methods.</a:t>
                      </a:r>
                      <a:endParaRPr lang="en-US" sz="1200" dirty="0">
                        <a:solidFill>
                          <a:srgbClr val="FF6600"/>
                        </a:solidFill>
                        <a:latin typeface="Calibri"/>
                        <a:ea typeface="Calibri"/>
                        <a:cs typeface="Times New Roman"/>
                      </a:endParaRPr>
                    </a:p>
                  </a:txBody>
                  <a:tcPr marL="57828" marR="5782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25" name="Rectangle 1"/>
          <p:cNvSpPr>
            <a:spLocks noChangeArrowheads="1"/>
          </p:cNvSpPr>
          <p:nvPr/>
        </p:nvSpPr>
        <p:spPr bwMode="auto">
          <a:xfrm>
            <a:off x="1780659" y="-2232"/>
            <a:ext cx="5582682"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548DD4"/>
                </a:solidFill>
                <a:effectLst/>
                <a:latin typeface="Calibri" pitchFamily="34" charset="0"/>
                <a:ea typeface="Calibri" pitchFamily="34" charset="0"/>
                <a:cs typeface="Calibri" pitchFamily="34" charset="0"/>
              </a:rPr>
              <a:t>	</a:t>
            </a:r>
            <a:r>
              <a:rPr kumimoji="0" lang="en-US" sz="2400" b="1" i="0" u="none" strike="noStrike" cap="none" normalizeH="0" baseline="0" dirty="0">
                <a:ln>
                  <a:noFill/>
                </a:ln>
                <a:solidFill>
                  <a:schemeClr val="accent1"/>
                </a:solidFill>
                <a:effectLst/>
                <a:latin typeface="Calibri" pitchFamily="34" charset="0"/>
                <a:ea typeface="Calibri" pitchFamily="34" charset="0"/>
                <a:cs typeface="Calibri" pitchFamily="34" charset="0"/>
              </a:rPr>
              <a:t>Compliance Tool 3: PESTLE Analysis</a:t>
            </a:r>
            <a:endParaRPr kumimoji="0" lang="en-US" sz="2400" b="0" i="0" u="none" strike="noStrike" cap="none" normalizeH="0" baseline="0" dirty="0">
              <a:ln>
                <a:noFill/>
              </a:ln>
              <a:solidFill>
                <a:schemeClr val="accent1"/>
              </a:solidFill>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3CDDF82-0D9B-4705-A2FD-635237C18CBB}" type="slidenum">
              <a:rPr lang="en-US" smtClean="0"/>
              <a:pPr/>
              <a:t>20</a:t>
            </a:fld>
            <a:endParaRPr lang="en-US"/>
          </a:p>
        </p:txBody>
      </p:sp>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43607" y="836712"/>
          <a:ext cx="7128793" cy="5214342"/>
        </p:xfrm>
        <a:graphic>
          <a:graphicData uri="http://schemas.openxmlformats.org/drawingml/2006/table">
            <a:tbl>
              <a:tblPr/>
              <a:tblGrid>
                <a:gridCol w="1757700">
                  <a:extLst>
                    <a:ext uri="{9D8B030D-6E8A-4147-A177-3AD203B41FA5}">
                      <a16:colId xmlns:a16="http://schemas.microsoft.com/office/drawing/2014/main" val="20000"/>
                    </a:ext>
                  </a:extLst>
                </a:gridCol>
                <a:gridCol w="1718356">
                  <a:extLst>
                    <a:ext uri="{9D8B030D-6E8A-4147-A177-3AD203B41FA5}">
                      <a16:colId xmlns:a16="http://schemas.microsoft.com/office/drawing/2014/main" val="20001"/>
                    </a:ext>
                  </a:extLst>
                </a:gridCol>
                <a:gridCol w="1718356">
                  <a:extLst>
                    <a:ext uri="{9D8B030D-6E8A-4147-A177-3AD203B41FA5}">
                      <a16:colId xmlns:a16="http://schemas.microsoft.com/office/drawing/2014/main" val="20002"/>
                    </a:ext>
                  </a:extLst>
                </a:gridCol>
                <a:gridCol w="1934381">
                  <a:extLst>
                    <a:ext uri="{9D8B030D-6E8A-4147-A177-3AD203B41FA5}">
                      <a16:colId xmlns:a16="http://schemas.microsoft.com/office/drawing/2014/main" val="20003"/>
                    </a:ext>
                  </a:extLst>
                </a:gridCol>
              </a:tblGrid>
              <a:tr h="193524">
                <a:tc>
                  <a:txBody>
                    <a:bodyPr/>
                    <a:lstStyle/>
                    <a:p>
                      <a:pPr marL="0" marR="0">
                        <a:lnSpc>
                          <a:spcPct val="115000"/>
                        </a:lnSpc>
                        <a:spcBef>
                          <a:spcPts val="0"/>
                        </a:spcBef>
                        <a:spcAft>
                          <a:spcPts val="0"/>
                        </a:spcAft>
                      </a:pPr>
                      <a:r>
                        <a:rPr lang="en-US" sz="1000" b="1" dirty="0">
                          <a:latin typeface="Calibri"/>
                          <a:ea typeface="Calibri"/>
                          <a:cs typeface="Times New Roman"/>
                        </a:rPr>
                        <a:t>Topic / Requirement</a:t>
                      </a:r>
                      <a:endParaRPr lang="en-US" sz="1000" dirty="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nSpc>
                          <a:spcPct val="115000"/>
                        </a:lnSpc>
                        <a:spcBef>
                          <a:spcPts val="0"/>
                        </a:spcBef>
                        <a:spcAft>
                          <a:spcPts val="0"/>
                        </a:spcAft>
                      </a:pPr>
                      <a:r>
                        <a:rPr lang="en-US" sz="1000" b="1">
                          <a:latin typeface="Calibri"/>
                          <a:ea typeface="Calibri"/>
                          <a:cs typeface="Times New Roman"/>
                        </a:rPr>
                        <a:t>Subset / Characteristic</a:t>
                      </a:r>
                      <a:endParaRPr lang="en-US" sz="10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nSpc>
                          <a:spcPct val="115000"/>
                        </a:lnSpc>
                        <a:spcBef>
                          <a:spcPts val="0"/>
                        </a:spcBef>
                        <a:spcAft>
                          <a:spcPts val="0"/>
                        </a:spcAft>
                      </a:pPr>
                      <a:r>
                        <a:rPr lang="en-US" sz="1000" b="1">
                          <a:latin typeface="Calibri"/>
                          <a:ea typeface="Calibri"/>
                          <a:cs typeface="Times New Roman"/>
                        </a:rPr>
                        <a:t>Indicators of lower risk</a:t>
                      </a:r>
                      <a:endParaRPr lang="en-US" sz="10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nSpc>
                          <a:spcPct val="115000"/>
                        </a:lnSpc>
                        <a:spcBef>
                          <a:spcPts val="0"/>
                        </a:spcBef>
                        <a:spcAft>
                          <a:spcPts val="0"/>
                        </a:spcAft>
                      </a:pPr>
                      <a:r>
                        <a:rPr lang="en-US" sz="1000" b="1">
                          <a:latin typeface="Calibri"/>
                          <a:ea typeface="Calibri"/>
                          <a:cs typeface="Times New Roman"/>
                        </a:rPr>
                        <a:t>Indicators of elevated risk</a:t>
                      </a:r>
                      <a:endParaRPr lang="en-US" sz="1000">
                        <a:latin typeface="Calibri"/>
                        <a:ea typeface="Calibri"/>
                        <a:cs typeface="Times New Roman"/>
                      </a:endParaRP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extLst>
                  <a:ext uri="{0D108BD9-81ED-4DB2-BD59-A6C34878D82A}">
                    <a16:rowId xmlns:a16="http://schemas.microsoft.com/office/drawing/2014/main" val="10000"/>
                  </a:ext>
                </a:extLst>
              </a:tr>
              <a:tr h="290286">
                <a:tc rowSpan="6">
                  <a:txBody>
                    <a:bodyPr/>
                    <a:lstStyle/>
                    <a:p>
                      <a:pPr marL="0" marR="0">
                        <a:lnSpc>
                          <a:spcPct val="115000"/>
                        </a:lnSpc>
                        <a:spcBef>
                          <a:spcPts val="0"/>
                        </a:spcBef>
                        <a:spcAft>
                          <a:spcPts val="0"/>
                        </a:spcAft>
                      </a:pPr>
                      <a:r>
                        <a:rPr lang="en-US" sz="1000" dirty="0">
                          <a:latin typeface="Calibri"/>
                          <a:ea typeface="Calibri"/>
                          <a:cs typeface="Times New Roman"/>
                        </a:rPr>
                        <a:t>Identity and good standing of beneficiaries, donors, affiliated charities and partners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Members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latin typeface="Calibri"/>
                          <a:ea typeface="Calibri"/>
                          <a:cs typeface="Times New Roman"/>
                        </a:rPr>
                        <a:t>On Bermuda government list of registered charities.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latin typeface="Calibri"/>
                          <a:ea typeface="Calibri"/>
                          <a:cs typeface="Times New Roman"/>
                        </a:rPr>
                        <a:t>Absence of lower risk indicator</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74095">
                <a:tc vMerge="1">
                  <a:txBody>
                    <a:bodyPr/>
                    <a:lstStyle/>
                    <a:p>
                      <a:endParaRPr lang="en-US"/>
                    </a:p>
                  </a:txBody>
                  <a:tcPr/>
                </a:tc>
                <a:tc>
                  <a:txBody>
                    <a:bodyPr/>
                    <a:lstStyle/>
                    <a:p>
                      <a:pPr marL="0" marR="0">
                        <a:lnSpc>
                          <a:spcPct val="115000"/>
                        </a:lnSpc>
                        <a:spcBef>
                          <a:spcPts val="0"/>
                        </a:spcBef>
                        <a:spcAft>
                          <a:spcPts val="0"/>
                        </a:spcAft>
                      </a:pPr>
                      <a:r>
                        <a:rPr lang="en-US" sz="1000" dirty="0">
                          <a:latin typeface="Calibri"/>
                          <a:ea typeface="Calibri"/>
                          <a:cs typeface="Times New Roman"/>
                        </a:rPr>
                        <a:t>Associate members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Publically listed company on recognized stock exchange</a:t>
                      </a:r>
                    </a:p>
                    <a:p>
                      <a:pPr marL="0" marR="0">
                        <a:lnSpc>
                          <a:spcPct val="115000"/>
                        </a:lnSpc>
                        <a:spcBef>
                          <a:spcPts val="0"/>
                        </a:spcBef>
                        <a:spcAft>
                          <a:spcPts val="0"/>
                        </a:spcAft>
                      </a:pPr>
                      <a:r>
                        <a:rPr lang="en-US" sz="1000" dirty="0">
                          <a:latin typeface="Calibri"/>
                          <a:ea typeface="Calibri"/>
                          <a:cs typeface="Times New Roman"/>
                        </a:rPr>
                        <a:t>Regulated in Bermuda (financial services, telecoms)</a:t>
                      </a:r>
                    </a:p>
                    <a:p>
                      <a:pPr marL="0" marR="0">
                        <a:lnSpc>
                          <a:spcPct val="115000"/>
                        </a:lnSpc>
                        <a:spcBef>
                          <a:spcPts val="0"/>
                        </a:spcBef>
                        <a:spcAft>
                          <a:spcPts val="0"/>
                        </a:spcAft>
                      </a:pPr>
                      <a:r>
                        <a:rPr lang="en-US" sz="1000" dirty="0">
                          <a:latin typeface="Calibri"/>
                          <a:ea typeface="Calibri"/>
                          <a:cs typeface="Times New Roman"/>
                        </a:rPr>
                        <a:t>Vouched for positively by 2 staff or directors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latin typeface="Calibri"/>
                          <a:ea typeface="Calibri"/>
                          <a:cs typeface="Times New Roman"/>
                        </a:rPr>
                        <a:t>Absence of lower risk indicator plus a non-full set of Bermuda contact details (phone, address) </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7048">
                <a:tc vMerge="1">
                  <a:txBody>
                    <a:bodyPr/>
                    <a:lstStyle/>
                    <a:p>
                      <a:endParaRPr lang="en-US"/>
                    </a:p>
                  </a:txBody>
                  <a:tcPr/>
                </a:tc>
                <a:tc>
                  <a:txBody>
                    <a:bodyPr/>
                    <a:lstStyle/>
                    <a:p>
                      <a:pPr marL="0" marR="0">
                        <a:lnSpc>
                          <a:spcPct val="115000"/>
                        </a:lnSpc>
                        <a:spcBef>
                          <a:spcPts val="0"/>
                        </a:spcBef>
                        <a:spcAft>
                          <a:spcPts val="0"/>
                        </a:spcAft>
                      </a:pPr>
                      <a:r>
                        <a:rPr lang="en-US" sz="1000">
                          <a:latin typeface="Calibri"/>
                          <a:ea typeface="Calibri"/>
                          <a:cs typeface="Times New Roman"/>
                        </a:rPr>
                        <a:t>Individual members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Vouched for positively by 2 staff or directors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Absence of a lower risk indicator plus a non-full set of Bermuda contact details (phone, address)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74095">
                <a:tc vMerge="1">
                  <a:txBody>
                    <a:bodyPr/>
                    <a:lstStyle/>
                    <a:p>
                      <a:endParaRPr lang="en-US"/>
                    </a:p>
                  </a:txBody>
                  <a:tcPr/>
                </a:tc>
                <a:tc>
                  <a:txBody>
                    <a:bodyPr/>
                    <a:lstStyle/>
                    <a:p>
                      <a:pPr marL="0" marR="0">
                        <a:lnSpc>
                          <a:spcPct val="115000"/>
                        </a:lnSpc>
                        <a:spcBef>
                          <a:spcPts val="0"/>
                        </a:spcBef>
                        <a:spcAft>
                          <a:spcPts val="0"/>
                        </a:spcAft>
                      </a:pPr>
                      <a:r>
                        <a:rPr lang="en-US" sz="1000">
                          <a:latin typeface="Calibri"/>
                          <a:ea typeface="Calibri"/>
                          <a:cs typeface="Times New Roman"/>
                        </a:rPr>
                        <a:t>Donors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Publically listed company on recognized stock exchange</a:t>
                      </a:r>
                    </a:p>
                    <a:p>
                      <a:pPr marL="0" marR="0">
                        <a:lnSpc>
                          <a:spcPct val="115000"/>
                        </a:lnSpc>
                        <a:spcBef>
                          <a:spcPts val="0"/>
                        </a:spcBef>
                        <a:spcAft>
                          <a:spcPts val="0"/>
                        </a:spcAft>
                      </a:pPr>
                      <a:r>
                        <a:rPr lang="en-US" sz="1000" dirty="0">
                          <a:latin typeface="Calibri"/>
                          <a:ea typeface="Calibri"/>
                          <a:cs typeface="Times New Roman"/>
                        </a:rPr>
                        <a:t>Regulated in Bermuda (financial services, telecoms)</a:t>
                      </a:r>
                    </a:p>
                    <a:p>
                      <a:pPr marL="0" marR="0">
                        <a:lnSpc>
                          <a:spcPct val="115000"/>
                        </a:lnSpc>
                        <a:spcBef>
                          <a:spcPts val="0"/>
                        </a:spcBef>
                        <a:spcAft>
                          <a:spcPts val="0"/>
                        </a:spcAft>
                      </a:pPr>
                      <a:r>
                        <a:rPr lang="en-US" sz="1000" dirty="0">
                          <a:latin typeface="Calibri"/>
                          <a:ea typeface="Calibri"/>
                          <a:cs typeface="Times New Roman"/>
                        </a:rPr>
                        <a:t>Vouched for positively by 2 staff or directors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Absence of a lower risk indicator plus a non-full set of Bermuda contact details (phone, address)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74095">
                <a:tc vMerge="1">
                  <a:txBody>
                    <a:bodyPr/>
                    <a:lstStyle/>
                    <a:p>
                      <a:endParaRPr lang="en-US"/>
                    </a:p>
                  </a:txBody>
                  <a:tcPr/>
                </a:tc>
                <a:tc>
                  <a:txBody>
                    <a:bodyPr/>
                    <a:lstStyle/>
                    <a:p>
                      <a:pPr marL="0" marR="0">
                        <a:lnSpc>
                          <a:spcPct val="115000"/>
                        </a:lnSpc>
                        <a:spcBef>
                          <a:spcPts val="0"/>
                        </a:spcBef>
                        <a:spcAft>
                          <a:spcPts val="0"/>
                        </a:spcAft>
                      </a:pPr>
                      <a:r>
                        <a:rPr lang="en-US" sz="1000">
                          <a:latin typeface="Calibri"/>
                          <a:ea typeface="Calibri"/>
                          <a:cs typeface="Times New Roman"/>
                        </a:rPr>
                        <a:t>Suppliers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latin typeface="Calibri"/>
                          <a:ea typeface="Calibri"/>
                          <a:cs typeface="Times New Roman"/>
                        </a:rPr>
                        <a:t>Publically listed company on recognized stock exchange</a:t>
                      </a:r>
                    </a:p>
                    <a:p>
                      <a:pPr marL="0" marR="0">
                        <a:lnSpc>
                          <a:spcPct val="115000"/>
                        </a:lnSpc>
                        <a:spcBef>
                          <a:spcPts val="0"/>
                        </a:spcBef>
                        <a:spcAft>
                          <a:spcPts val="0"/>
                        </a:spcAft>
                      </a:pPr>
                      <a:r>
                        <a:rPr lang="en-US" sz="1000">
                          <a:latin typeface="Calibri"/>
                          <a:ea typeface="Calibri"/>
                          <a:cs typeface="Times New Roman"/>
                        </a:rPr>
                        <a:t>Regulated in Bermuda (financial services, telecoms)</a:t>
                      </a:r>
                    </a:p>
                    <a:p>
                      <a:pPr marL="0" marR="0">
                        <a:lnSpc>
                          <a:spcPct val="115000"/>
                        </a:lnSpc>
                        <a:spcBef>
                          <a:spcPts val="0"/>
                        </a:spcBef>
                        <a:spcAft>
                          <a:spcPts val="0"/>
                        </a:spcAft>
                      </a:pPr>
                      <a:r>
                        <a:rPr lang="en-US" sz="1000">
                          <a:latin typeface="Calibri"/>
                          <a:ea typeface="Calibri"/>
                          <a:cs typeface="Times New Roman"/>
                        </a:rPr>
                        <a:t>Vouched for positively by 2 staff or directors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Absence of a lower risk indicator or contact details or bank account held outside of the expected country of operation.</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70857">
                <a:tc vMerge="1">
                  <a:txBody>
                    <a:bodyPr/>
                    <a:lstStyle/>
                    <a:p>
                      <a:endParaRPr lang="en-US"/>
                    </a:p>
                  </a:txBody>
                  <a:tcPr/>
                </a:tc>
                <a:tc>
                  <a:txBody>
                    <a:bodyPr/>
                    <a:lstStyle/>
                    <a:p>
                      <a:pPr marL="0" marR="0">
                        <a:lnSpc>
                          <a:spcPct val="115000"/>
                        </a:lnSpc>
                        <a:spcBef>
                          <a:spcPts val="0"/>
                        </a:spcBef>
                        <a:spcAft>
                          <a:spcPts val="0"/>
                        </a:spcAft>
                      </a:pPr>
                      <a:r>
                        <a:rPr lang="en-US" sz="1000">
                          <a:latin typeface="Calibri"/>
                          <a:ea typeface="Calibri"/>
                          <a:cs typeface="Times New Roman"/>
                        </a:rPr>
                        <a:t>Others</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Publically listed company on recognized stock exchange</a:t>
                      </a:r>
                    </a:p>
                    <a:p>
                      <a:pPr marL="0" marR="0">
                        <a:lnSpc>
                          <a:spcPct val="115000"/>
                        </a:lnSpc>
                        <a:spcBef>
                          <a:spcPts val="0"/>
                        </a:spcBef>
                        <a:spcAft>
                          <a:spcPts val="0"/>
                        </a:spcAft>
                      </a:pPr>
                      <a:r>
                        <a:rPr lang="en-US" sz="1000" dirty="0">
                          <a:latin typeface="Calibri"/>
                          <a:ea typeface="Calibri"/>
                          <a:cs typeface="Times New Roman"/>
                        </a:rPr>
                        <a:t>Regulated in Bermuda (financial services, telecoms)</a:t>
                      </a:r>
                    </a:p>
                    <a:p>
                      <a:pPr marL="0" marR="0">
                        <a:lnSpc>
                          <a:spcPct val="115000"/>
                        </a:lnSpc>
                        <a:spcBef>
                          <a:spcPts val="0"/>
                        </a:spcBef>
                        <a:spcAft>
                          <a:spcPts val="0"/>
                        </a:spcAft>
                      </a:pPr>
                      <a:r>
                        <a:rPr lang="en-US" sz="1000" dirty="0">
                          <a:latin typeface="Calibri"/>
                          <a:ea typeface="Calibri"/>
                          <a:cs typeface="Times New Roman"/>
                        </a:rPr>
                        <a:t>Vouched for positively by 2 staff or directors	</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latin typeface="Calibri"/>
                          <a:ea typeface="Calibri"/>
                          <a:cs typeface="Times New Roman"/>
                        </a:rPr>
                        <a:t>Absence of a lower risk indicator or contact details or bank account held outside of the expected country of operation.</a:t>
                      </a:r>
                    </a:p>
                  </a:txBody>
                  <a:tcPr marL="34421" marR="344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56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5602" name="Rectangle 2"/>
          <p:cNvSpPr>
            <a:spLocks noChangeArrowheads="1"/>
          </p:cNvSpPr>
          <p:nvPr/>
        </p:nvSpPr>
        <p:spPr bwMode="auto">
          <a:xfrm>
            <a:off x="467544" y="0"/>
            <a:ext cx="8103885"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accent1"/>
                </a:solidFill>
                <a:effectLst/>
                <a:latin typeface="Calibri" pitchFamily="34" charset="0"/>
                <a:ea typeface="Calibri" pitchFamily="34" charset="0"/>
                <a:cs typeface="Calibri" pitchFamily="34" charset="0"/>
              </a:rPr>
              <a:t>Compliance Tool 17: Centre on Philanthropy Risk Based Model</a:t>
            </a:r>
            <a:endParaRPr kumimoji="0" lang="en-US" sz="2400" b="0" i="0" u="none" strike="noStrike" cap="none" normalizeH="0" baseline="0" dirty="0">
              <a:ln>
                <a:noFill/>
              </a:ln>
              <a:solidFill>
                <a:schemeClr val="accent1"/>
              </a:solidFill>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B3CDDF82-0D9B-4705-A2FD-635237C18CBB}" type="slidenum">
              <a:rPr lang="en-US" smtClean="0"/>
              <a:pPr/>
              <a:t>21</a:t>
            </a:fld>
            <a:endParaRPr lang="en-US"/>
          </a:p>
        </p:txBody>
      </p:sp>
    </p:spTree>
  </p:cSld>
  <p:clrMapOvr>
    <a:masterClrMapping/>
  </p:clrMapOvr>
  <p:transition>
    <p:wedge/>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971601" y="1404747"/>
          <a:ext cx="7200798" cy="4023377"/>
        </p:xfrm>
        <a:graphic>
          <a:graphicData uri="http://schemas.openxmlformats.org/drawingml/2006/table">
            <a:tbl>
              <a:tblPr/>
              <a:tblGrid>
                <a:gridCol w="2277108">
                  <a:extLst>
                    <a:ext uri="{9D8B030D-6E8A-4147-A177-3AD203B41FA5}">
                      <a16:colId xmlns:a16="http://schemas.microsoft.com/office/drawing/2014/main" val="20000"/>
                    </a:ext>
                  </a:extLst>
                </a:gridCol>
                <a:gridCol w="1641230">
                  <a:extLst>
                    <a:ext uri="{9D8B030D-6E8A-4147-A177-3AD203B41FA5}">
                      <a16:colId xmlns:a16="http://schemas.microsoft.com/office/drawing/2014/main" val="20001"/>
                    </a:ext>
                  </a:extLst>
                </a:gridCol>
                <a:gridCol w="1641230">
                  <a:extLst>
                    <a:ext uri="{9D8B030D-6E8A-4147-A177-3AD203B41FA5}">
                      <a16:colId xmlns:a16="http://schemas.microsoft.com/office/drawing/2014/main" val="20002"/>
                    </a:ext>
                  </a:extLst>
                </a:gridCol>
                <a:gridCol w="1641230">
                  <a:extLst>
                    <a:ext uri="{9D8B030D-6E8A-4147-A177-3AD203B41FA5}">
                      <a16:colId xmlns:a16="http://schemas.microsoft.com/office/drawing/2014/main" val="20003"/>
                    </a:ext>
                  </a:extLst>
                </a:gridCol>
              </a:tblGrid>
              <a:tr h="383058">
                <a:tc>
                  <a:txBody>
                    <a:bodyPr/>
                    <a:lstStyle/>
                    <a:p>
                      <a:pPr marL="0" marR="0">
                        <a:lnSpc>
                          <a:spcPct val="115000"/>
                        </a:lnSpc>
                        <a:spcBef>
                          <a:spcPts val="0"/>
                        </a:spcBef>
                        <a:spcAft>
                          <a:spcPts val="0"/>
                        </a:spcAft>
                      </a:pPr>
                      <a:r>
                        <a:rPr lang="en-US" sz="1100" b="1" dirty="0">
                          <a:latin typeface="Calibri"/>
                          <a:ea typeface="Calibri"/>
                          <a:cs typeface="Times New Roman"/>
                        </a:rPr>
                        <a:t>Topic / Requirement</a:t>
                      </a:r>
                      <a:endParaRPr lang="en-US" sz="1100" dirty="0">
                        <a:latin typeface="Calibri"/>
                        <a:ea typeface="Calibri"/>
                        <a:cs typeface="Times New Roman"/>
                      </a:endParaRP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nSpc>
                          <a:spcPct val="115000"/>
                        </a:lnSpc>
                        <a:spcBef>
                          <a:spcPts val="0"/>
                        </a:spcBef>
                        <a:spcAft>
                          <a:spcPts val="0"/>
                        </a:spcAft>
                      </a:pPr>
                      <a:r>
                        <a:rPr lang="en-US" sz="1100" b="1">
                          <a:latin typeface="Calibri"/>
                          <a:ea typeface="Calibri"/>
                          <a:cs typeface="Times New Roman"/>
                        </a:rPr>
                        <a:t>Subset / Characteristic</a:t>
                      </a:r>
                      <a:endParaRPr lang="en-US" sz="1100">
                        <a:latin typeface="Calibri"/>
                        <a:ea typeface="Calibri"/>
                        <a:cs typeface="Times New Roman"/>
                      </a:endParaRP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nSpc>
                          <a:spcPct val="115000"/>
                        </a:lnSpc>
                        <a:spcBef>
                          <a:spcPts val="0"/>
                        </a:spcBef>
                        <a:spcAft>
                          <a:spcPts val="0"/>
                        </a:spcAft>
                      </a:pPr>
                      <a:r>
                        <a:rPr lang="en-US" sz="1100" b="1">
                          <a:latin typeface="Calibri"/>
                          <a:ea typeface="Calibri"/>
                          <a:cs typeface="Times New Roman"/>
                        </a:rPr>
                        <a:t>Indicators of lower risk</a:t>
                      </a:r>
                      <a:endParaRPr lang="en-US" sz="1100">
                        <a:latin typeface="Calibri"/>
                        <a:ea typeface="Calibri"/>
                        <a:cs typeface="Times New Roman"/>
                      </a:endParaRP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marL="0" marR="0">
                        <a:lnSpc>
                          <a:spcPct val="115000"/>
                        </a:lnSpc>
                        <a:spcBef>
                          <a:spcPts val="0"/>
                        </a:spcBef>
                        <a:spcAft>
                          <a:spcPts val="0"/>
                        </a:spcAft>
                      </a:pPr>
                      <a:r>
                        <a:rPr lang="en-US" sz="1100" b="1">
                          <a:latin typeface="Calibri"/>
                          <a:ea typeface="Calibri"/>
                          <a:cs typeface="Times New Roman"/>
                        </a:rPr>
                        <a:t>Indicators of elevated risk</a:t>
                      </a:r>
                      <a:endParaRPr lang="en-US" sz="1100">
                        <a:latin typeface="Calibri"/>
                        <a:ea typeface="Calibri"/>
                        <a:cs typeface="Times New Roman"/>
                      </a:endParaRP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extLst>
                  <a:ext uri="{0D108BD9-81ED-4DB2-BD59-A6C34878D82A}">
                    <a16:rowId xmlns:a16="http://schemas.microsoft.com/office/drawing/2014/main" val="10000"/>
                  </a:ext>
                </a:extLst>
              </a:tr>
              <a:tr h="1723762">
                <a:tc rowSpan="2">
                  <a:txBody>
                    <a:bodyPr/>
                    <a:lstStyle/>
                    <a:p>
                      <a:pPr marL="0" marR="0">
                        <a:lnSpc>
                          <a:spcPct val="115000"/>
                        </a:lnSpc>
                        <a:spcBef>
                          <a:spcPts val="0"/>
                        </a:spcBef>
                        <a:spcAft>
                          <a:spcPts val="0"/>
                        </a:spcAft>
                      </a:pPr>
                      <a:r>
                        <a:rPr lang="en-US" sz="1100">
                          <a:latin typeface="Calibri"/>
                          <a:ea typeface="Calibri"/>
                          <a:cs typeface="Times New Roman"/>
                        </a:rPr>
                        <a:t>Transactions</a:t>
                      </a: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latin typeface="Calibri"/>
                          <a:ea typeface="Calibri"/>
                          <a:cs typeface="Times New Roman"/>
                        </a:rPr>
                        <a:t>Inbound</a:t>
                      </a: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latin typeface="Calibri"/>
                          <a:ea typeface="Calibri"/>
                          <a:cs typeface="Times New Roman"/>
                        </a:rPr>
                        <a:t>Non BMD/USD originating currency</a:t>
                      </a:r>
                    </a:p>
                    <a:p>
                      <a:pPr marL="0" marR="0">
                        <a:lnSpc>
                          <a:spcPct val="115000"/>
                        </a:lnSpc>
                        <a:spcBef>
                          <a:spcPts val="0"/>
                        </a:spcBef>
                        <a:spcAft>
                          <a:spcPts val="0"/>
                        </a:spcAft>
                      </a:pPr>
                      <a:r>
                        <a:rPr lang="en-US" sz="1100" dirty="0">
                          <a:latin typeface="Calibri"/>
                          <a:ea typeface="Calibri"/>
                          <a:cs typeface="Times New Roman"/>
                        </a:rPr>
                        <a:t>Individually more than $5,000 or in aggregated more than $15,000 from counterparty</a:t>
                      </a:r>
                    </a:p>
                    <a:p>
                      <a:pPr marL="0" marR="0">
                        <a:lnSpc>
                          <a:spcPct val="115000"/>
                        </a:lnSpc>
                        <a:spcBef>
                          <a:spcPts val="0"/>
                        </a:spcBef>
                        <a:spcAft>
                          <a:spcPts val="0"/>
                        </a:spcAft>
                      </a:pPr>
                      <a:r>
                        <a:rPr lang="en-US" sz="1100" dirty="0">
                          <a:latin typeface="Calibri"/>
                          <a:ea typeface="Calibri"/>
                          <a:cs typeface="Times New Roman"/>
                        </a:rPr>
                        <a:t>Transaction is from a non-Bermuda based bank.</a:t>
                      </a: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15291">
                <a:tc vMerge="1">
                  <a:txBody>
                    <a:bodyPr/>
                    <a:lstStyle/>
                    <a:p>
                      <a:endParaRPr lang="en-US"/>
                    </a:p>
                  </a:txBody>
                  <a:tcPr/>
                </a:tc>
                <a:tc>
                  <a:txBody>
                    <a:bodyPr/>
                    <a:lstStyle/>
                    <a:p>
                      <a:pPr marL="0" marR="0">
                        <a:lnSpc>
                          <a:spcPct val="115000"/>
                        </a:lnSpc>
                        <a:spcBef>
                          <a:spcPts val="0"/>
                        </a:spcBef>
                        <a:spcAft>
                          <a:spcPts val="0"/>
                        </a:spcAft>
                      </a:pPr>
                      <a:r>
                        <a:rPr lang="en-US" sz="1100">
                          <a:latin typeface="Calibri"/>
                          <a:ea typeface="Calibri"/>
                          <a:cs typeface="Times New Roman"/>
                        </a:rPr>
                        <a:t>Outbound</a:t>
                      </a: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Budgeted payment to pre-approved counterparty (e.g. rent, employee salary, government taxes) in Bermuda.</a:t>
                      </a: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latin typeface="Calibri"/>
                          <a:ea typeface="Calibri"/>
                          <a:cs typeface="Times New Roman"/>
                        </a:rPr>
                        <a:t>Absence of low risk indicator plus any of:</a:t>
                      </a:r>
                    </a:p>
                    <a:p>
                      <a:pPr marL="0" marR="0">
                        <a:lnSpc>
                          <a:spcPct val="115000"/>
                        </a:lnSpc>
                        <a:spcBef>
                          <a:spcPts val="0"/>
                        </a:spcBef>
                        <a:spcAft>
                          <a:spcPts val="0"/>
                        </a:spcAft>
                      </a:pPr>
                      <a:r>
                        <a:rPr lang="en-US" sz="1100" dirty="0">
                          <a:latin typeface="Calibri"/>
                          <a:ea typeface="Calibri"/>
                          <a:cs typeface="Times New Roman"/>
                        </a:rPr>
                        <a:t>Payment in currency other than BMD.</a:t>
                      </a:r>
                    </a:p>
                    <a:p>
                      <a:pPr marL="0" marR="0">
                        <a:lnSpc>
                          <a:spcPct val="115000"/>
                        </a:lnSpc>
                        <a:spcBef>
                          <a:spcPts val="0"/>
                        </a:spcBef>
                        <a:spcAft>
                          <a:spcPts val="0"/>
                        </a:spcAft>
                      </a:pPr>
                      <a:r>
                        <a:rPr lang="en-US" sz="1100" dirty="0">
                          <a:latin typeface="Calibri"/>
                          <a:ea typeface="Calibri"/>
                          <a:cs typeface="Times New Roman"/>
                        </a:rPr>
                        <a:t>Payment to a bank outside of Bermuda.</a:t>
                      </a:r>
                    </a:p>
                    <a:p>
                      <a:pPr marL="0" marR="0">
                        <a:lnSpc>
                          <a:spcPct val="115000"/>
                        </a:lnSpc>
                        <a:spcBef>
                          <a:spcPts val="0"/>
                        </a:spcBef>
                        <a:spcAft>
                          <a:spcPts val="0"/>
                        </a:spcAft>
                      </a:pPr>
                      <a:r>
                        <a:rPr lang="en-US" sz="1100" dirty="0">
                          <a:latin typeface="Calibri"/>
                          <a:ea typeface="Calibri"/>
                          <a:cs typeface="Times New Roman"/>
                        </a:rPr>
                        <a:t>Individually more than $5,000 or in aggregated more than $15,000 from counterparty</a:t>
                      </a:r>
                    </a:p>
                  </a:txBody>
                  <a:tcPr marL="68133" marR="681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Rectangle 2"/>
          <p:cNvSpPr/>
          <p:nvPr/>
        </p:nvSpPr>
        <p:spPr>
          <a:xfrm>
            <a:off x="971600" y="404664"/>
            <a:ext cx="7200800" cy="830997"/>
          </a:xfrm>
          <a:prstGeom prst="rect">
            <a:avLst/>
          </a:prstGeom>
        </p:spPr>
        <p:txBody>
          <a:bodyPr wrap="square">
            <a:spAutoFit/>
          </a:bodyPr>
          <a:lstStyle/>
          <a:p>
            <a:pPr algn="ctr"/>
            <a:r>
              <a:rPr lang="en-US" sz="2400" b="1" dirty="0">
                <a:solidFill>
                  <a:schemeClr val="accent1"/>
                </a:solidFill>
                <a:latin typeface="Calibri" pitchFamily="34" charset="0"/>
                <a:ea typeface="Calibri" pitchFamily="34" charset="0"/>
                <a:cs typeface="Calibri" pitchFamily="34" charset="0"/>
              </a:rPr>
              <a:t>Compliance Tool 17: Centre on Philanthropy Risk Based Model</a:t>
            </a:r>
            <a:endParaRPr lang="en-US" sz="2400" dirty="0">
              <a:solidFill>
                <a:schemeClr val="accent1"/>
              </a:solidFill>
            </a:endParaRPr>
          </a:p>
        </p:txBody>
      </p:sp>
      <p:sp>
        <p:nvSpPr>
          <p:cNvPr id="4" name="Slide Number Placeholder 3"/>
          <p:cNvSpPr>
            <a:spLocks noGrp="1"/>
          </p:cNvSpPr>
          <p:nvPr>
            <p:ph type="sldNum" sz="quarter" idx="12"/>
          </p:nvPr>
        </p:nvSpPr>
        <p:spPr/>
        <p:txBody>
          <a:bodyPr/>
          <a:lstStyle/>
          <a:p>
            <a:fld id="{B3CDDF82-0D9B-4705-A2FD-635237C18CBB}" type="slidenum">
              <a:rPr lang="en-US" smtClean="0"/>
              <a:pPr/>
              <a:t>22</a:t>
            </a:fld>
            <a:endParaRPr lang="en-US"/>
          </a:p>
        </p:txBody>
      </p:sp>
    </p:spTree>
  </p:cSld>
  <p:clrMapOvr>
    <a:masterClrMapping/>
  </p:clrMapOvr>
  <p:transition>
    <p:wedg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828800" y="1828800"/>
          <a:ext cx="54864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971600" y="548680"/>
            <a:ext cx="7200800" cy="461665"/>
          </a:xfrm>
          <a:prstGeom prst="rect">
            <a:avLst/>
          </a:prstGeom>
        </p:spPr>
        <p:txBody>
          <a:bodyPr wrap="square">
            <a:spAutoFit/>
          </a:bodyPr>
          <a:lstStyle/>
          <a:p>
            <a:pPr algn="ctr"/>
            <a:r>
              <a:rPr lang="en-US" sz="2400" b="1" dirty="0">
                <a:solidFill>
                  <a:schemeClr val="accent1"/>
                </a:solidFill>
              </a:rPr>
              <a:t>Compliance Tool 1: The Risk Assessment Cycle</a:t>
            </a:r>
            <a:endParaRPr lang="en-US" sz="2400" dirty="0">
              <a:solidFill>
                <a:schemeClr val="accent1"/>
              </a:solidFill>
            </a:endParaRPr>
          </a:p>
        </p:txBody>
      </p:sp>
      <p:sp>
        <p:nvSpPr>
          <p:cNvPr id="4" name="Rectangle 3"/>
          <p:cNvSpPr/>
          <p:nvPr/>
        </p:nvSpPr>
        <p:spPr>
          <a:xfrm>
            <a:off x="971600" y="5517232"/>
            <a:ext cx="7200800" cy="584775"/>
          </a:xfrm>
          <a:prstGeom prst="rect">
            <a:avLst/>
          </a:prstGeom>
        </p:spPr>
        <p:txBody>
          <a:bodyPr wrap="square">
            <a:spAutoFit/>
          </a:bodyPr>
          <a:lstStyle/>
          <a:p>
            <a:r>
              <a:rPr lang="en-US" sz="1600" b="1" dirty="0"/>
              <a:t>Risk assessment is an ongoing process and should be conducted on a regular basis</a:t>
            </a:r>
            <a:endParaRPr lang="en-US" sz="1600" dirty="0"/>
          </a:p>
        </p:txBody>
      </p:sp>
      <p:sp>
        <p:nvSpPr>
          <p:cNvPr id="5" name="Slide Number Placeholder 4"/>
          <p:cNvSpPr>
            <a:spLocks noGrp="1"/>
          </p:cNvSpPr>
          <p:nvPr>
            <p:ph type="sldNum" sz="quarter" idx="12"/>
          </p:nvPr>
        </p:nvSpPr>
        <p:spPr/>
        <p:txBody>
          <a:bodyPr/>
          <a:lstStyle/>
          <a:p>
            <a:fld id="{B3CDDF82-0D9B-4705-A2FD-635237C18CBB}" type="slidenum">
              <a:rPr lang="en-US" smtClean="0"/>
              <a:pPr/>
              <a:t>23</a:t>
            </a:fld>
            <a:endParaRPr lang="en-US"/>
          </a:p>
        </p:txBody>
      </p:sp>
    </p:spTree>
  </p:cSld>
  <p:clrMapOvr>
    <a:masterClrMapping/>
  </p:clrMapOvr>
  <p:transition>
    <p:wedg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a:br>
              <a:rPr lang="en-US" dirty="0"/>
            </a:br>
            <a:r>
              <a:rPr lang="en-US" sz="5400" b="1" dirty="0"/>
              <a:t> </a:t>
            </a:r>
            <a:r>
              <a:rPr lang="en-US" sz="4000" b="1" dirty="0"/>
              <a:t>Regulation 4: Due Diligence Requirements </a:t>
            </a:r>
            <a:br>
              <a:rPr lang="en-US" sz="4000" b="1" dirty="0"/>
            </a:br>
            <a:r>
              <a:rPr lang="en-US" sz="4000" b="1" dirty="0"/>
              <a:t>(The “Know	Your” Principles)</a:t>
            </a:r>
            <a:endParaRPr lang="en-US" sz="4000" dirty="0"/>
          </a:p>
        </p:txBody>
      </p:sp>
      <p:sp>
        <p:nvSpPr>
          <p:cNvPr id="3" name="Content Placeholder 2"/>
          <p:cNvSpPr>
            <a:spLocks noGrp="1"/>
          </p:cNvSpPr>
          <p:nvPr>
            <p:ph idx="1"/>
          </p:nvPr>
        </p:nvSpPr>
        <p:spPr/>
        <p:txBody>
          <a:bodyPr>
            <a:normAutofit/>
          </a:bodyPr>
          <a:lstStyle/>
          <a:p>
            <a:r>
              <a:rPr lang="en-US" sz="2400" dirty="0"/>
              <a:t>Regulation 4 - where there is a reasonable risk of ML or TF Trustees should</a:t>
            </a:r>
          </a:p>
          <a:p>
            <a:pPr lvl="1"/>
            <a:r>
              <a:rPr lang="en-US" sz="2000" dirty="0"/>
              <a:t>Confirm &amp; Record information on the </a:t>
            </a:r>
            <a:r>
              <a:rPr lang="en-US" sz="2000" u="sng" dirty="0"/>
              <a:t>identity</a:t>
            </a:r>
            <a:r>
              <a:rPr lang="en-US" sz="2000" dirty="0"/>
              <a:t>, </a:t>
            </a:r>
            <a:r>
              <a:rPr lang="en-US" sz="2000" u="sng" dirty="0"/>
              <a:t>credentials</a:t>
            </a:r>
            <a:r>
              <a:rPr lang="en-US" sz="2000" dirty="0"/>
              <a:t> and </a:t>
            </a:r>
            <a:r>
              <a:rPr lang="en-US" sz="2000" u="sng" dirty="0"/>
              <a:t>good standing </a:t>
            </a:r>
            <a:r>
              <a:rPr lang="en-US" sz="2000" dirty="0"/>
              <a:t>of their beneficiaries, donors, associate charities and partners.</a:t>
            </a:r>
          </a:p>
          <a:p>
            <a:pPr>
              <a:buNone/>
            </a:pPr>
            <a:endParaRPr lang="en-US" sz="1800" dirty="0"/>
          </a:p>
          <a:p>
            <a:r>
              <a:rPr lang="en-US" sz="2400" dirty="0"/>
              <a:t>Trustees need to know:</a:t>
            </a:r>
          </a:p>
          <a:p>
            <a:pPr marL="531813" indent="-173038">
              <a:buFont typeface="Courier New" pitchFamily="49" charset="0"/>
              <a:buChar char="o"/>
            </a:pPr>
            <a:r>
              <a:rPr lang="en-US" sz="1800" dirty="0"/>
              <a:t>where their funds come from, </a:t>
            </a:r>
          </a:p>
          <a:p>
            <a:pPr marL="531813" indent="-173038">
              <a:buFont typeface="Courier New" pitchFamily="49" charset="0"/>
              <a:buChar char="o"/>
            </a:pPr>
            <a:r>
              <a:rPr lang="en-US" sz="1800" dirty="0"/>
              <a:t>how the funds are to be applied in accordance with the charity’s objects, and</a:t>
            </a:r>
          </a:p>
          <a:p>
            <a:pPr marL="531813" indent="-173038">
              <a:buFont typeface="Courier New" pitchFamily="49" charset="0"/>
              <a:buChar char="o"/>
            </a:pPr>
            <a:r>
              <a:rPr lang="en-US" sz="1800" dirty="0"/>
              <a:t>who will be involved in delivering the charitable services.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24</a:t>
            </a:fld>
            <a:endParaRPr lang="en-US"/>
          </a:p>
        </p:txBody>
      </p:sp>
    </p:spTree>
  </p:cSld>
  <p:clrMapOvr>
    <a:masterClrMapping/>
  </p:clrMapOvr>
  <p:transition>
    <p:wedg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20080"/>
          </a:xfrm>
        </p:spPr>
        <p:txBody>
          <a:bodyPr>
            <a:normAutofit/>
          </a:bodyPr>
          <a:lstStyle/>
          <a:p>
            <a:pPr algn="ctr"/>
            <a:r>
              <a:rPr lang="en-US" sz="3600" b="1" dirty="0"/>
              <a:t>Overview of the “Know Your” Principles</a:t>
            </a:r>
          </a:p>
        </p:txBody>
      </p:sp>
      <p:sp>
        <p:nvSpPr>
          <p:cNvPr id="3" name="Content Placeholder 2"/>
          <p:cNvSpPr>
            <a:spLocks noGrp="1"/>
          </p:cNvSpPr>
          <p:nvPr>
            <p:ph idx="1"/>
          </p:nvPr>
        </p:nvSpPr>
        <p:spPr>
          <a:xfrm>
            <a:off x="457200" y="1268760"/>
            <a:ext cx="8229600" cy="5055840"/>
          </a:xfrm>
        </p:spPr>
        <p:txBody>
          <a:bodyPr>
            <a:normAutofit/>
          </a:bodyPr>
          <a:lstStyle/>
          <a:p>
            <a:r>
              <a:rPr lang="en-US" dirty="0"/>
              <a:t>“Know Your” Principles</a:t>
            </a:r>
          </a:p>
          <a:p>
            <a:pPr>
              <a:buNone/>
            </a:pPr>
            <a:endParaRPr lang="en-US" dirty="0"/>
          </a:p>
          <a:p>
            <a:pPr marL="717550" indent="-358775">
              <a:buFont typeface="Courier New" pitchFamily="49" charset="0"/>
              <a:buChar char="o"/>
            </a:pPr>
            <a:r>
              <a:rPr lang="en-US" dirty="0"/>
              <a:t>Know Your Donor</a:t>
            </a:r>
          </a:p>
          <a:p>
            <a:pPr marL="717550" indent="-358775">
              <a:buFont typeface="Courier New" pitchFamily="49" charset="0"/>
              <a:buChar char="o"/>
            </a:pPr>
            <a:r>
              <a:rPr lang="en-US" dirty="0"/>
              <a:t>Know Your Beneficiaries</a:t>
            </a:r>
          </a:p>
          <a:p>
            <a:pPr marL="717550" indent="-358775">
              <a:buFont typeface="Courier New" pitchFamily="49" charset="0"/>
              <a:buChar char="o"/>
            </a:pPr>
            <a:r>
              <a:rPr lang="en-US" dirty="0"/>
              <a:t>Know Your Partner</a:t>
            </a:r>
          </a:p>
          <a:p>
            <a:pPr marL="717550" indent="-358775">
              <a:buNone/>
            </a:pPr>
            <a:endParaRPr lang="en-US" dirty="0"/>
          </a:p>
          <a:p>
            <a:pPr marL="266700" indent="-266700">
              <a:buSzPct val="97000"/>
              <a:buFont typeface="Arial" pitchFamily="34" charset="0"/>
              <a:buChar char="•"/>
            </a:pPr>
            <a:r>
              <a:rPr lang="en-US" dirty="0"/>
              <a:t>Reasonable steps a trustee should take to know who the charity’s donors are, who its beneficiaries are, and who the partners are that it plans to work with.</a:t>
            </a:r>
          </a:p>
        </p:txBody>
      </p:sp>
      <p:sp>
        <p:nvSpPr>
          <p:cNvPr id="4" name="Slide Number Placeholder 3"/>
          <p:cNvSpPr>
            <a:spLocks noGrp="1"/>
          </p:cNvSpPr>
          <p:nvPr>
            <p:ph type="sldNum" sz="quarter" idx="12"/>
          </p:nvPr>
        </p:nvSpPr>
        <p:spPr/>
        <p:txBody>
          <a:bodyPr/>
          <a:lstStyle/>
          <a:p>
            <a:fld id="{B3CDDF82-0D9B-4705-A2FD-635237C18CBB}" type="slidenum">
              <a:rPr lang="en-US" smtClean="0"/>
              <a:pPr/>
              <a:t>25</a:t>
            </a:fld>
            <a:endParaRPr lang="en-US"/>
          </a:p>
        </p:txBody>
      </p:sp>
    </p:spTree>
  </p:cSld>
  <p:clrMapOvr>
    <a:masterClrMapping/>
  </p:clrMapOvr>
  <p:transition>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796347" y="1368215"/>
          <a:ext cx="5551305" cy="4532190"/>
        </p:xfrm>
        <a:graphic>
          <a:graphicData uri="http://schemas.openxmlformats.org/drawingml/2006/table">
            <a:tbl>
              <a:tblPr/>
              <a:tblGrid>
                <a:gridCol w="1850435">
                  <a:extLst>
                    <a:ext uri="{9D8B030D-6E8A-4147-A177-3AD203B41FA5}">
                      <a16:colId xmlns:a16="http://schemas.microsoft.com/office/drawing/2014/main" val="20000"/>
                    </a:ext>
                  </a:extLst>
                </a:gridCol>
                <a:gridCol w="1850435">
                  <a:extLst>
                    <a:ext uri="{9D8B030D-6E8A-4147-A177-3AD203B41FA5}">
                      <a16:colId xmlns:a16="http://schemas.microsoft.com/office/drawing/2014/main" val="20001"/>
                    </a:ext>
                  </a:extLst>
                </a:gridCol>
                <a:gridCol w="1850435">
                  <a:extLst>
                    <a:ext uri="{9D8B030D-6E8A-4147-A177-3AD203B41FA5}">
                      <a16:colId xmlns:a16="http://schemas.microsoft.com/office/drawing/2014/main" val="20002"/>
                    </a:ext>
                  </a:extLst>
                </a:gridCol>
              </a:tblGrid>
              <a:tr h="448000">
                <a:tc>
                  <a:txBody>
                    <a:bodyPr/>
                    <a:lstStyle/>
                    <a:p>
                      <a:pPr marL="0" marR="0" algn="just">
                        <a:lnSpc>
                          <a:spcPct val="115000"/>
                        </a:lnSpc>
                        <a:spcBef>
                          <a:spcPts val="0"/>
                        </a:spcBef>
                        <a:spcAft>
                          <a:spcPts val="0"/>
                        </a:spcAft>
                        <a:tabLst>
                          <a:tab pos="457200" algn="l"/>
                        </a:tabLst>
                      </a:pPr>
                      <a:r>
                        <a:rPr lang="en-US" sz="1400" b="1" dirty="0">
                          <a:solidFill>
                            <a:srgbClr val="F79646"/>
                          </a:solidFill>
                          <a:latin typeface="Calibri"/>
                          <a:ea typeface="Calibri"/>
                          <a:cs typeface="Calibri"/>
                        </a:rPr>
                        <a:t>Identify</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15000"/>
                        </a:lnSpc>
                        <a:spcBef>
                          <a:spcPts val="0"/>
                        </a:spcBef>
                        <a:spcAft>
                          <a:spcPts val="0"/>
                        </a:spcAft>
                        <a:tabLst>
                          <a:tab pos="457200" algn="l"/>
                        </a:tabLst>
                      </a:pPr>
                      <a:r>
                        <a:rPr lang="en-US" sz="1400" b="1" dirty="0">
                          <a:solidFill>
                            <a:srgbClr val="4F81BD"/>
                          </a:solidFill>
                          <a:latin typeface="Calibri"/>
                          <a:ea typeface="Calibri"/>
                          <a:cs typeface="Calibri"/>
                        </a:rPr>
                        <a:t>Know who are dealing with</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6000">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a:latin typeface="Calibri"/>
                        <a:ea typeface="Calibri"/>
                        <a:cs typeface="Times New Roman"/>
                      </a:endParaRPr>
                    </a:p>
                  </a:txBody>
                  <a:tcPr marL="62609" marR="62609" marT="0" marB="0">
                    <a:lnL>
                      <a:noFill/>
                    </a:lnL>
                    <a:lnR>
                      <a:noFill/>
                    </a:lnR>
                    <a:lnT>
                      <a:noFill/>
                    </a:lnT>
                    <a:lnB>
                      <a:noFill/>
                    </a:lnB>
                  </a:tcPr>
                </a:tc>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72000">
                <a:tc>
                  <a:txBody>
                    <a:bodyPr/>
                    <a:lstStyle/>
                    <a:p>
                      <a:pPr marL="0" marR="0" algn="just">
                        <a:lnSpc>
                          <a:spcPct val="115000"/>
                        </a:lnSpc>
                        <a:spcBef>
                          <a:spcPts val="0"/>
                        </a:spcBef>
                        <a:spcAft>
                          <a:spcPts val="0"/>
                        </a:spcAft>
                        <a:tabLst>
                          <a:tab pos="457200" algn="l"/>
                        </a:tabLst>
                      </a:pPr>
                      <a:r>
                        <a:rPr lang="en-US" sz="1400" b="1" dirty="0">
                          <a:solidFill>
                            <a:srgbClr val="F79646"/>
                          </a:solidFill>
                          <a:latin typeface="Calibri"/>
                          <a:ea typeface="Calibri"/>
                          <a:cs typeface="Calibri"/>
                        </a:rPr>
                        <a:t>Verify</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15000"/>
                        </a:lnSpc>
                        <a:spcBef>
                          <a:spcPts val="0"/>
                        </a:spcBef>
                        <a:spcAft>
                          <a:spcPts val="0"/>
                        </a:spcAft>
                        <a:tabLst>
                          <a:tab pos="457200" algn="l"/>
                        </a:tabLst>
                      </a:pPr>
                      <a:r>
                        <a:rPr lang="en-US" sz="1400" b="1" dirty="0">
                          <a:solidFill>
                            <a:srgbClr val="4F81BD"/>
                          </a:solidFill>
                          <a:latin typeface="Calibri"/>
                          <a:ea typeface="Calibri"/>
                          <a:cs typeface="Calibri"/>
                        </a:rPr>
                        <a:t>Where reasonable, and the risks are high, verify identities</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6000">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a:latin typeface="Calibri"/>
                        <a:ea typeface="Calibri"/>
                        <a:cs typeface="Times New Roman"/>
                      </a:endParaRPr>
                    </a:p>
                  </a:txBody>
                  <a:tcPr marL="62609" marR="62609" marT="0" marB="0">
                    <a:lnL>
                      <a:noFill/>
                    </a:lnL>
                    <a:lnR>
                      <a:noFill/>
                    </a:lnR>
                    <a:lnT>
                      <a:noFill/>
                    </a:lnT>
                    <a:lnB>
                      <a:noFill/>
                    </a:lnB>
                  </a:tcPr>
                </a:tc>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96000">
                <a:tc>
                  <a:txBody>
                    <a:bodyPr/>
                    <a:lstStyle/>
                    <a:p>
                      <a:pPr marL="0" marR="0">
                        <a:lnSpc>
                          <a:spcPct val="115000"/>
                        </a:lnSpc>
                        <a:spcBef>
                          <a:spcPts val="0"/>
                        </a:spcBef>
                        <a:spcAft>
                          <a:spcPts val="0"/>
                        </a:spcAft>
                        <a:tabLst>
                          <a:tab pos="457200" algn="l"/>
                        </a:tabLst>
                      </a:pPr>
                      <a:r>
                        <a:rPr lang="en-US" sz="1400" b="1" dirty="0">
                          <a:solidFill>
                            <a:srgbClr val="F79646"/>
                          </a:solidFill>
                          <a:latin typeface="Calibri"/>
                          <a:ea typeface="Calibri"/>
                          <a:cs typeface="Calibri"/>
                        </a:rPr>
                        <a:t>Know what the </a:t>
                      </a:r>
                      <a:r>
                        <a:rPr lang="en-US" sz="1400" b="1" dirty="0" err="1">
                          <a:solidFill>
                            <a:srgbClr val="F79646"/>
                          </a:solidFill>
                          <a:latin typeface="Calibri"/>
                          <a:ea typeface="Calibri"/>
                          <a:cs typeface="Calibri"/>
                        </a:rPr>
                        <a:t>organisation’s</a:t>
                      </a:r>
                      <a:r>
                        <a:rPr lang="en-US" sz="1400" b="1" dirty="0">
                          <a:solidFill>
                            <a:srgbClr val="F79646"/>
                          </a:solidFill>
                          <a:latin typeface="Calibri"/>
                          <a:ea typeface="Calibri"/>
                          <a:cs typeface="Calibri"/>
                        </a:rPr>
                        <a:t> or individual’s business is</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15000"/>
                        </a:lnSpc>
                        <a:spcBef>
                          <a:spcPts val="0"/>
                        </a:spcBef>
                        <a:spcAft>
                          <a:spcPts val="0"/>
                        </a:spcAft>
                        <a:tabLst>
                          <a:tab pos="457200" algn="l"/>
                        </a:tabLst>
                      </a:pPr>
                      <a:r>
                        <a:rPr lang="en-US" sz="1400" b="1" dirty="0">
                          <a:solidFill>
                            <a:srgbClr val="4F81BD"/>
                          </a:solidFill>
                          <a:latin typeface="Calibri"/>
                          <a:ea typeface="Calibri"/>
                          <a:cs typeface="Calibri"/>
                        </a:rPr>
                        <a:t>And can be assured this is appropriate for the charity to be involved with</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76000">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a:latin typeface="Calibri"/>
                        <a:ea typeface="Calibri"/>
                        <a:cs typeface="Times New Roman"/>
                      </a:endParaRPr>
                    </a:p>
                  </a:txBody>
                  <a:tcPr marL="62609" marR="62609" marT="0" marB="0">
                    <a:lnL>
                      <a:noFill/>
                    </a:lnL>
                    <a:lnR>
                      <a:noFill/>
                    </a:lnR>
                    <a:lnT>
                      <a:noFill/>
                    </a:lnT>
                    <a:lnB>
                      <a:noFill/>
                    </a:lnB>
                  </a:tcPr>
                </a:tc>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72000">
                <a:tc>
                  <a:txBody>
                    <a:bodyPr/>
                    <a:lstStyle/>
                    <a:p>
                      <a:pPr marL="0" marR="0" algn="just">
                        <a:lnSpc>
                          <a:spcPct val="115000"/>
                        </a:lnSpc>
                        <a:spcBef>
                          <a:spcPts val="0"/>
                        </a:spcBef>
                        <a:spcAft>
                          <a:spcPts val="0"/>
                        </a:spcAft>
                        <a:tabLst>
                          <a:tab pos="457200" algn="l"/>
                        </a:tabLst>
                      </a:pPr>
                      <a:r>
                        <a:rPr lang="en-US" sz="1400" b="1" dirty="0">
                          <a:solidFill>
                            <a:srgbClr val="F79646"/>
                          </a:solidFill>
                          <a:latin typeface="Calibri"/>
                          <a:ea typeface="Calibri"/>
                          <a:cs typeface="Calibri"/>
                        </a:rPr>
                        <a:t>Know what their specific business is with your charity</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15000"/>
                        </a:lnSpc>
                        <a:spcBef>
                          <a:spcPts val="0"/>
                        </a:spcBef>
                        <a:spcAft>
                          <a:spcPts val="0"/>
                        </a:spcAft>
                        <a:tabLst>
                          <a:tab pos="457200" algn="l"/>
                        </a:tabLst>
                      </a:pPr>
                      <a:r>
                        <a:rPr lang="en-US" sz="1400" b="1" dirty="0">
                          <a:solidFill>
                            <a:srgbClr val="4F81BD"/>
                          </a:solidFill>
                          <a:latin typeface="Calibri"/>
                          <a:ea typeface="Calibri"/>
                          <a:cs typeface="Calibri"/>
                        </a:rPr>
                        <a:t>And have confidence they will deliver what you want them to</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76000">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a:latin typeface="Calibri"/>
                        <a:ea typeface="Calibri"/>
                        <a:cs typeface="Times New Roman"/>
                      </a:endParaRPr>
                    </a:p>
                  </a:txBody>
                  <a:tcPr marL="62609" marR="62609" marT="0" marB="0">
                    <a:lnL>
                      <a:noFill/>
                    </a:lnL>
                    <a:lnR>
                      <a:noFill/>
                    </a:lnR>
                    <a:lnT>
                      <a:noFill/>
                    </a:lnT>
                    <a:lnB>
                      <a:noFill/>
                    </a:lnB>
                  </a:tcPr>
                </a:tc>
                <a:tc>
                  <a:txBody>
                    <a:bodyPr/>
                    <a:lstStyle/>
                    <a:p>
                      <a:pPr marL="0" marR="0" algn="just">
                        <a:lnSpc>
                          <a:spcPct val="115000"/>
                        </a:lnSpc>
                        <a:spcBef>
                          <a:spcPts val="0"/>
                        </a:spcBef>
                        <a:spcAft>
                          <a:spcPts val="0"/>
                        </a:spcAft>
                        <a:tabLst>
                          <a:tab pos="457200" algn="l"/>
                        </a:tabLst>
                      </a:pPr>
                      <a:endParaRPr lang="en-US" sz="1400" dirty="0">
                        <a:latin typeface="Calibri"/>
                        <a:ea typeface="Calibri"/>
                        <a:cs typeface="Times New Roman"/>
                      </a:endParaRPr>
                    </a:p>
                  </a:txBody>
                  <a:tcPr marL="62609" marR="6260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72000">
                <a:tc>
                  <a:txBody>
                    <a:bodyPr/>
                    <a:lstStyle/>
                    <a:p>
                      <a:pPr marL="0" marR="0" algn="just">
                        <a:lnSpc>
                          <a:spcPct val="115000"/>
                        </a:lnSpc>
                        <a:spcBef>
                          <a:spcPts val="0"/>
                        </a:spcBef>
                        <a:spcAft>
                          <a:spcPts val="0"/>
                        </a:spcAft>
                        <a:tabLst>
                          <a:tab pos="457200" algn="l"/>
                        </a:tabLst>
                      </a:pPr>
                      <a:r>
                        <a:rPr lang="en-US" sz="1400" b="1" dirty="0">
                          <a:solidFill>
                            <a:srgbClr val="F79646"/>
                          </a:solidFill>
                          <a:latin typeface="Calibri"/>
                          <a:ea typeface="Calibri"/>
                          <a:cs typeface="Calibri"/>
                        </a:rPr>
                        <a:t>Watch out</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100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15000"/>
                        </a:lnSpc>
                        <a:spcBef>
                          <a:spcPts val="0"/>
                        </a:spcBef>
                        <a:spcAft>
                          <a:spcPts val="0"/>
                        </a:spcAft>
                        <a:tabLst>
                          <a:tab pos="457200" algn="l"/>
                        </a:tabLst>
                      </a:pPr>
                      <a:r>
                        <a:rPr lang="en-US" sz="1400" b="1" dirty="0">
                          <a:solidFill>
                            <a:srgbClr val="4F81BD"/>
                          </a:solidFill>
                          <a:latin typeface="Calibri"/>
                          <a:ea typeface="Calibri"/>
                          <a:cs typeface="Calibri"/>
                        </a:rPr>
                        <a:t>For unusual or suspicious activities, conduct or requests</a:t>
                      </a:r>
                      <a:endParaRPr lang="en-US" sz="1400" dirty="0">
                        <a:latin typeface="Calibri"/>
                        <a:ea typeface="Calibri"/>
                        <a:cs typeface="Times New Roman"/>
                      </a:endParaRPr>
                    </a:p>
                  </a:txBody>
                  <a:tcPr marL="62609" marR="626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052" name="AutoShape 4"/>
          <p:cNvSpPr>
            <a:spLocks noChangeArrowheads="1"/>
          </p:cNvSpPr>
          <p:nvPr/>
        </p:nvSpPr>
        <p:spPr bwMode="auto">
          <a:xfrm>
            <a:off x="4067944" y="1340768"/>
            <a:ext cx="976312" cy="485775"/>
          </a:xfrm>
          <a:prstGeom prst="notchedRightArrow">
            <a:avLst>
              <a:gd name="adj1" fmla="val 50000"/>
              <a:gd name="adj2" fmla="val 502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1" name="AutoShape 3"/>
          <p:cNvSpPr>
            <a:spLocks noChangeArrowheads="1"/>
          </p:cNvSpPr>
          <p:nvPr/>
        </p:nvSpPr>
        <p:spPr bwMode="auto">
          <a:xfrm>
            <a:off x="4067944" y="3284984"/>
            <a:ext cx="976312" cy="485775"/>
          </a:xfrm>
          <a:prstGeom prst="notchedRightArrow">
            <a:avLst>
              <a:gd name="adj1" fmla="val 50000"/>
              <a:gd name="adj2" fmla="val 502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0" name="AutoShape 2"/>
          <p:cNvSpPr>
            <a:spLocks noChangeArrowheads="1"/>
          </p:cNvSpPr>
          <p:nvPr/>
        </p:nvSpPr>
        <p:spPr bwMode="auto">
          <a:xfrm>
            <a:off x="4067944" y="4365104"/>
            <a:ext cx="976312" cy="485775"/>
          </a:xfrm>
          <a:prstGeom prst="notchedRightArrow">
            <a:avLst>
              <a:gd name="adj1" fmla="val 50000"/>
              <a:gd name="adj2" fmla="val 502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49" name="AutoShape 1"/>
          <p:cNvSpPr>
            <a:spLocks noChangeArrowheads="1"/>
          </p:cNvSpPr>
          <p:nvPr/>
        </p:nvSpPr>
        <p:spPr bwMode="auto">
          <a:xfrm>
            <a:off x="4067944" y="5301208"/>
            <a:ext cx="976312" cy="485775"/>
          </a:xfrm>
          <a:prstGeom prst="notchedRightArrow">
            <a:avLst>
              <a:gd name="adj1" fmla="val 50000"/>
              <a:gd name="adj2" fmla="val 502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8" name="AutoShape 4"/>
          <p:cNvSpPr>
            <a:spLocks noChangeArrowheads="1"/>
          </p:cNvSpPr>
          <p:nvPr/>
        </p:nvSpPr>
        <p:spPr bwMode="auto">
          <a:xfrm>
            <a:off x="4067944" y="2204864"/>
            <a:ext cx="976312" cy="485775"/>
          </a:xfrm>
          <a:prstGeom prst="notchedRightArrow">
            <a:avLst>
              <a:gd name="adj1" fmla="val 50000"/>
              <a:gd name="adj2" fmla="val 502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54" name="Rectangle 6"/>
          <p:cNvSpPr>
            <a:spLocks noChangeArrowheads="1"/>
          </p:cNvSpPr>
          <p:nvPr/>
        </p:nvSpPr>
        <p:spPr bwMode="auto">
          <a:xfrm>
            <a:off x="1258240" y="352735"/>
            <a:ext cx="662752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US" sz="2400" b="1" i="0" u="none" strike="noStrike" cap="none" normalizeH="0" baseline="0" dirty="0">
                <a:ln>
                  <a:noFill/>
                </a:ln>
                <a:solidFill>
                  <a:schemeClr val="accent1"/>
                </a:solidFill>
                <a:effectLst/>
                <a:latin typeface="Calibri" pitchFamily="34" charset="0"/>
                <a:ea typeface="Calibri" pitchFamily="34" charset="0"/>
                <a:cs typeface="Calibri" pitchFamily="34" charset="0"/>
              </a:rPr>
              <a:t>Compliance Tool 16: Due diligence - core principles</a:t>
            </a:r>
            <a:endParaRPr kumimoji="0" lang="en-US" sz="2400" b="0" i="0" u="none" strike="noStrike" cap="none" normalizeH="0" baseline="0" dirty="0">
              <a:ln>
                <a:noFill/>
              </a:ln>
              <a:solidFill>
                <a:schemeClr val="accent1"/>
              </a:solidFill>
              <a:effectLst/>
              <a:latin typeface="Arial" pitchFamily="34" charset="0"/>
              <a:cs typeface="Arial" pitchFamily="34" charset="0"/>
            </a:endParaRPr>
          </a:p>
        </p:txBody>
      </p:sp>
      <p:sp>
        <p:nvSpPr>
          <p:cNvPr id="10" name="Slide Number Placeholder 9"/>
          <p:cNvSpPr>
            <a:spLocks noGrp="1"/>
          </p:cNvSpPr>
          <p:nvPr>
            <p:ph type="sldNum" sz="quarter" idx="12"/>
          </p:nvPr>
        </p:nvSpPr>
        <p:spPr/>
        <p:txBody>
          <a:bodyPr/>
          <a:lstStyle/>
          <a:p>
            <a:fld id="{B3CDDF82-0D9B-4705-A2FD-635237C18CBB}" type="slidenum">
              <a:rPr lang="en-US" smtClean="0"/>
              <a:pPr/>
              <a:t>26</a:t>
            </a:fld>
            <a:endParaRPr lang="en-US"/>
          </a:p>
        </p:txBody>
      </p:sp>
    </p:spTree>
  </p:cSld>
  <p:clrMapOvr>
    <a:masterClrMapping/>
  </p:clrMapOvr>
  <p:transition>
    <p:wedg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936104"/>
          </a:xfrm>
        </p:spPr>
        <p:txBody>
          <a:bodyPr/>
          <a:lstStyle/>
          <a:p>
            <a:pPr algn="ctr"/>
            <a:r>
              <a:rPr lang="en-US" b="1" dirty="0"/>
              <a:t>Know Your Donor</a:t>
            </a:r>
          </a:p>
        </p:txBody>
      </p:sp>
      <p:sp>
        <p:nvSpPr>
          <p:cNvPr id="3" name="Content Placeholder 2"/>
          <p:cNvSpPr>
            <a:spLocks noGrp="1"/>
          </p:cNvSpPr>
          <p:nvPr>
            <p:ph idx="1"/>
          </p:nvPr>
        </p:nvSpPr>
        <p:spPr>
          <a:xfrm>
            <a:off x="457200" y="1412776"/>
            <a:ext cx="8229600" cy="4911824"/>
          </a:xfrm>
        </p:spPr>
        <p:txBody>
          <a:bodyPr>
            <a:normAutofit/>
          </a:bodyPr>
          <a:lstStyle/>
          <a:p>
            <a:r>
              <a:rPr lang="en-US" dirty="0"/>
              <a:t>Good due diligence will help to:</a:t>
            </a:r>
          </a:p>
          <a:p>
            <a:pPr>
              <a:buNone/>
            </a:pPr>
            <a:endParaRPr lang="en-US" sz="1100" dirty="0"/>
          </a:p>
          <a:p>
            <a:pPr marL="717550" indent="-358775">
              <a:buFont typeface="Courier New" pitchFamily="49" charset="0"/>
              <a:buChar char="o"/>
            </a:pPr>
            <a:r>
              <a:rPr lang="en-US" dirty="0"/>
              <a:t>Assess risks when accepting </a:t>
            </a:r>
          </a:p>
          <a:p>
            <a:pPr marL="1083310" lvl="1" indent="-358775">
              <a:buFont typeface="Courier New" pitchFamily="49" charset="0"/>
              <a:buChar char="o"/>
            </a:pPr>
            <a:r>
              <a:rPr lang="en-US" dirty="0"/>
              <a:t>A donation or certain types of donations</a:t>
            </a:r>
          </a:p>
          <a:p>
            <a:pPr marL="717550" indent="-358775">
              <a:buNone/>
            </a:pPr>
            <a:endParaRPr lang="en-US" sz="1050" dirty="0"/>
          </a:p>
          <a:p>
            <a:pPr marL="717550" indent="-358775">
              <a:buFont typeface="Courier New" pitchFamily="49" charset="0"/>
              <a:buChar char="o"/>
            </a:pPr>
            <a:r>
              <a:rPr lang="en-US" dirty="0"/>
              <a:t>Ensure it is appropriate to accept money from the particular donor</a:t>
            </a:r>
          </a:p>
          <a:p>
            <a:pPr marL="717550" indent="-358775">
              <a:buNone/>
            </a:pPr>
            <a:endParaRPr lang="en-US" sz="1050" dirty="0"/>
          </a:p>
          <a:p>
            <a:pPr marL="717550" indent="-358775">
              <a:buFont typeface="Courier New" pitchFamily="49" charset="0"/>
              <a:buChar char="o"/>
            </a:pPr>
            <a:r>
              <a:rPr lang="en-US" dirty="0"/>
              <a:t>Give trustees reasonable assurance that the donation is not from illegal or inappropriate source</a:t>
            </a:r>
          </a:p>
          <a:p>
            <a:pPr marL="717550" indent="-358775">
              <a:buFont typeface="Courier New" pitchFamily="49" charset="0"/>
              <a:buChar char="o"/>
            </a:pPr>
            <a:endParaRPr lang="en-US" sz="1050" dirty="0"/>
          </a:p>
          <a:p>
            <a:pPr marL="717550" indent="-358775">
              <a:buFont typeface="Courier New" pitchFamily="49" charset="0"/>
              <a:buChar char="o"/>
            </a:pPr>
            <a:r>
              <a:rPr lang="en-US" dirty="0"/>
              <a:t>Ensure any conditions attached are appropriate and can be accepted</a:t>
            </a:r>
          </a:p>
        </p:txBody>
      </p:sp>
      <p:sp>
        <p:nvSpPr>
          <p:cNvPr id="4" name="Slide Number Placeholder 3"/>
          <p:cNvSpPr>
            <a:spLocks noGrp="1"/>
          </p:cNvSpPr>
          <p:nvPr>
            <p:ph type="sldNum" sz="quarter" idx="12"/>
          </p:nvPr>
        </p:nvSpPr>
        <p:spPr/>
        <p:txBody>
          <a:bodyPr/>
          <a:lstStyle/>
          <a:p>
            <a:fld id="{B3CDDF82-0D9B-4705-A2FD-635237C18CBB}" type="slidenum">
              <a:rPr lang="en-US" smtClean="0"/>
              <a:pPr/>
              <a:t>27</a:t>
            </a:fld>
            <a:endParaRPr lang="en-US"/>
          </a:p>
        </p:txBody>
      </p:sp>
    </p:spTree>
  </p:cSld>
  <p:clrMapOvr>
    <a:masterClrMapping/>
  </p:clrMapOvr>
  <p:transition>
    <p:wedg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864096"/>
          </a:xfrm>
        </p:spPr>
        <p:txBody>
          <a:bodyPr/>
          <a:lstStyle/>
          <a:p>
            <a:pPr algn="ctr"/>
            <a:r>
              <a:rPr lang="en-US" b="1" dirty="0"/>
              <a:t>Know Your Donor</a:t>
            </a:r>
          </a:p>
        </p:txBody>
      </p:sp>
      <p:sp>
        <p:nvSpPr>
          <p:cNvPr id="3" name="Content Placeholder 2"/>
          <p:cNvSpPr>
            <a:spLocks noGrp="1"/>
          </p:cNvSpPr>
          <p:nvPr>
            <p:ph idx="1"/>
          </p:nvPr>
        </p:nvSpPr>
        <p:spPr>
          <a:xfrm>
            <a:off x="457200" y="1484784"/>
            <a:ext cx="8229600" cy="4839816"/>
          </a:xfrm>
        </p:spPr>
        <p:txBody>
          <a:bodyPr/>
          <a:lstStyle/>
          <a:p>
            <a:r>
              <a:rPr lang="en-US" dirty="0"/>
              <a:t>What trustees need to do for “Know Your Donor”:</a:t>
            </a:r>
          </a:p>
          <a:p>
            <a:pPr marL="717550" indent="-358775">
              <a:buFont typeface="Courier New" pitchFamily="49" charset="0"/>
              <a:buChar char="o"/>
            </a:pPr>
            <a:r>
              <a:rPr lang="en-US" dirty="0"/>
              <a:t>Small and regular donations</a:t>
            </a:r>
          </a:p>
          <a:p>
            <a:pPr marL="717550" indent="-358775">
              <a:buFont typeface="Courier New" pitchFamily="49" charset="0"/>
              <a:buChar char="o"/>
            </a:pPr>
            <a:r>
              <a:rPr lang="en-US" dirty="0"/>
              <a:t>Recording donor information</a:t>
            </a:r>
          </a:p>
          <a:p>
            <a:pPr marL="717550" indent="-358775">
              <a:buFont typeface="Courier New" pitchFamily="49" charset="0"/>
              <a:buChar char="o"/>
            </a:pPr>
            <a:r>
              <a:rPr lang="en-US" dirty="0"/>
              <a:t>Legacies and wills</a:t>
            </a:r>
          </a:p>
          <a:p>
            <a:pPr marL="717550" indent="-358775">
              <a:buFont typeface="Courier New" pitchFamily="49" charset="0"/>
              <a:buChar char="o"/>
            </a:pPr>
            <a:r>
              <a:rPr lang="en-US" dirty="0"/>
              <a:t>Large grants and donor relationships</a:t>
            </a:r>
          </a:p>
          <a:p>
            <a:pPr marL="717550" indent="-358775">
              <a:buFont typeface="Courier New" pitchFamily="49" charset="0"/>
              <a:buChar char="o"/>
            </a:pPr>
            <a:r>
              <a:rPr lang="en-US" dirty="0"/>
              <a:t>Anonymous donations</a:t>
            </a:r>
          </a:p>
          <a:p>
            <a:pPr marL="717550" indent="-358775">
              <a:buFont typeface="Courier New" pitchFamily="49" charset="0"/>
              <a:buChar char="o"/>
            </a:pPr>
            <a:r>
              <a:rPr lang="en-US" dirty="0"/>
              <a:t>Accepting donations that have conditions attached</a:t>
            </a:r>
          </a:p>
        </p:txBody>
      </p:sp>
      <p:sp>
        <p:nvSpPr>
          <p:cNvPr id="4" name="Slide Number Placeholder 3"/>
          <p:cNvSpPr>
            <a:spLocks noGrp="1"/>
          </p:cNvSpPr>
          <p:nvPr>
            <p:ph type="sldNum" sz="quarter" idx="12"/>
          </p:nvPr>
        </p:nvSpPr>
        <p:spPr/>
        <p:txBody>
          <a:bodyPr/>
          <a:lstStyle/>
          <a:p>
            <a:fld id="{B3CDDF82-0D9B-4705-A2FD-635237C18CBB}" type="slidenum">
              <a:rPr lang="en-US" smtClean="0"/>
              <a:pPr/>
              <a:t>28</a:t>
            </a:fld>
            <a:endParaRPr lang="en-US"/>
          </a:p>
        </p:txBody>
      </p:sp>
    </p:spTree>
  </p:cSld>
  <p:clrMapOvr>
    <a:masterClrMapping/>
  </p:clrMapOvr>
  <p:transition>
    <p:wedg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576064"/>
          </a:xfrm>
        </p:spPr>
        <p:txBody>
          <a:bodyPr>
            <a:normAutofit fontScale="90000"/>
          </a:bodyPr>
          <a:lstStyle/>
          <a:p>
            <a:pPr algn="ctr"/>
            <a:r>
              <a:rPr lang="en-US" sz="3600" b="1" dirty="0"/>
              <a:t>Identifying suspicious donations</a:t>
            </a:r>
          </a:p>
        </p:txBody>
      </p:sp>
      <p:sp>
        <p:nvSpPr>
          <p:cNvPr id="3" name="Content Placeholder 2"/>
          <p:cNvSpPr>
            <a:spLocks noGrp="1"/>
          </p:cNvSpPr>
          <p:nvPr>
            <p:ph idx="1"/>
          </p:nvPr>
        </p:nvSpPr>
        <p:spPr>
          <a:xfrm>
            <a:off x="457200" y="908720"/>
            <a:ext cx="8229600" cy="5415880"/>
          </a:xfrm>
        </p:spPr>
        <p:txBody>
          <a:bodyPr>
            <a:noAutofit/>
          </a:bodyPr>
          <a:lstStyle/>
          <a:p>
            <a:pPr>
              <a:buNone/>
            </a:pPr>
            <a:r>
              <a:rPr lang="en-US" sz="1600" dirty="0"/>
              <a:t>The following situations may indicate higher risks:</a:t>
            </a:r>
          </a:p>
          <a:p>
            <a:pPr>
              <a:buNone/>
            </a:pPr>
            <a:endParaRPr lang="en-US" sz="1000" dirty="0"/>
          </a:p>
          <a:p>
            <a:pPr lvl="0"/>
            <a:r>
              <a:rPr lang="en-US" sz="1600" dirty="0"/>
              <a:t>unusual </a:t>
            </a:r>
            <a:r>
              <a:rPr lang="en-US" sz="1600" u="sng" dirty="0"/>
              <a:t>or substantial one-off </a:t>
            </a:r>
            <a:r>
              <a:rPr lang="en-US" sz="1600" dirty="0"/>
              <a:t>donations or a </a:t>
            </a:r>
            <a:r>
              <a:rPr lang="en-US" sz="1600" u="sng" dirty="0"/>
              <a:t>series of smaller donations</a:t>
            </a:r>
            <a:r>
              <a:rPr lang="en-US" sz="1600" dirty="0"/>
              <a:t> or interest-free loans from sources that cannot be identified or checked by the charity</a:t>
            </a:r>
          </a:p>
          <a:p>
            <a:pPr>
              <a:buNone/>
            </a:pPr>
            <a:endParaRPr lang="en-US" sz="1000" dirty="0"/>
          </a:p>
          <a:p>
            <a:pPr lvl="0"/>
            <a:r>
              <a:rPr lang="en-US" sz="1600" dirty="0"/>
              <a:t>if </a:t>
            </a:r>
            <a:r>
              <a:rPr lang="en-US" sz="1600" u="sng" dirty="0"/>
              <a:t>conditions</a:t>
            </a:r>
            <a:r>
              <a:rPr lang="en-US" sz="1600" dirty="0"/>
              <a:t> attached to a donation make the charity a mere vehicle for transferring funds from one party to another, without the charity being able to verify the funds’ use </a:t>
            </a:r>
          </a:p>
          <a:p>
            <a:pPr>
              <a:buNone/>
            </a:pPr>
            <a:endParaRPr lang="en-US" sz="1000" dirty="0"/>
          </a:p>
          <a:p>
            <a:pPr lvl="0"/>
            <a:r>
              <a:rPr lang="en-US" sz="1600" dirty="0"/>
              <a:t>where a charity is told it can </a:t>
            </a:r>
            <a:r>
              <a:rPr lang="en-US" sz="1600" u="sng" dirty="0"/>
              <a:t>keep a donation for a certain period of time</a:t>
            </a:r>
            <a:r>
              <a:rPr lang="en-US" sz="1600" dirty="0"/>
              <a:t>, and any </a:t>
            </a:r>
            <a:r>
              <a:rPr lang="en-US" sz="1600" u="sng" dirty="0"/>
              <a:t>interest</a:t>
            </a:r>
            <a:r>
              <a:rPr lang="en-US" sz="1600" dirty="0"/>
              <a:t> earned whilst holding the money, but the principal sum is to be returned</a:t>
            </a:r>
          </a:p>
          <a:p>
            <a:pPr>
              <a:buNone/>
            </a:pPr>
            <a:r>
              <a:rPr lang="en-US" sz="1400" dirty="0"/>
              <a:t> </a:t>
            </a:r>
          </a:p>
          <a:p>
            <a:pPr lvl="0"/>
            <a:r>
              <a:rPr lang="en-US" sz="1600" dirty="0"/>
              <a:t>where donations are made in a foreign currency, and </a:t>
            </a:r>
            <a:r>
              <a:rPr lang="en-US" sz="1600" u="sng" dirty="0"/>
              <a:t>unusual conditions </a:t>
            </a:r>
            <a:r>
              <a:rPr lang="en-US" sz="1600" dirty="0"/>
              <a:t>are attached about their use, such as a requirement to return the original sum in a different currency</a:t>
            </a:r>
          </a:p>
          <a:p>
            <a:pPr>
              <a:buNone/>
            </a:pPr>
            <a:endParaRPr lang="en-US" sz="1000" dirty="0"/>
          </a:p>
          <a:p>
            <a:pPr lvl="0"/>
            <a:r>
              <a:rPr lang="en-US" sz="1600" dirty="0"/>
              <a:t>where donations are </a:t>
            </a:r>
            <a:r>
              <a:rPr lang="en-US" sz="1600" u="sng" dirty="0"/>
              <a:t>conditional on particular persons being used to do work for the charity</a:t>
            </a:r>
            <a:r>
              <a:rPr lang="en-US" sz="1600" dirty="0"/>
              <a:t>, where the trustees have concerns about those persons</a:t>
            </a:r>
          </a:p>
          <a:p>
            <a:pPr lvl="0"/>
            <a:endParaRPr lang="en-US" sz="1000" dirty="0"/>
          </a:p>
          <a:p>
            <a:pPr lvl="0"/>
            <a:r>
              <a:rPr lang="en-US" sz="1600" dirty="0"/>
              <a:t>where a charity is asked to act as a conduit for the </a:t>
            </a:r>
            <a:r>
              <a:rPr lang="en-US" sz="1600" u="sng" dirty="0"/>
              <a:t>passing of a donation to a second body</a:t>
            </a:r>
            <a:r>
              <a:rPr lang="en-US" sz="1600" dirty="0"/>
              <a:t> which may or may not be another charity</a:t>
            </a:r>
          </a:p>
          <a:p>
            <a:pPr lvl="0"/>
            <a:endParaRPr lang="en-US" sz="1000" dirty="0"/>
          </a:p>
          <a:p>
            <a:pPr lvl="0"/>
            <a:r>
              <a:rPr lang="en-US" sz="1600" dirty="0"/>
              <a:t>where a charity is asked to </a:t>
            </a:r>
            <a:r>
              <a:rPr lang="en-US" sz="1600" u="sng" dirty="0"/>
              <a:t>provide services</a:t>
            </a:r>
            <a:r>
              <a:rPr lang="en-US" sz="1600" dirty="0"/>
              <a:t> or benefits on favorable terms </a:t>
            </a:r>
            <a:r>
              <a:rPr lang="en-US" sz="1600" u="sng" dirty="0"/>
              <a:t>to the donor</a:t>
            </a:r>
            <a:r>
              <a:rPr lang="en-US" sz="1600" dirty="0"/>
              <a:t> or a </a:t>
            </a:r>
            <a:r>
              <a:rPr lang="en-US" sz="1600" u="sng" dirty="0"/>
              <a:t>person nominated by the donor</a:t>
            </a:r>
          </a:p>
        </p:txBody>
      </p:sp>
      <p:sp>
        <p:nvSpPr>
          <p:cNvPr id="4" name="Slide Number Placeholder 3"/>
          <p:cNvSpPr>
            <a:spLocks noGrp="1"/>
          </p:cNvSpPr>
          <p:nvPr>
            <p:ph type="sldNum" sz="quarter" idx="12"/>
          </p:nvPr>
        </p:nvSpPr>
        <p:spPr/>
        <p:txBody>
          <a:bodyPr/>
          <a:lstStyle/>
          <a:p>
            <a:fld id="{B3CDDF82-0D9B-4705-A2FD-635237C18CBB}" type="slidenum">
              <a:rPr lang="en-US" smtClean="0"/>
              <a:pPr/>
              <a:t>29</a:t>
            </a:fld>
            <a:endParaRPr lang="en-US"/>
          </a:p>
        </p:txBody>
      </p:sp>
    </p:spTree>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36104"/>
          </a:xfrm>
        </p:spPr>
        <p:txBody>
          <a:bodyPr/>
          <a:lstStyle/>
          <a:p>
            <a:pPr algn="ctr"/>
            <a:r>
              <a:rPr lang="en-US" b="1" dirty="0"/>
              <a:t>What is FATF?</a:t>
            </a:r>
          </a:p>
        </p:txBody>
      </p:sp>
      <p:sp>
        <p:nvSpPr>
          <p:cNvPr id="3" name="Content Placeholder 2"/>
          <p:cNvSpPr>
            <a:spLocks noGrp="1"/>
          </p:cNvSpPr>
          <p:nvPr>
            <p:ph idx="1"/>
          </p:nvPr>
        </p:nvSpPr>
        <p:spPr>
          <a:xfrm>
            <a:off x="457200" y="1556792"/>
            <a:ext cx="8229600" cy="4767808"/>
          </a:xfrm>
        </p:spPr>
        <p:txBody>
          <a:bodyPr>
            <a:normAutofit/>
          </a:bodyPr>
          <a:lstStyle/>
          <a:p>
            <a:r>
              <a:rPr lang="en-US" dirty="0"/>
              <a:t>The Financial Action Task Force (FATF) - inter-governmental body established in 1989 by Ministers of Member jurisdictions.</a:t>
            </a:r>
          </a:p>
          <a:p>
            <a:pPr>
              <a:buNone/>
            </a:pPr>
            <a:endParaRPr lang="en-US" sz="1000" dirty="0"/>
          </a:p>
          <a:p>
            <a:r>
              <a:rPr lang="en-US" dirty="0"/>
              <a:t>FATF’s - sets standards &amp; promotes effective implementation of measures for combating money laundering (ML), terrorist financing (TF) and other related threats</a:t>
            </a:r>
          </a:p>
          <a:p>
            <a:pPr>
              <a:buNone/>
            </a:pPr>
            <a:endParaRPr lang="en-US" sz="1000" dirty="0"/>
          </a:p>
          <a:p>
            <a:r>
              <a:rPr lang="en-US" dirty="0"/>
              <a:t>FATF - developed Recommendations that are the international standard for combating ML and TF</a:t>
            </a:r>
          </a:p>
        </p:txBody>
      </p:sp>
      <p:sp>
        <p:nvSpPr>
          <p:cNvPr id="4" name="Slide Number Placeholder 3"/>
          <p:cNvSpPr>
            <a:spLocks noGrp="1"/>
          </p:cNvSpPr>
          <p:nvPr>
            <p:ph type="sldNum" sz="quarter" idx="12"/>
          </p:nvPr>
        </p:nvSpPr>
        <p:spPr/>
        <p:txBody>
          <a:bodyPr/>
          <a:lstStyle/>
          <a:p>
            <a:fld id="{B3CDDF82-0D9B-4705-A2FD-635237C18CBB}" type="slidenum">
              <a:rPr lang="en-US" smtClean="0"/>
              <a:pPr/>
              <a:t>3</a:t>
            </a:fld>
            <a:endParaRPr lang="en-US"/>
          </a:p>
        </p:txBody>
      </p:sp>
    </p:spTree>
  </p:cSld>
  <p:clrMapOvr>
    <a:masterClrMapping/>
  </p:clrMapOvr>
  <p:transition>
    <p:wedg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648072"/>
          </a:xfrm>
        </p:spPr>
        <p:txBody>
          <a:bodyPr>
            <a:normAutofit/>
          </a:bodyPr>
          <a:lstStyle/>
          <a:p>
            <a:pPr algn="ctr"/>
            <a:r>
              <a:rPr lang="en-US" sz="3600" b="1" dirty="0"/>
              <a:t>Dealing with a suspicious donation</a:t>
            </a:r>
            <a:endParaRPr lang="en-US" sz="3600" dirty="0"/>
          </a:p>
        </p:txBody>
      </p:sp>
      <p:sp>
        <p:nvSpPr>
          <p:cNvPr id="3" name="Content Placeholder 2"/>
          <p:cNvSpPr>
            <a:spLocks noGrp="1"/>
          </p:cNvSpPr>
          <p:nvPr>
            <p:ph idx="1"/>
          </p:nvPr>
        </p:nvSpPr>
        <p:spPr>
          <a:xfrm>
            <a:off x="457200" y="1340768"/>
            <a:ext cx="8229600" cy="4983832"/>
          </a:xfrm>
        </p:spPr>
        <p:txBody>
          <a:bodyPr>
            <a:normAutofit fontScale="92500" lnSpcReduction="20000"/>
          </a:bodyPr>
          <a:lstStyle/>
          <a:p>
            <a:r>
              <a:rPr lang="en-US" dirty="0"/>
              <a:t>Where there is a cause for concern about a particular donation because, for example, it is unusually substantial or forms part of an unusual series of smaller donations, or is an interest-free loan:</a:t>
            </a:r>
          </a:p>
          <a:p>
            <a:pPr>
              <a:buNone/>
            </a:pPr>
            <a:endParaRPr lang="en-US" sz="1200" dirty="0"/>
          </a:p>
          <a:p>
            <a:pPr marL="717550" lvl="0" indent="-358775">
              <a:buFont typeface="Courier New" pitchFamily="49" charset="0"/>
              <a:buChar char="o"/>
            </a:pPr>
            <a:r>
              <a:rPr lang="en-US" u="sng" dirty="0"/>
              <a:t>check the donor </a:t>
            </a:r>
            <a:r>
              <a:rPr lang="en-US" dirty="0"/>
              <a:t>against the consolidated lists of financial sanctions targets and designated persons</a:t>
            </a:r>
          </a:p>
          <a:p>
            <a:pPr>
              <a:buNone/>
            </a:pPr>
            <a:endParaRPr lang="en-US" sz="1200" dirty="0"/>
          </a:p>
          <a:p>
            <a:pPr marL="717550" lvl="0" indent="-358775">
              <a:buFont typeface="Courier New" pitchFamily="49" charset="0"/>
              <a:buChar char="o"/>
            </a:pPr>
            <a:r>
              <a:rPr lang="en-US" dirty="0"/>
              <a:t>consider whether to </a:t>
            </a:r>
            <a:r>
              <a:rPr lang="en-US" u="sng" dirty="0"/>
              <a:t>refuse</a:t>
            </a:r>
            <a:r>
              <a:rPr lang="en-US" dirty="0"/>
              <a:t> the donation. In such circumstances the charity might wish to seek advice from the Registrar General and the Charity Commissioners</a:t>
            </a:r>
          </a:p>
          <a:p>
            <a:pPr>
              <a:buNone/>
            </a:pPr>
            <a:endParaRPr lang="en-US" sz="1100" dirty="0"/>
          </a:p>
          <a:p>
            <a:pPr marL="717550" indent="-358775">
              <a:buFont typeface="Courier New" pitchFamily="49" charset="0"/>
              <a:buChar char="o"/>
            </a:pPr>
            <a:r>
              <a:rPr lang="en-US" dirty="0"/>
              <a:t>if the trustees suspect that the purpose of the donation may be to facilitate criminal activity, they must </a:t>
            </a:r>
            <a:r>
              <a:rPr lang="en-US" u="sng" dirty="0"/>
              <a:t>report</a:t>
            </a:r>
            <a:r>
              <a:rPr lang="en-US" dirty="0"/>
              <a:t> this to the appropriate authorities immediately</a:t>
            </a:r>
          </a:p>
        </p:txBody>
      </p:sp>
      <p:sp>
        <p:nvSpPr>
          <p:cNvPr id="4" name="Slide Number Placeholder 3"/>
          <p:cNvSpPr>
            <a:spLocks noGrp="1"/>
          </p:cNvSpPr>
          <p:nvPr>
            <p:ph type="sldNum" sz="quarter" idx="12"/>
          </p:nvPr>
        </p:nvSpPr>
        <p:spPr/>
        <p:txBody>
          <a:bodyPr/>
          <a:lstStyle/>
          <a:p>
            <a:fld id="{B3CDDF82-0D9B-4705-A2FD-635237C18CBB}" type="slidenum">
              <a:rPr lang="en-US" smtClean="0"/>
              <a:pPr/>
              <a:t>30</a:t>
            </a:fld>
            <a:endParaRPr lang="en-US"/>
          </a:p>
        </p:txBody>
      </p:sp>
    </p:spTree>
  </p:cSld>
  <p:clrMapOvr>
    <a:masterClrMapping/>
  </p:clrMapOvr>
  <p:transition>
    <p:wedg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rmAutofit/>
          </a:bodyPr>
          <a:lstStyle/>
          <a:p>
            <a:pPr algn="ctr"/>
            <a:r>
              <a:rPr lang="en-US" sz="4000" b="1" dirty="0"/>
              <a:t>Reporting suspicious transactions</a:t>
            </a:r>
            <a:endParaRPr lang="en-US" sz="4000" dirty="0"/>
          </a:p>
        </p:txBody>
      </p:sp>
      <p:sp>
        <p:nvSpPr>
          <p:cNvPr id="3" name="Content Placeholder 2"/>
          <p:cNvSpPr>
            <a:spLocks noGrp="1"/>
          </p:cNvSpPr>
          <p:nvPr>
            <p:ph idx="1"/>
          </p:nvPr>
        </p:nvSpPr>
        <p:spPr>
          <a:xfrm>
            <a:off x="457200" y="1412776"/>
            <a:ext cx="8229600" cy="4911824"/>
          </a:xfrm>
        </p:spPr>
        <p:txBody>
          <a:bodyPr>
            <a:normAutofit lnSpcReduction="10000"/>
          </a:bodyPr>
          <a:lstStyle/>
          <a:p>
            <a:r>
              <a:rPr lang="en-US" dirty="0"/>
              <a:t>Charities should have </a:t>
            </a:r>
            <a:r>
              <a:rPr lang="en-US" u="sng" dirty="0"/>
              <a:t>clear policies and procedures</a:t>
            </a:r>
            <a:r>
              <a:rPr lang="en-US" dirty="0"/>
              <a:t> in place so that trustees, staff and volunteers know how to </a:t>
            </a:r>
            <a:r>
              <a:rPr lang="en-US" u="sng" dirty="0"/>
              <a:t>recognize suspicious circumstances </a:t>
            </a:r>
            <a:r>
              <a:rPr lang="en-US" dirty="0"/>
              <a:t>and who to report them to within the charity. </a:t>
            </a:r>
          </a:p>
          <a:p>
            <a:pPr>
              <a:buNone/>
            </a:pPr>
            <a:endParaRPr lang="en-US" sz="1000" dirty="0"/>
          </a:p>
          <a:p>
            <a:r>
              <a:rPr lang="en-US" dirty="0"/>
              <a:t>Suspicions in relation to ML or TF should be </a:t>
            </a:r>
            <a:r>
              <a:rPr lang="en-US" u="sng" dirty="0"/>
              <a:t>reported to the charity’s compliance officer</a:t>
            </a:r>
            <a:r>
              <a:rPr lang="en-US" dirty="0"/>
              <a:t>, who must then decide whether to report the matter to the Financial Intelligence Agency (“</a:t>
            </a:r>
            <a:r>
              <a:rPr lang="en-US" u="sng" dirty="0"/>
              <a:t>FIA</a:t>
            </a:r>
            <a:r>
              <a:rPr lang="en-US" dirty="0"/>
              <a:t>”).</a:t>
            </a:r>
          </a:p>
          <a:p>
            <a:pPr>
              <a:buNone/>
            </a:pPr>
            <a:endParaRPr lang="en-US" sz="1000" dirty="0"/>
          </a:p>
          <a:p>
            <a:r>
              <a:rPr lang="en-US" dirty="0"/>
              <a:t>Reports to the FIA should be in the form of Suspicious Activity Reports (“SARs”), which can only be filed online.</a:t>
            </a:r>
          </a:p>
        </p:txBody>
      </p:sp>
      <p:sp>
        <p:nvSpPr>
          <p:cNvPr id="4" name="Slide Number Placeholder 3"/>
          <p:cNvSpPr>
            <a:spLocks noGrp="1"/>
          </p:cNvSpPr>
          <p:nvPr>
            <p:ph type="sldNum" sz="quarter" idx="12"/>
          </p:nvPr>
        </p:nvSpPr>
        <p:spPr/>
        <p:txBody>
          <a:bodyPr/>
          <a:lstStyle/>
          <a:p>
            <a:fld id="{B3CDDF82-0D9B-4705-A2FD-635237C18CBB}" type="slidenum">
              <a:rPr lang="en-US" smtClean="0"/>
              <a:pPr/>
              <a:t>31</a:t>
            </a:fld>
            <a:endParaRPr lang="en-US"/>
          </a:p>
        </p:txBody>
      </p:sp>
    </p:spTree>
  </p:cSld>
  <p:clrMapOvr>
    <a:masterClrMapping/>
  </p:clrMapOvr>
  <p:transition>
    <p:wedg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20080"/>
          </a:xfrm>
        </p:spPr>
        <p:txBody>
          <a:bodyPr>
            <a:normAutofit/>
          </a:bodyPr>
          <a:lstStyle/>
          <a:p>
            <a:pPr algn="ctr"/>
            <a:r>
              <a:rPr lang="en-US" sz="4400" b="1" dirty="0"/>
              <a:t>Know Your Beneficiaries</a:t>
            </a:r>
          </a:p>
        </p:txBody>
      </p:sp>
      <p:sp>
        <p:nvSpPr>
          <p:cNvPr id="3" name="Content Placeholder 2"/>
          <p:cNvSpPr>
            <a:spLocks noGrp="1"/>
          </p:cNvSpPr>
          <p:nvPr>
            <p:ph idx="1"/>
          </p:nvPr>
        </p:nvSpPr>
        <p:spPr>
          <a:xfrm>
            <a:off x="457200" y="1196752"/>
            <a:ext cx="8229600" cy="5127848"/>
          </a:xfrm>
        </p:spPr>
        <p:txBody>
          <a:bodyPr>
            <a:normAutofit fontScale="92500" lnSpcReduction="20000"/>
          </a:bodyPr>
          <a:lstStyle/>
          <a:p>
            <a:r>
              <a:rPr lang="en-US" dirty="0"/>
              <a:t>The identification and selection of beneficiaries are important decisions for charities</a:t>
            </a:r>
          </a:p>
          <a:p>
            <a:pPr>
              <a:buNone/>
            </a:pPr>
            <a:endParaRPr lang="en-US" sz="1100" dirty="0"/>
          </a:p>
          <a:p>
            <a:pPr lvl="1"/>
            <a:r>
              <a:rPr lang="en-US" dirty="0"/>
              <a:t>Common sense approach</a:t>
            </a:r>
          </a:p>
          <a:p>
            <a:endParaRPr lang="en-US" sz="1100" dirty="0"/>
          </a:p>
          <a:p>
            <a:pPr lvl="1"/>
            <a:r>
              <a:rPr lang="en-US" dirty="0"/>
              <a:t>Specified in governing document (legal requirement)</a:t>
            </a:r>
          </a:p>
          <a:p>
            <a:pPr lvl="1"/>
            <a:endParaRPr lang="en-US" dirty="0"/>
          </a:p>
          <a:p>
            <a:pPr lvl="1"/>
            <a:r>
              <a:rPr lang="en-US" dirty="0"/>
              <a:t>No individually identifiable beneficiaries</a:t>
            </a:r>
          </a:p>
          <a:p>
            <a:pPr lvl="1"/>
            <a:endParaRPr lang="en-US" dirty="0"/>
          </a:p>
          <a:p>
            <a:pPr lvl="1"/>
            <a:r>
              <a:rPr lang="en-US" dirty="0"/>
              <a:t>Discretion can be applied </a:t>
            </a:r>
          </a:p>
          <a:p>
            <a:pPr>
              <a:buNone/>
            </a:pPr>
            <a:endParaRPr lang="en-US" sz="1200" dirty="0"/>
          </a:p>
          <a:p>
            <a:pPr lvl="1"/>
            <a:r>
              <a:rPr lang="en-US" dirty="0"/>
              <a:t>Available and open to the public</a:t>
            </a:r>
          </a:p>
          <a:p>
            <a:pPr>
              <a:buNone/>
            </a:pPr>
            <a:endParaRPr lang="en-US" sz="1200" dirty="0"/>
          </a:p>
          <a:p>
            <a:pPr>
              <a:buNone/>
            </a:pPr>
            <a:endParaRPr lang="en-US" sz="1200" dirty="0"/>
          </a:p>
          <a:p>
            <a:r>
              <a:rPr lang="en-US" dirty="0"/>
              <a:t>When individual beneficiaries cannot be identified, trustees need to </a:t>
            </a:r>
            <a:r>
              <a:rPr lang="en-US" u="sng" dirty="0"/>
              <a:t>ensure that funds and activities benefit the intended class of persons</a:t>
            </a: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32</a:t>
            </a:fld>
            <a:endParaRPr lang="en-US"/>
          </a:p>
        </p:txBody>
      </p:sp>
    </p:spTree>
  </p:cSld>
  <p:clrMapOvr>
    <a:masterClrMapping/>
  </p:clrMapOvr>
  <p:transition>
    <p:wedg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fontScale="90000"/>
          </a:bodyPr>
          <a:lstStyle/>
          <a:p>
            <a:pPr algn="ctr"/>
            <a:r>
              <a:rPr lang="en-US" sz="5400" b="1" dirty="0"/>
              <a:t>Know Your Beneficiaries</a:t>
            </a:r>
            <a:endParaRPr lang="en-US" b="1" dirty="0"/>
          </a:p>
        </p:txBody>
      </p:sp>
      <p:sp>
        <p:nvSpPr>
          <p:cNvPr id="3" name="Content Placeholder 2"/>
          <p:cNvSpPr>
            <a:spLocks noGrp="1"/>
          </p:cNvSpPr>
          <p:nvPr>
            <p:ph idx="1"/>
          </p:nvPr>
        </p:nvSpPr>
        <p:spPr>
          <a:xfrm>
            <a:off x="457200" y="1268760"/>
            <a:ext cx="8229600" cy="5055840"/>
          </a:xfrm>
        </p:spPr>
        <p:txBody>
          <a:bodyPr>
            <a:normAutofit/>
          </a:bodyPr>
          <a:lstStyle/>
          <a:p>
            <a:r>
              <a:rPr lang="en-US" dirty="0"/>
              <a:t>When deciding on individuals who will receive services or support from a charity, trustees need to take reasonable and appropriate steps to ensure that:</a:t>
            </a:r>
          </a:p>
          <a:p>
            <a:pPr>
              <a:buNone/>
            </a:pPr>
            <a:endParaRPr lang="en-US" sz="1000" dirty="0"/>
          </a:p>
          <a:p>
            <a:pPr marL="717550" lvl="0" indent="-358775">
              <a:buFont typeface="Courier New" pitchFamily="49" charset="0"/>
              <a:buChar char="o"/>
            </a:pPr>
            <a:r>
              <a:rPr lang="en-US" dirty="0"/>
              <a:t>they </a:t>
            </a:r>
            <a:r>
              <a:rPr lang="en-US" u="sng" dirty="0"/>
              <a:t>know who those individuals are</a:t>
            </a:r>
          </a:p>
          <a:p>
            <a:pPr marL="717550" lvl="0" indent="-358775">
              <a:buNone/>
            </a:pPr>
            <a:endParaRPr lang="en-US" sz="1000" dirty="0"/>
          </a:p>
          <a:p>
            <a:pPr marL="717550" lvl="0" indent="-358775">
              <a:buFont typeface="Courier New" pitchFamily="49" charset="0"/>
              <a:buChar char="o"/>
            </a:pPr>
            <a:r>
              <a:rPr lang="en-US" dirty="0"/>
              <a:t>where the risks are high, </a:t>
            </a:r>
            <a:r>
              <a:rPr lang="en-US" u="sng" dirty="0"/>
              <a:t>appropriate checks </a:t>
            </a:r>
            <a:r>
              <a:rPr lang="en-US" dirty="0"/>
              <a:t>are carried out to ensure it is appropriate for the charity to  assist them, in terms of their meeting any </a:t>
            </a:r>
            <a:r>
              <a:rPr lang="en-US" u="sng" dirty="0"/>
              <a:t>eligibility criteria</a:t>
            </a:r>
            <a:r>
              <a:rPr lang="en-US" dirty="0"/>
              <a:t> and that there are no concerns that the </a:t>
            </a:r>
            <a:r>
              <a:rPr lang="en-US" u="sng" dirty="0"/>
              <a:t>charity’s assistance will be misused</a:t>
            </a:r>
            <a:r>
              <a:rPr lang="en-US" dirty="0"/>
              <a:t>.</a:t>
            </a:r>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33</a:t>
            </a:fld>
            <a:endParaRPr lang="en-US"/>
          </a:p>
        </p:txBody>
      </p:sp>
    </p:spTree>
  </p:cSld>
  <p:clrMapOvr>
    <a:masterClrMapping/>
  </p:clrMapOvr>
  <p:transition>
    <p:wedg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720080"/>
          </a:xfrm>
        </p:spPr>
        <p:txBody>
          <a:bodyPr>
            <a:normAutofit/>
          </a:bodyPr>
          <a:lstStyle/>
          <a:p>
            <a:pPr algn="ctr"/>
            <a:r>
              <a:rPr lang="en-US" sz="4000" b="1" dirty="0"/>
              <a:t>Beneficiary Selection Criteria</a:t>
            </a:r>
          </a:p>
        </p:txBody>
      </p:sp>
      <p:sp>
        <p:nvSpPr>
          <p:cNvPr id="3" name="Content Placeholder 2"/>
          <p:cNvSpPr>
            <a:spLocks noGrp="1"/>
          </p:cNvSpPr>
          <p:nvPr>
            <p:ph idx="1"/>
          </p:nvPr>
        </p:nvSpPr>
        <p:spPr>
          <a:xfrm>
            <a:off x="457200" y="1052736"/>
            <a:ext cx="8229600" cy="5271864"/>
          </a:xfrm>
        </p:spPr>
        <p:txBody>
          <a:bodyPr>
            <a:normAutofit lnSpcReduction="10000"/>
          </a:bodyPr>
          <a:lstStyle/>
          <a:p>
            <a:r>
              <a:rPr lang="en-US" sz="1800" dirty="0"/>
              <a:t>To ensure consistency, fairness and other elements of good decision making, it is good practice for trustees to </a:t>
            </a:r>
            <a:r>
              <a:rPr lang="en-US" sz="1800" u="sng" dirty="0"/>
              <a:t>have clear selection criteria</a:t>
            </a:r>
            <a:r>
              <a:rPr lang="en-US" sz="1800" dirty="0"/>
              <a:t>, ideally set out in a document or policy. Key elements are likely to include:</a:t>
            </a:r>
          </a:p>
          <a:p>
            <a:pPr>
              <a:buNone/>
            </a:pPr>
            <a:endParaRPr lang="en-US" sz="1000" dirty="0"/>
          </a:p>
          <a:p>
            <a:pPr marL="717550" lvl="0" indent="-358775">
              <a:buFont typeface="Courier New" pitchFamily="49" charset="0"/>
              <a:buChar char="o"/>
            </a:pPr>
            <a:r>
              <a:rPr lang="en-US" sz="1800" dirty="0"/>
              <a:t>having clear selection criteria and a process which is informed by sound risk assessment and management</a:t>
            </a:r>
          </a:p>
          <a:p>
            <a:pPr marL="717550" lvl="0" indent="-358775">
              <a:buNone/>
            </a:pPr>
            <a:endParaRPr lang="en-US" sz="1000" dirty="0"/>
          </a:p>
          <a:p>
            <a:pPr marL="717550" indent="-358775">
              <a:buFont typeface="Courier New" pitchFamily="49" charset="0"/>
              <a:buChar char="o"/>
            </a:pPr>
            <a:r>
              <a:rPr lang="en-US" sz="1800" dirty="0"/>
              <a:t>recording the selection criteria in written form</a:t>
            </a:r>
          </a:p>
          <a:p>
            <a:pPr marL="717550" indent="-358775">
              <a:buNone/>
            </a:pPr>
            <a:endParaRPr lang="en-US" sz="1000" dirty="0"/>
          </a:p>
          <a:p>
            <a:pPr marL="717550" indent="-358775">
              <a:buFont typeface="Courier New" pitchFamily="49" charset="0"/>
              <a:buChar char="o"/>
            </a:pPr>
            <a:r>
              <a:rPr lang="en-US" sz="1800" dirty="0"/>
              <a:t>making the </a:t>
            </a:r>
            <a:r>
              <a:rPr lang="en-US" sz="1800" u="sng" dirty="0"/>
              <a:t>selection criteria available publicly </a:t>
            </a:r>
            <a:r>
              <a:rPr lang="en-US" sz="1800" dirty="0"/>
              <a:t>(transparency)</a:t>
            </a:r>
          </a:p>
          <a:p>
            <a:pPr marL="717550" indent="-358775">
              <a:buNone/>
            </a:pPr>
            <a:endParaRPr lang="en-US" sz="1000" dirty="0"/>
          </a:p>
          <a:p>
            <a:pPr marL="717550" lvl="0" indent="-358775">
              <a:buFont typeface="Courier New" pitchFamily="49" charset="0"/>
              <a:buChar char="o"/>
            </a:pPr>
            <a:r>
              <a:rPr lang="en-US" sz="1800" dirty="0"/>
              <a:t>ensuring where individual services are provided to large numbers of people, adequate </a:t>
            </a:r>
            <a:r>
              <a:rPr lang="en-US" sz="1800" u="sng" dirty="0"/>
              <a:t>records are kept</a:t>
            </a:r>
            <a:r>
              <a:rPr lang="en-US" sz="1800" dirty="0"/>
              <a:t> so any problems can be investigated</a:t>
            </a:r>
          </a:p>
          <a:p>
            <a:pPr marL="717550" lvl="0" indent="-358775">
              <a:buNone/>
            </a:pPr>
            <a:endParaRPr lang="en-US" sz="1000" dirty="0"/>
          </a:p>
          <a:p>
            <a:pPr marL="717550" lvl="0" indent="-358775">
              <a:buFont typeface="Courier New" pitchFamily="49" charset="0"/>
              <a:buChar char="o"/>
            </a:pPr>
            <a:r>
              <a:rPr lang="en-US" sz="1800" dirty="0"/>
              <a:t>ensuring there is a </a:t>
            </a:r>
            <a:r>
              <a:rPr lang="en-US" sz="1800" u="sng" dirty="0"/>
              <a:t>clear and documented process for dealing with any disputes </a:t>
            </a:r>
            <a:r>
              <a:rPr lang="en-US" sz="1800" dirty="0"/>
              <a:t>or conflicts regarding the identification and selection process</a:t>
            </a:r>
          </a:p>
          <a:p>
            <a:pPr marL="717550" lvl="0" indent="-358775">
              <a:buNone/>
            </a:pPr>
            <a:endParaRPr lang="en-US" sz="1000" dirty="0"/>
          </a:p>
          <a:p>
            <a:pPr marL="717550" indent="-358775">
              <a:buFont typeface="Courier New" pitchFamily="49" charset="0"/>
              <a:buChar char="o"/>
            </a:pPr>
            <a:r>
              <a:rPr lang="en-US" sz="1800" dirty="0"/>
              <a:t>safeguards to ensure that there are no inappropriate links, relationships or </a:t>
            </a:r>
            <a:r>
              <a:rPr lang="en-US" sz="1800" u="sng" dirty="0"/>
              <a:t>conflicts of interest </a:t>
            </a:r>
            <a:r>
              <a:rPr lang="en-US" sz="1800" dirty="0"/>
              <a:t>between applicants and decision makers</a:t>
            </a:r>
          </a:p>
          <a:p>
            <a:pPr marL="717550" indent="-358775">
              <a:buNone/>
            </a:pPr>
            <a:endParaRPr lang="en-US" sz="1000" dirty="0"/>
          </a:p>
          <a:p>
            <a:pPr marL="717550" indent="-358775">
              <a:buFont typeface="Courier New" pitchFamily="49" charset="0"/>
              <a:buChar char="o"/>
            </a:pPr>
            <a:r>
              <a:rPr lang="en-US" sz="1800" dirty="0"/>
              <a:t>protecting the </a:t>
            </a:r>
            <a:r>
              <a:rPr lang="en-US" sz="1800" u="sng" dirty="0"/>
              <a:t>confidentiality</a:t>
            </a:r>
            <a:r>
              <a:rPr lang="en-US" sz="1800" dirty="0"/>
              <a:t> of beneficiaries’ information</a:t>
            </a:r>
          </a:p>
        </p:txBody>
      </p:sp>
      <p:sp>
        <p:nvSpPr>
          <p:cNvPr id="4" name="Slide Number Placeholder 3"/>
          <p:cNvSpPr>
            <a:spLocks noGrp="1"/>
          </p:cNvSpPr>
          <p:nvPr>
            <p:ph type="sldNum" sz="quarter" idx="12"/>
          </p:nvPr>
        </p:nvSpPr>
        <p:spPr/>
        <p:txBody>
          <a:bodyPr/>
          <a:lstStyle/>
          <a:p>
            <a:fld id="{B3CDDF82-0D9B-4705-A2FD-635237C18CBB}" type="slidenum">
              <a:rPr lang="en-US" smtClean="0"/>
              <a:pPr/>
              <a:t>34</a:t>
            </a:fld>
            <a:endParaRPr lang="en-US"/>
          </a:p>
        </p:txBody>
      </p:sp>
    </p:spTree>
  </p:cSld>
  <p:clrMapOvr>
    <a:masterClrMapping/>
  </p:clrMapOvr>
  <p:transition>
    <p:wedg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864096"/>
          </a:xfrm>
        </p:spPr>
        <p:txBody>
          <a:bodyPr>
            <a:normAutofit/>
          </a:bodyPr>
          <a:lstStyle/>
          <a:p>
            <a:pPr algn="ctr"/>
            <a:r>
              <a:rPr lang="en-US" sz="4000" b="1" dirty="0"/>
              <a:t>Identifying suspicious situations</a:t>
            </a:r>
          </a:p>
        </p:txBody>
      </p:sp>
      <p:sp>
        <p:nvSpPr>
          <p:cNvPr id="3" name="Content Placeholder 2"/>
          <p:cNvSpPr>
            <a:spLocks noGrp="1"/>
          </p:cNvSpPr>
          <p:nvPr>
            <p:ph idx="1"/>
          </p:nvPr>
        </p:nvSpPr>
        <p:spPr>
          <a:xfrm>
            <a:off x="457200" y="1412776"/>
            <a:ext cx="8229600" cy="4911824"/>
          </a:xfrm>
        </p:spPr>
        <p:txBody>
          <a:bodyPr>
            <a:normAutofit/>
          </a:bodyPr>
          <a:lstStyle/>
          <a:p>
            <a:r>
              <a:rPr lang="en-US" u="sng" dirty="0"/>
              <a:t>Awareness</a:t>
            </a:r>
            <a:r>
              <a:rPr lang="en-US" dirty="0"/>
              <a:t> of the type, frequency and scale </a:t>
            </a:r>
            <a:r>
              <a:rPr lang="en-US" u="sng" dirty="0"/>
              <a:t>of regular applications or requests </a:t>
            </a:r>
            <a:r>
              <a:rPr lang="en-US" dirty="0"/>
              <a:t>for charitable assistance can help identify the areas of risk</a:t>
            </a:r>
          </a:p>
          <a:p>
            <a:pPr>
              <a:buNone/>
            </a:pPr>
            <a:endParaRPr lang="en-US" sz="1000" dirty="0"/>
          </a:p>
          <a:p>
            <a:r>
              <a:rPr lang="en-US" dirty="0"/>
              <a:t>Some people abuse charities by making false applications for grant funding, including creating beneficiaries that do not exist</a:t>
            </a:r>
          </a:p>
          <a:p>
            <a:pPr>
              <a:buNone/>
            </a:pPr>
            <a:endParaRPr lang="en-US" sz="1000" dirty="0"/>
          </a:p>
          <a:p>
            <a:r>
              <a:rPr lang="en-US" dirty="0"/>
              <a:t>People may make requests for support they do not qualify for or need </a:t>
            </a:r>
          </a:p>
          <a:p>
            <a:pPr>
              <a:buNone/>
            </a:pPr>
            <a:endParaRPr lang="en-US" sz="1100" dirty="0"/>
          </a:p>
          <a:p>
            <a:r>
              <a:rPr lang="en-US" dirty="0"/>
              <a:t>A charity’s money or other support may be used for unlawful or inappropriate purposes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35</a:t>
            </a:fld>
            <a:endParaRPr lang="en-US"/>
          </a:p>
        </p:txBody>
      </p:sp>
    </p:spTree>
  </p:cSld>
  <p:clrMapOvr>
    <a:masterClrMapping/>
  </p:clrMapOvr>
  <p:transition>
    <p:wedg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20080"/>
          </a:xfrm>
        </p:spPr>
        <p:txBody>
          <a:bodyPr>
            <a:normAutofit/>
          </a:bodyPr>
          <a:lstStyle/>
          <a:p>
            <a:pPr algn="ctr"/>
            <a:r>
              <a:rPr lang="en-US" sz="4400" b="1" dirty="0"/>
              <a:t>Higher risk situations</a:t>
            </a:r>
          </a:p>
        </p:txBody>
      </p:sp>
      <p:sp>
        <p:nvSpPr>
          <p:cNvPr id="3" name="Content Placeholder 2"/>
          <p:cNvSpPr>
            <a:spLocks noGrp="1"/>
          </p:cNvSpPr>
          <p:nvPr>
            <p:ph idx="1"/>
          </p:nvPr>
        </p:nvSpPr>
        <p:spPr/>
        <p:txBody>
          <a:bodyPr>
            <a:normAutofit fontScale="92500" lnSpcReduction="10000"/>
          </a:bodyPr>
          <a:lstStyle/>
          <a:p>
            <a:pPr lvl="0"/>
            <a:r>
              <a:rPr lang="en-US" dirty="0"/>
              <a:t>A charity provides financial assistance, services or support on the basis of a </a:t>
            </a:r>
            <a:r>
              <a:rPr lang="en-US" u="sng" dirty="0"/>
              <a:t>certain sum of money per beneficiary </a:t>
            </a:r>
            <a:r>
              <a:rPr lang="en-US" dirty="0"/>
              <a:t>and the numbers are relatively high</a:t>
            </a:r>
          </a:p>
          <a:p>
            <a:pPr>
              <a:buNone/>
            </a:pPr>
            <a:endParaRPr lang="en-US" dirty="0"/>
          </a:p>
          <a:p>
            <a:pPr lvl="0"/>
            <a:r>
              <a:rPr lang="en-US" dirty="0"/>
              <a:t>A charity provides services to </a:t>
            </a:r>
            <a:r>
              <a:rPr lang="en-US" u="sng" dirty="0"/>
              <a:t>large numbers of beneficiaries</a:t>
            </a:r>
            <a:r>
              <a:rPr lang="en-US" dirty="0"/>
              <a:t>, where it may be easier to disguise additional beneficiaries</a:t>
            </a:r>
          </a:p>
          <a:p>
            <a:pPr>
              <a:buNone/>
            </a:pPr>
            <a:endParaRPr lang="en-US" dirty="0"/>
          </a:p>
          <a:p>
            <a:r>
              <a:rPr lang="en-US" dirty="0"/>
              <a:t>A partner is in </a:t>
            </a:r>
            <a:r>
              <a:rPr lang="en-US" u="sng" dirty="0"/>
              <a:t>receipt of funds from a number of different charities</a:t>
            </a:r>
            <a:r>
              <a:rPr lang="en-US" dirty="0"/>
              <a:t>. There is a risk of double-funding, particularly where contributions are being made to costs which are not tangible or easy to verify</a:t>
            </a:r>
          </a:p>
        </p:txBody>
      </p:sp>
      <p:sp>
        <p:nvSpPr>
          <p:cNvPr id="4" name="Slide Number Placeholder 3"/>
          <p:cNvSpPr>
            <a:spLocks noGrp="1"/>
          </p:cNvSpPr>
          <p:nvPr>
            <p:ph type="sldNum" sz="quarter" idx="12"/>
          </p:nvPr>
        </p:nvSpPr>
        <p:spPr/>
        <p:txBody>
          <a:bodyPr/>
          <a:lstStyle/>
          <a:p>
            <a:fld id="{B3CDDF82-0D9B-4705-A2FD-635237C18CBB}" type="slidenum">
              <a:rPr lang="en-US" smtClean="0"/>
              <a:pPr/>
              <a:t>36</a:t>
            </a:fld>
            <a:endParaRPr lang="en-US"/>
          </a:p>
        </p:txBody>
      </p:sp>
    </p:spTree>
  </p:cSld>
  <p:clrMapOvr>
    <a:masterClrMapping/>
  </p:clrMapOvr>
  <p:transition>
    <p:wedg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92088"/>
          </a:xfrm>
        </p:spPr>
        <p:txBody>
          <a:bodyPr>
            <a:normAutofit/>
          </a:bodyPr>
          <a:lstStyle/>
          <a:p>
            <a:pPr algn="ctr"/>
            <a:r>
              <a:rPr lang="en-US" sz="4400" b="1" dirty="0"/>
              <a:t>Know Your Partner</a:t>
            </a:r>
          </a:p>
        </p:txBody>
      </p:sp>
      <p:sp>
        <p:nvSpPr>
          <p:cNvPr id="3" name="Content Placeholder 2"/>
          <p:cNvSpPr>
            <a:spLocks noGrp="1"/>
          </p:cNvSpPr>
          <p:nvPr>
            <p:ph idx="1"/>
          </p:nvPr>
        </p:nvSpPr>
        <p:spPr>
          <a:xfrm>
            <a:off x="457200" y="1412776"/>
            <a:ext cx="8229600" cy="4911824"/>
          </a:xfrm>
        </p:spPr>
        <p:txBody>
          <a:bodyPr>
            <a:normAutofit/>
          </a:bodyPr>
          <a:lstStyle/>
          <a:p>
            <a:r>
              <a:rPr lang="en-US" dirty="0"/>
              <a:t>The “Know Your Partner” principle applies to all close partner work, including:</a:t>
            </a:r>
          </a:p>
          <a:p>
            <a:pPr>
              <a:buNone/>
            </a:pPr>
            <a:endParaRPr lang="en-US" sz="1000" dirty="0"/>
          </a:p>
          <a:p>
            <a:pPr marL="717550" indent="-358775">
              <a:buFont typeface="Courier New" pitchFamily="49" charset="0"/>
              <a:buChar char="o"/>
              <a:tabLst>
                <a:tab pos="717550" algn="l"/>
              </a:tabLst>
            </a:pPr>
            <a:r>
              <a:rPr lang="en-US" dirty="0"/>
              <a:t>when using </a:t>
            </a:r>
            <a:r>
              <a:rPr lang="en-US" u="sng" dirty="0"/>
              <a:t>local</a:t>
            </a:r>
            <a:r>
              <a:rPr lang="en-US" dirty="0"/>
              <a:t> individual </a:t>
            </a:r>
            <a:r>
              <a:rPr lang="en-US" u="sng" dirty="0"/>
              <a:t>representatives</a:t>
            </a:r>
            <a:r>
              <a:rPr lang="en-US" dirty="0"/>
              <a:t> and </a:t>
            </a:r>
            <a:r>
              <a:rPr lang="en-US" u="sng" dirty="0"/>
              <a:t>agents</a:t>
            </a:r>
            <a:r>
              <a:rPr lang="en-US" dirty="0"/>
              <a:t> to provide assistance,</a:t>
            </a:r>
          </a:p>
          <a:p>
            <a:pPr marL="717550" indent="-358775">
              <a:buNone/>
              <a:tabLst>
                <a:tab pos="717550" algn="l"/>
              </a:tabLst>
            </a:pPr>
            <a:endParaRPr lang="en-US" sz="1000" dirty="0"/>
          </a:p>
          <a:p>
            <a:pPr marL="717550" indent="-358775">
              <a:buFont typeface="Courier New" pitchFamily="49" charset="0"/>
              <a:buChar char="o"/>
            </a:pPr>
            <a:r>
              <a:rPr lang="en-US" dirty="0"/>
              <a:t>for close </a:t>
            </a:r>
            <a:r>
              <a:rPr lang="en-US" u="sng" dirty="0"/>
              <a:t>collaborative and coordinative work</a:t>
            </a:r>
            <a:r>
              <a:rPr lang="en-US" dirty="0"/>
              <a:t> with other </a:t>
            </a:r>
            <a:r>
              <a:rPr lang="en-US" dirty="0" err="1"/>
              <a:t>organisations</a:t>
            </a:r>
            <a:r>
              <a:rPr lang="en-US" dirty="0"/>
              <a:t>; and </a:t>
            </a:r>
          </a:p>
          <a:p>
            <a:pPr marL="717550" indent="-358775">
              <a:buNone/>
            </a:pPr>
            <a:endParaRPr lang="en-US" sz="1000" dirty="0"/>
          </a:p>
          <a:p>
            <a:pPr marL="717550" indent="-358775">
              <a:buFont typeface="Courier New" pitchFamily="49" charset="0"/>
              <a:buChar char="o"/>
            </a:pPr>
            <a:r>
              <a:rPr lang="en-US" dirty="0"/>
              <a:t>when using </a:t>
            </a:r>
            <a:r>
              <a:rPr lang="en-US" u="sng" dirty="0"/>
              <a:t>local Non-Profit </a:t>
            </a:r>
            <a:r>
              <a:rPr lang="en-US" u="sng" dirty="0" err="1"/>
              <a:t>Organisations</a:t>
            </a:r>
            <a:r>
              <a:rPr lang="en-US" dirty="0"/>
              <a:t> (“NPOs”) and partners to deliver projects and elements of the charity’s work.</a:t>
            </a:r>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37</a:t>
            </a:fld>
            <a:endParaRPr lang="en-US"/>
          </a:p>
        </p:txBody>
      </p:sp>
    </p:spTree>
  </p:cSld>
  <p:clrMapOvr>
    <a:masterClrMapping/>
  </p:clrMapOvr>
  <p:transition>
    <p:wedg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648072"/>
          </a:xfrm>
        </p:spPr>
        <p:txBody>
          <a:bodyPr>
            <a:normAutofit fontScale="90000"/>
          </a:bodyPr>
          <a:lstStyle/>
          <a:p>
            <a:pPr algn="ctr"/>
            <a:r>
              <a:rPr lang="en-US" sz="5400" b="1" dirty="0"/>
              <a:t>Know Your Partner</a:t>
            </a:r>
            <a:endParaRPr lang="en-US" b="1" dirty="0"/>
          </a:p>
        </p:txBody>
      </p:sp>
      <p:sp>
        <p:nvSpPr>
          <p:cNvPr id="3" name="Content Placeholder 2"/>
          <p:cNvSpPr>
            <a:spLocks noGrp="1"/>
          </p:cNvSpPr>
          <p:nvPr>
            <p:ph idx="1"/>
          </p:nvPr>
        </p:nvSpPr>
        <p:spPr>
          <a:xfrm>
            <a:off x="457200" y="1124744"/>
            <a:ext cx="8229600" cy="5199856"/>
          </a:xfrm>
        </p:spPr>
        <p:txBody>
          <a:bodyPr>
            <a:normAutofit fontScale="32500" lnSpcReduction="20000"/>
          </a:bodyPr>
          <a:lstStyle/>
          <a:p>
            <a:pPr lvl="0"/>
            <a:r>
              <a:rPr lang="en-US" sz="6000" b="1" dirty="0"/>
              <a:t>Identify </a:t>
            </a:r>
            <a:r>
              <a:rPr lang="en-US" sz="6000" dirty="0"/>
              <a:t>– know who you are dealing with</a:t>
            </a:r>
          </a:p>
          <a:p>
            <a:pPr>
              <a:buNone/>
            </a:pPr>
            <a:endParaRPr lang="en-US" sz="3700" dirty="0"/>
          </a:p>
          <a:p>
            <a:pPr lvl="0"/>
            <a:r>
              <a:rPr lang="en-US" sz="6000" b="1" dirty="0"/>
              <a:t>Verify </a:t>
            </a:r>
            <a:r>
              <a:rPr lang="en-US" sz="6000" dirty="0"/>
              <a:t>– where reasonable and the risks are high, verify identities</a:t>
            </a:r>
          </a:p>
          <a:p>
            <a:pPr>
              <a:buNone/>
            </a:pPr>
            <a:r>
              <a:rPr lang="en-US" sz="4400" dirty="0"/>
              <a:t> </a:t>
            </a:r>
          </a:p>
          <a:p>
            <a:pPr lvl="0"/>
            <a:r>
              <a:rPr lang="en-US" sz="6000" b="1" dirty="0"/>
              <a:t>Know what the organization’s or individual’s business is </a:t>
            </a:r>
            <a:r>
              <a:rPr lang="en-US" sz="6000" dirty="0"/>
              <a:t>and can be assured this is appropriate for the charity to be involved with</a:t>
            </a:r>
          </a:p>
          <a:p>
            <a:pPr>
              <a:buNone/>
            </a:pPr>
            <a:r>
              <a:rPr lang="en-US" sz="3400" dirty="0"/>
              <a:t> </a:t>
            </a:r>
          </a:p>
          <a:p>
            <a:pPr lvl="0"/>
            <a:r>
              <a:rPr lang="en-US" sz="6200" b="1" dirty="0"/>
              <a:t>Know what their specific business is with your charity </a:t>
            </a:r>
            <a:r>
              <a:rPr lang="en-US" sz="6200" dirty="0"/>
              <a:t>and have confidence they will deliver what you want them to</a:t>
            </a:r>
          </a:p>
          <a:p>
            <a:pPr>
              <a:buNone/>
            </a:pPr>
            <a:r>
              <a:rPr lang="en-US" sz="3400" dirty="0"/>
              <a:t> </a:t>
            </a:r>
          </a:p>
          <a:p>
            <a:pPr lvl="0"/>
            <a:r>
              <a:rPr lang="en-US" sz="6200" b="1" dirty="0"/>
              <a:t>Maintain boundaries</a:t>
            </a:r>
            <a:r>
              <a:rPr lang="en-US" sz="6200" dirty="0"/>
              <a:t> to avoid conflicts of interest and protect the charity’s independence </a:t>
            </a:r>
          </a:p>
          <a:p>
            <a:pPr lvl="0">
              <a:buNone/>
            </a:pPr>
            <a:endParaRPr lang="en-US" sz="3700" dirty="0"/>
          </a:p>
          <a:p>
            <a:r>
              <a:rPr lang="en-US" sz="6200" b="1" dirty="0"/>
              <a:t>Watch out </a:t>
            </a:r>
            <a:r>
              <a:rPr lang="en-US" sz="6200" dirty="0"/>
              <a:t>for unusual or suspicious activities, conduct or requests</a:t>
            </a:r>
          </a:p>
          <a:p>
            <a:pPr>
              <a:buNone/>
            </a:pPr>
            <a:endParaRPr lang="en-US" sz="3700" dirty="0"/>
          </a:p>
          <a:p>
            <a:r>
              <a:rPr lang="en-US" sz="6000" b="1" dirty="0">
                <a:solidFill>
                  <a:schemeClr val="accent1"/>
                </a:solidFill>
              </a:rPr>
              <a:t>Compliance Tools 8 </a:t>
            </a:r>
            <a:r>
              <a:rPr lang="en-US" sz="6000" dirty="0"/>
              <a:t>and </a:t>
            </a:r>
            <a:r>
              <a:rPr lang="en-US" sz="6000" b="1" dirty="0">
                <a:solidFill>
                  <a:schemeClr val="accent1"/>
                </a:solidFill>
              </a:rPr>
              <a:t>9</a:t>
            </a:r>
            <a:r>
              <a:rPr lang="en-US" sz="6000" dirty="0"/>
              <a:t> provide additional “Know Your Partner” issues and questions trustees should consider.  </a:t>
            </a:r>
          </a:p>
          <a:p>
            <a:pPr>
              <a:buNone/>
            </a:pPr>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38</a:t>
            </a:fld>
            <a:endParaRPr lang="en-US"/>
          </a:p>
        </p:txBody>
      </p:sp>
    </p:spTree>
  </p:cSld>
  <p:clrMapOvr>
    <a:masterClrMapping/>
  </p:clrMapOvr>
  <p:transition>
    <p:wedg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20080"/>
          </a:xfrm>
        </p:spPr>
        <p:txBody>
          <a:bodyPr>
            <a:noAutofit/>
          </a:bodyPr>
          <a:lstStyle/>
          <a:p>
            <a:pPr algn="ctr"/>
            <a:r>
              <a:rPr lang="en-US" sz="3200" b="1" dirty="0"/>
              <a:t>Identifying suspicious situations and concerns</a:t>
            </a:r>
            <a:endParaRPr lang="en-US" sz="3200" dirty="0"/>
          </a:p>
        </p:txBody>
      </p:sp>
      <p:sp>
        <p:nvSpPr>
          <p:cNvPr id="3" name="Content Placeholder 2"/>
          <p:cNvSpPr>
            <a:spLocks noGrp="1"/>
          </p:cNvSpPr>
          <p:nvPr>
            <p:ph idx="1"/>
          </p:nvPr>
        </p:nvSpPr>
        <p:spPr>
          <a:xfrm>
            <a:off x="457200" y="1124744"/>
            <a:ext cx="8229600" cy="5199856"/>
          </a:xfrm>
        </p:spPr>
        <p:txBody>
          <a:bodyPr>
            <a:normAutofit fontScale="92500" lnSpcReduction="20000"/>
          </a:bodyPr>
          <a:lstStyle/>
          <a:p>
            <a:r>
              <a:rPr lang="en-US" dirty="0"/>
              <a:t>The risk of abuse may be greater where, for example:</a:t>
            </a:r>
          </a:p>
          <a:p>
            <a:pPr>
              <a:buNone/>
            </a:pPr>
            <a:endParaRPr lang="en-US" dirty="0"/>
          </a:p>
          <a:p>
            <a:pPr marL="717550" lvl="0" indent="-358775">
              <a:buFont typeface="Courier New" pitchFamily="49" charset="0"/>
              <a:buChar char="o"/>
            </a:pPr>
            <a:r>
              <a:rPr lang="en-US" dirty="0"/>
              <a:t>the </a:t>
            </a:r>
            <a:r>
              <a:rPr lang="en-US" u="sng" dirty="0"/>
              <a:t>project proposal is vague</a:t>
            </a:r>
            <a:r>
              <a:rPr lang="en-US" dirty="0"/>
              <a:t> or lacks adequate financial or technical details</a:t>
            </a:r>
          </a:p>
          <a:p>
            <a:pPr marL="717550" lvl="0" indent="-358775">
              <a:buNone/>
            </a:pPr>
            <a:endParaRPr lang="en-US" dirty="0"/>
          </a:p>
          <a:p>
            <a:pPr marL="717550" lvl="0" indent="-358775">
              <a:buFont typeface="Courier New" pitchFamily="49" charset="0"/>
              <a:buChar char="o"/>
            </a:pPr>
            <a:r>
              <a:rPr lang="en-US" dirty="0"/>
              <a:t>the structure or nature of the proposed project makes it </a:t>
            </a:r>
            <a:r>
              <a:rPr lang="en-US" u="sng" dirty="0"/>
              <a:t>difficult to identify the partner and verify their details</a:t>
            </a:r>
          </a:p>
          <a:p>
            <a:pPr marL="717550" lvl="0" indent="-358775">
              <a:buNone/>
            </a:pPr>
            <a:endParaRPr lang="en-US" dirty="0"/>
          </a:p>
          <a:p>
            <a:pPr marL="717550" lvl="0" indent="-358775">
              <a:buFont typeface="Courier New" pitchFamily="49" charset="0"/>
              <a:buChar char="o"/>
            </a:pPr>
            <a:r>
              <a:rPr lang="en-US" dirty="0"/>
              <a:t>the proposals include </a:t>
            </a:r>
            <a:r>
              <a:rPr lang="en-US" u="sng" dirty="0"/>
              <a:t>delegating work</a:t>
            </a:r>
            <a:r>
              <a:rPr lang="en-US" dirty="0"/>
              <a:t> to other unknown partners or newly formed organizations </a:t>
            </a:r>
          </a:p>
          <a:p>
            <a:pPr marL="717550" lvl="0" indent="-358775">
              <a:buNone/>
            </a:pPr>
            <a:endParaRPr lang="en-US" dirty="0"/>
          </a:p>
          <a:p>
            <a:pPr marL="717550" lvl="0" indent="-358775">
              <a:buFont typeface="Courier New" pitchFamily="49" charset="0"/>
              <a:buChar char="o"/>
            </a:pPr>
            <a:r>
              <a:rPr lang="en-US" dirty="0"/>
              <a:t>it is </a:t>
            </a:r>
            <a:r>
              <a:rPr lang="en-US" u="sng" dirty="0"/>
              <a:t>difficult to contact the partner </a:t>
            </a:r>
            <a:r>
              <a:rPr lang="en-US" dirty="0"/>
              <a:t>at their main address or telephone number, or they always insist upon contacting the charity and not the other way round</a:t>
            </a:r>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39</a:t>
            </a:fld>
            <a:endParaRPr lang="en-US"/>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FATF Members</a:t>
            </a:r>
            <a:endParaRPr lang="en-GB" dirty="0"/>
          </a:p>
        </p:txBody>
      </p:sp>
      <p:sp>
        <p:nvSpPr>
          <p:cNvPr id="3" name="Content Placeholder 2"/>
          <p:cNvSpPr>
            <a:spLocks noGrp="1"/>
          </p:cNvSpPr>
          <p:nvPr>
            <p:ph sz="half" idx="1"/>
          </p:nvPr>
        </p:nvSpPr>
        <p:spPr/>
        <p:txBody>
          <a:bodyPr/>
          <a:lstStyle/>
          <a:p>
            <a:r>
              <a:rPr lang="en-US" dirty="0"/>
              <a:t>Argentina </a:t>
            </a:r>
          </a:p>
          <a:p>
            <a:r>
              <a:rPr lang="en-US" dirty="0"/>
              <a:t>Australia</a:t>
            </a:r>
          </a:p>
          <a:p>
            <a:r>
              <a:rPr lang="en-US" dirty="0"/>
              <a:t>Austria</a:t>
            </a:r>
          </a:p>
          <a:p>
            <a:r>
              <a:rPr lang="en-US" dirty="0"/>
              <a:t>Belgium</a:t>
            </a:r>
          </a:p>
          <a:p>
            <a:r>
              <a:rPr lang="en-US" dirty="0"/>
              <a:t>Brazil</a:t>
            </a:r>
          </a:p>
          <a:p>
            <a:r>
              <a:rPr lang="en-US" dirty="0"/>
              <a:t>Canada</a:t>
            </a:r>
          </a:p>
          <a:p>
            <a:r>
              <a:rPr lang="en-US" dirty="0"/>
              <a:t>China (&amp; Hong Kong)</a:t>
            </a:r>
          </a:p>
          <a:p>
            <a:r>
              <a:rPr lang="en-US" dirty="0"/>
              <a:t>Denmark</a:t>
            </a:r>
          </a:p>
          <a:p>
            <a:r>
              <a:rPr lang="en-US" dirty="0"/>
              <a:t>European Commission</a:t>
            </a:r>
            <a:endParaRPr lang="en-GB" dirty="0"/>
          </a:p>
        </p:txBody>
      </p:sp>
      <p:sp>
        <p:nvSpPr>
          <p:cNvPr id="4" name="Content Placeholder 3"/>
          <p:cNvSpPr>
            <a:spLocks noGrp="1"/>
          </p:cNvSpPr>
          <p:nvPr>
            <p:ph sz="half" idx="2"/>
          </p:nvPr>
        </p:nvSpPr>
        <p:spPr/>
        <p:txBody>
          <a:bodyPr/>
          <a:lstStyle/>
          <a:p>
            <a:r>
              <a:rPr lang="en-US" dirty="0"/>
              <a:t>Finland</a:t>
            </a:r>
          </a:p>
          <a:p>
            <a:r>
              <a:rPr lang="en-US" dirty="0"/>
              <a:t>France</a:t>
            </a:r>
          </a:p>
          <a:p>
            <a:r>
              <a:rPr lang="en-US" dirty="0"/>
              <a:t>Germany</a:t>
            </a:r>
          </a:p>
          <a:p>
            <a:r>
              <a:rPr lang="en-US" dirty="0"/>
              <a:t>Greece</a:t>
            </a:r>
          </a:p>
          <a:p>
            <a:r>
              <a:rPr lang="en-US" dirty="0"/>
              <a:t>Gulf Co-operation Council</a:t>
            </a:r>
          </a:p>
          <a:p>
            <a:r>
              <a:rPr lang="en-US" dirty="0"/>
              <a:t>Iceland</a:t>
            </a:r>
          </a:p>
          <a:p>
            <a:r>
              <a:rPr lang="en-US" dirty="0"/>
              <a:t>India</a:t>
            </a:r>
          </a:p>
          <a:p>
            <a:r>
              <a:rPr lang="en-US" dirty="0"/>
              <a:t>Ireland</a:t>
            </a:r>
          </a:p>
          <a:p>
            <a:pPr marL="0" indent="0">
              <a:buNone/>
            </a:pPr>
            <a:endParaRPr lang="en-US" dirty="0"/>
          </a:p>
          <a:p>
            <a:endParaRPr lang="en-GB" dirty="0"/>
          </a:p>
        </p:txBody>
      </p:sp>
      <p:sp>
        <p:nvSpPr>
          <p:cNvPr id="5" name="Slide Number Placeholder 4"/>
          <p:cNvSpPr>
            <a:spLocks noGrp="1"/>
          </p:cNvSpPr>
          <p:nvPr>
            <p:ph type="sldNum" sz="quarter" idx="12"/>
          </p:nvPr>
        </p:nvSpPr>
        <p:spPr/>
        <p:txBody>
          <a:bodyPr/>
          <a:lstStyle/>
          <a:p>
            <a:fld id="{B3CDDF82-0D9B-4705-A2FD-635237C18CBB}" type="slidenum">
              <a:rPr lang="en-US" smtClean="0"/>
              <a:pPr/>
              <a:t>4</a:t>
            </a:fld>
            <a:endParaRPr lang="en-US"/>
          </a:p>
        </p:txBody>
      </p:sp>
    </p:spTree>
    <p:extLst>
      <p:ext uri="{BB962C8B-B14F-4D97-AF65-F5344CB8AC3E}">
        <p14:creationId xmlns:p14="http://schemas.microsoft.com/office/powerpoint/2010/main" val="343169207"/>
      </p:ext>
    </p:extLst>
  </p:cSld>
  <p:clrMapOvr>
    <a:masterClrMapping/>
  </p:clrMapOvr>
  <p:transition>
    <p:wedg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a:bodyPr>
          <a:lstStyle/>
          <a:p>
            <a:pPr algn="ctr"/>
            <a:r>
              <a:rPr lang="en-US" sz="3200" b="1" dirty="0"/>
              <a:t>Identifying suspicious situations and concerns</a:t>
            </a:r>
            <a:endParaRPr lang="en-US" sz="3200" dirty="0"/>
          </a:p>
        </p:txBody>
      </p:sp>
      <p:sp>
        <p:nvSpPr>
          <p:cNvPr id="3" name="Content Placeholder 2"/>
          <p:cNvSpPr>
            <a:spLocks noGrp="1"/>
          </p:cNvSpPr>
          <p:nvPr>
            <p:ph idx="1"/>
          </p:nvPr>
        </p:nvSpPr>
        <p:spPr>
          <a:xfrm>
            <a:off x="457200" y="1412776"/>
            <a:ext cx="8229600" cy="4911824"/>
          </a:xfrm>
        </p:spPr>
        <p:txBody>
          <a:bodyPr>
            <a:normAutofit fontScale="92500" lnSpcReduction="10000"/>
          </a:bodyPr>
          <a:lstStyle/>
          <a:p>
            <a:r>
              <a:rPr lang="en-US" dirty="0"/>
              <a:t>The risk of abuse may be greater where, for example:</a:t>
            </a:r>
          </a:p>
          <a:p>
            <a:pPr>
              <a:buNone/>
            </a:pPr>
            <a:endParaRPr lang="en-US" sz="1300" dirty="0"/>
          </a:p>
          <a:p>
            <a:pPr marL="717550" lvl="0" indent="-358775">
              <a:buFont typeface="Courier New" pitchFamily="49" charset="0"/>
              <a:buChar char="o"/>
            </a:pPr>
            <a:r>
              <a:rPr lang="en-US" dirty="0"/>
              <a:t>the project involves </a:t>
            </a:r>
            <a:r>
              <a:rPr lang="en-US" u="sng" dirty="0"/>
              <a:t>unusual payment mechanisms</a:t>
            </a:r>
            <a:r>
              <a:rPr lang="en-US" dirty="0"/>
              <a:t>, or requests for cash, or for money to be paid into an account not held in the name of the partner, or in a country in which the partner is not based</a:t>
            </a:r>
          </a:p>
          <a:p>
            <a:pPr marL="717550" lvl="0" indent="-358775">
              <a:buNone/>
            </a:pPr>
            <a:endParaRPr lang="en-US" sz="1200" dirty="0"/>
          </a:p>
          <a:p>
            <a:pPr marL="717550" lvl="0" indent="-358775">
              <a:buFont typeface="Courier New" pitchFamily="49" charset="0"/>
              <a:buChar char="o"/>
            </a:pPr>
            <a:r>
              <a:rPr lang="en-US" dirty="0"/>
              <a:t>the partner may be, or may have involvement with, </a:t>
            </a:r>
            <a:r>
              <a:rPr lang="en-US" u="sng" dirty="0"/>
              <a:t>politically exposed persons </a:t>
            </a:r>
            <a:r>
              <a:rPr lang="en-US" dirty="0"/>
              <a:t>(PEPs)</a:t>
            </a:r>
          </a:p>
          <a:p>
            <a:pPr marL="717550" lvl="0" indent="-358775">
              <a:buNone/>
            </a:pPr>
            <a:endParaRPr lang="en-US" sz="1200" dirty="0"/>
          </a:p>
          <a:p>
            <a:pPr marL="717550" lvl="0" indent="-358775">
              <a:buFont typeface="Courier New" pitchFamily="49" charset="0"/>
              <a:buChar char="o"/>
            </a:pPr>
            <a:r>
              <a:rPr lang="en-US" dirty="0"/>
              <a:t>partners request unnecessary or unusual levels of privacy and secrecy</a:t>
            </a:r>
          </a:p>
          <a:p>
            <a:pPr marL="717550" lvl="0" indent="-358775">
              <a:buNone/>
            </a:pPr>
            <a:endParaRPr lang="en-US" sz="1100" dirty="0"/>
          </a:p>
          <a:p>
            <a:pPr marL="717550" lvl="0" indent="-358775">
              <a:buFont typeface="Courier New" pitchFamily="49" charset="0"/>
              <a:buChar char="o"/>
            </a:pPr>
            <a:r>
              <a:rPr lang="en-US" dirty="0"/>
              <a:t>the partner cannot demonstrate much previous </a:t>
            </a:r>
            <a:r>
              <a:rPr lang="en-US" u="sng" dirty="0"/>
              <a:t>project delivery </a:t>
            </a:r>
            <a:r>
              <a:rPr lang="en-US" dirty="0"/>
              <a:t>and it is difficult to get </a:t>
            </a:r>
            <a:r>
              <a:rPr lang="en-US" u="sng" dirty="0"/>
              <a:t>independent references</a:t>
            </a:r>
            <a:r>
              <a:rPr lang="en-US" dirty="0"/>
              <a:t> </a:t>
            </a:r>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40</a:t>
            </a:fld>
            <a:endParaRPr lang="en-US"/>
          </a:p>
        </p:txBody>
      </p:sp>
    </p:spTree>
  </p:cSld>
  <p:clrMapOvr>
    <a:masterClrMapping/>
  </p:clrMapOvr>
  <p:transition>
    <p:wedg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92088"/>
          </a:xfrm>
        </p:spPr>
        <p:txBody>
          <a:bodyPr>
            <a:normAutofit fontScale="90000"/>
          </a:bodyPr>
          <a:lstStyle/>
          <a:p>
            <a:pPr algn="ctr"/>
            <a:r>
              <a:rPr lang="en-US" sz="4800" b="1" dirty="0"/>
              <a:t>Know Your Partner – Other Issues</a:t>
            </a:r>
            <a:endParaRPr lang="en-US" b="1" dirty="0"/>
          </a:p>
        </p:txBody>
      </p:sp>
      <p:sp>
        <p:nvSpPr>
          <p:cNvPr id="3" name="Content Placeholder 2"/>
          <p:cNvSpPr>
            <a:spLocks noGrp="1"/>
          </p:cNvSpPr>
          <p:nvPr>
            <p:ph idx="1"/>
          </p:nvPr>
        </p:nvSpPr>
        <p:spPr>
          <a:xfrm>
            <a:off x="457200" y="1412776"/>
            <a:ext cx="8229600" cy="4911824"/>
          </a:xfrm>
        </p:spPr>
        <p:txBody>
          <a:bodyPr/>
          <a:lstStyle/>
          <a:p>
            <a:r>
              <a:rPr lang="en-US" dirty="0"/>
              <a:t>Trustees should consider having </a:t>
            </a:r>
            <a:r>
              <a:rPr lang="en-US" u="sng" dirty="0"/>
              <a:t>written partnership agreements</a:t>
            </a:r>
          </a:p>
          <a:p>
            <a:pPr>
              <a:buNone/>
            </a:pPr>
            <a:endParaRPr lang="en-US" dirty="0"/>
          </a:p>
          <a:p>
            <a:r>
              <a:rPr lang="en-US" dirty="0"/>
              <a:t>Written agreements help ensure that the </a:t>
            </a:r>
            <a:r>
              <a:rPr lang="en-US" u="sng" dirty="0"/>
              <a:t>terms of the partner relationship are made clear </a:t>
            </a:r>
            <a:r>
              <a:rPr lang="en-US" dirty="0"/>
              <a:t>before a project commences, possibly preventing problems from occurring later</a:t>
            </a:r>
          </a:p>
          <a:p>
            <a:pPr>
              <a:buNone/>
            </a:pPr>
            <a:endParaRPr lang="en-US" dirty="0"/>
          </a:p>
          <a:p>
            <a:r>
              <a:rPr lang="en-US" b="1" dirty="0">
                <a:solidFill>
                  <a:schemeClr val="accent1"/>
                </a:solidFill>
              </a:rPr>
              <a:t>Compliance Tool 10 </a:t>
            </a:r>
            <a:r>
              <a:rPr lang="en-US" dirty="0"/>
              <a:t>contains some requirements that may be useful to include in a partnership agreement</a:t>
            </a:r>
          </a:p>
        </p:txBody>
      </p:sp>
      <p:sp>
        <p:nvSpPr>
          <p:cNvPr id="4" name="Slide Number Placeholder 3"/>
          <p:cNvSpPr>
            <a:spLocks noGrp="1"/>
          </p:cNvSpPr>
          <p:nvPr>
            <p:ph type="sldNum" sz="quarter" idx="12"/>
          </p:nvPr>
        </p:nvSpPr>
        <p:spPr/>
        <p:txBody>
          <a:bodyPr/>
          <a:lstStyle/>
          <a:p>
            <a:fld id="{B3CDDF82-0D9B-4705-A2FD-635237C18CBB}" type="slidenum">
              <a:rPr lang="en-US" smtClean="0"/>
              <a:pPr/>
              <a:t>41</a:t>
            </a:fld>
            <a:endParaRPr lang="en-US"/>
          </a:p>
        </p:txBody>
      </p:sp>
    </p:spTree>
  </p:cSld>
  <p:clrMapOvr>
    <a:masterClrMapping/>
  </p:clrMapOvr>
  <p:transition>
    <p:wedg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1080120"/>
          </a:xfrm>
        </p:spPr>
        <p:txBody>
          <a:bodyPr>
            <a:normAutofit/>
          </a:bodyPr>
          <a:lstStyle/>
          <a:p>
            <a:pPr algn="ctr"/>
            <a:r>
              <a:rPr lang="en-US" sz="3200" b="1" dirty="0"/>
              <a:t>How the “Know Your” Principles affect charities operating internationally</a:t>
            </a:r>
            <a:endParaRPr lang="en-US" sz="3200" dirty="0"/>
          </a:p>
        </p:txBody>
      </p:sp>
      <p:sp>
        <p:nvSpPr>
          <p:cNvPr id="3" name="Content Placeholder 2"/>
          <p:cNvSpPr>
            <a:spLocks noGrp="1"/>
          </p:cNvSpPr>
          <p:nvPr>
            <p:ph idx="1"/>
          </p:nvPr>
        </p:nvSpPr>
        <p:spPr>
          <a:xfrm>
            <a:off x="457200" y="1556792"/>
            <a:ext cx="8229600" cy="4767808"/>
          </a:xfrm>
        </p:spPr>
        <p:txBody>
          <a:bodyPr>
            <a:normAutofit fontScale="92500" lnSpcReduction="20000"/>
          </a:bodyPr>
          <a:lstStyle/>
          <a:p>
            <a:r>
              <a:rPr lang="en-US" dirty="0"/>
              <a:t>The AML and ATF duties that apply to charities which operate in Bermuda apply equally to </a:t>
            </a:r>
            <a:r>
              <a:rPr lang="en-US" u="sng" dirty="0"/>
              <a:t>charities that are based in Bermuda but primarily work internationally</a:t>
            </a:r>
          </a:p>
          <a:p>
            <a:pPr>
              <a:buNone/>
            </a:pPr>
            <a:endParaRPr lang="en-US" sz="1100" dirty="0"/>
          </a:p>
          <a:p>
            <a:r>
              <a:rPr lang="en-US" dirty="0"/>
              <a:t>Charities working internationally or with bases overseas may face different risks inherent in the area in which they operate, and should </a:t>
            </a:r>
            <a:r>
              <a:rPr lang="en-US" u="sng" dirty="0"/>
              <a:t>tailor their due diligence and monitoring</a:t>
            </a:r>
            <a:r>
              <a:rPr lang="en-US" dirty="0"/>
              <a:t> checks accordingly</a:t>
            </a:r>
          </a:p>
          <a:p>
            <a:pPr>
              <a:buNone/>
            </a:pPr>
            <a:endParaRPr lang="en-US" sz="1100" dirty="0"/>
          </a:p>
          <a:p>
            <a:r>
              <a:rPr lang="en-US" dirty="0"/>
              <a:t>Trustees should be </a:t>
            </a:r>
            <a:r>
              <a:rPr lang="en-US" u="sng" dirty="0"/>
              <a:t>aware of the local legal and regulatory framework</a:t>
            </a:r>
            <a:r>
              <a:rPr lang="en-US" dirty="0"/>
              <a:t> before conducting charitable </a:t>
            </a:r>
            <a:r>
              <a:rPr lang="en-US" dirty="0" err="1"/>
              <a:t>programmes</a:t>
            </a:r>
            <a:r>
              <a:rPr lang="en-US" dirty="0"/>
              <a:t> abroad</a:t>
            </a:r>
          </a:p>
          <a:p>
            <a:pPr>
              <a:buNone/>
            </a:pPr>
            <a:endParaRPr lang="en-US" sz="1200" dirty="0"/>
          </a:p>
          <a:p>
            <a:r>
              <a:rPr lang="en-US" dirty="0"/>
              <a:t>Trustees must ensure that their charity is not used to commit any criminal offences under counter terrorism legislation</a:t>
            </a:r>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42</a:t>
            </a:fld>
            <a:endParaRPr lang="en-US"/>
          </a:p>
        </p:txBody>
      </p:sp>
    </p:spTree>
  </p:cSld>
  <p:clrMapOvr>
    <a:masterClrMapping/>
  </p:clrMapOvr>
  <p:transition>
    <p:wedg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20080"/>
          </a:xfrm>
        </p:spPr>
        <p:txBody>
          <a:bodyPr>
            <a:normAutofit fontScale="90000"/>
          </a:bodyPr>
          <a:lstStyle/>
          <a:p>
            <a:pPr lvl="0" algn="ctr"/>
            <a:br>
              <a:rPr lang="en-US" dirty="0"/>
            </a:br>
            <a:r>
              <a:rPr lang="en-US" sz="4800" b="1" dirty="0"/>
              <a:t> Regulation 5: Systems and Controls</a:t>
            </a:r>
            <a:endParaRPr lang="en-US" dirty="0"/>
          </a:p>
        </p:txBody>
      </p:sp>
      <p:sp>
        <p:nvSpPr>
          <p:cNvPr id="3" name="Content Placeholder 2"/>
          <p:cNvSpPr>
            <a:spLocks noGrp="1"/>
          </p:cNvSpPr>
          <p:nvPr>
            <p:ph idx="1"/>
          </p:nvPr>
        </p:nvSpPr>
        <p:spPr>
          <a:xfrm>
            <a:off x="457200" y="1412776"/>
            <a:ext cx="8229600" cy="4911824"/>
          </a:xfrm>
        </p:spPr>
        <p:txBody>
          <a:bodyPr/>
          <a:lstStyle/>
          <a:p>
            <a:r>
              <a:rPr lang="en-US" dirty="0"/>
              <a:t>Regulation 5 - establish and maintain, on a risk-sensitive basis, policies, processes and procedures to comply with their obligations under the Regulations</a:t>
            </a:r>
          </a:p>
          <a:p>
            <a:pPr>
              <a:buNone/>
            </a:pPr>
            <a:endParaRPr lang="en-US" dirty="0"/>
          </a:p>
          <a:p>
            <a:r>
              <a:rPr lang="en-US" dirty="0"/>
              <a:t>Regulation 5(1) provides the areas that must be addressed by these policies, processes and procedures</a:t>
            </a:r>
          </a:p>
          <a:p>
            <a:pPr>
              <a:buNone/>
            </a:pPr>
            <a:endParaRPr lang="en-US" dirty="0"/>
          </a:p>
          <a:p>
            <a:r>
              <a:rPr lang="en-US" dirty="0"/>
              <a:t>Regulation 5(2) relates to requirements for making disclosures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43</a:t>
            </a:fld>
            <a:endParaRPr lang="en-US"/>
          </a:p>
        </p:txBody>
      </p:sp>
    </p:spTree>
  </p:cSld>
  <p:clrMapOvr>
    <a:masterClrMapping/>
  </p:clrMapOvr>
  <p:transition>
    <p:wedg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1152128"/>
          </a:xfrm>
        </p:spPr>
        <p:txBody>
          <a:bodyPr>
            <a:noAutofit/>
          </a:bodyPr>
          <a:lstStyle/>
          <a:p>
            <a:pPr algn="ctr"/>
            <a:r>
              <a:rPr lang="en-US" sz="4000" b="1" dirty="0"/>
              <a:t>Regulation 5(1) Policies, Processes and Procedures</a:t>
            </a:r>
          </a:p>
        </p:txBody>
      </p:sp>
      <p:sp>
        <p:nvSpPr>
          <p:cNvPr id="3" name="Content Placeholder 2"/>
          <p:cNvSpPr>
            <a:spLocks noGrp="1"/>
          </p:cNvSpPr>
          <p:nvPr>
            <p:ph idx="1"/>
          </p:nvPr>
        </p:nvSpPr>
        <p:spPr/>
        <p:txBody>
          <a:bodyPr/>
          <a:lstStyle/>
          <a:p>
            <a:pPr marL="514350" lvl="0" indent="-514350">
              <a:buFont typeface="+mj-lt"/>
              <a:buAutoNum type="alphaLcParenR"/>
            </a:pPr>
            <a:r>
              <a:rPr lang="en-US" dirty="0"/>
              <a:t>Carrying out proper due diligence</a:t>
            </a:r>
          </a:p>
          <a:p>
            <a:pPr marL="514350" lvl="0" indent="-514350">
              <a:buFont typeface="+mj-lt"/>
              <a:buAutoNum type="alphaLcParenR"/>
            </a:pPr>
            <a:r>
              <a:rPr lang="en-US" dirty="0"/>
              <a:t>Identifying international transactions</a:t>
            </a:r>
          </a:p>
          <a:p>
            <a:pPr marL="514350" lvl="0" indent="-514350">
              <a:buFont typeface="+mj-lt"/>
              <a:buAutoNum type="alphaLcParenR"/>
            </a:pPr>
            <a:r>
              <a:rPr lang="en-US" dirty="0"/>
              <a:t>Monitoring and verification of payments to beneficiaries and partners</a:t>
            </a:r>
          </a:p>
          <a:p>
            <a:pPr marL="514350" lvl="0" indent="-514350">
              <a:buFont typeface="+mj-lt"/>
              <a:buAutoNum type="alphaLcParenR"/>
            </a:pPr>
            <a:r>
              <a:rPr lang="en-US" dirty="0"/>
              <a:t>Reporting</a:t>
            </a:r>
          </a:p>
          <a:p>
            <a:pPr marL="514350" lvl="0" indent="-514350">
              <a:buFont typeface="+mj-lt"/>
              <a:buAutoNum type="alphaLcParenR"/>
            </a:pPr>
            <a:r>
              <a:rPr lang="en-US" dirty="0"/>
              <a:t>Training</a:t>
            </a:r>
          </a:p>
          <a:p>
            <a:endParaRPr lang="en-US" dirty="0"/>
          </a:p>
          <a:p>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44</a:t>
            </a:fld>
            <a:endParaRPr lang="en-US"/>
          </a:p>
        </p:txBody>
      </p:sp>
    </p:spTree>
  </p:cSld>
  <p:clrMapOvr>
    <a:masterClrMapping/>
  </p:clrMapOvr>
  <p:transition>
    <p:wedg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t>Regulation 5(1) Policies, Processes and Procedures</a:t>
            </a:r>
          </a:p>
        </p:txBody>
      </p:sp>
      <p:sp>
        <p:nvSpPr>
          <p:cNvPr id="3" name="Content Placeholder 2"/>
          <p:cNvSpPr>
            <a:spLocks noGrp="1"/>
          </p:cNvSpPr>
          <p:nvPr>
            <p:ph idx="1"/>
          </p:nvPr>
        </p:nvSpPr>
        <p:spPr/>
        <p:txBody>
          <a:bodyPr>
            <a:normAutofit/>
          </a:bodyPr>
          <a:lstStyle/>
          <a:p>
            <a:pPr marL="514350" lvl="0" indent="-514350">
              <a:buNone/>
            </a:pPr>
            <a:r>
              <a:rPr lang="en-US" dirty="0">
                <a:solidFill>
                  <a:schemeClr val="accent3"/>
                </a:solidFill>
              </a:rPr>
              <a:t>f)</a:t>
            </a:r>
            <a:r>
              <a:rPr lang="en-US" dirty="0"/>
              <a:t>	Record-keeping</a:t>
            </a:r>
          </a:p>
          <a:p>
            <a:pPr marL="514350" lvl="0" indent="-514350">
              <a:buNone/>
            </a:pPr>
            <a:r>
              <a:rPr lang="en-US" dirty="0">
                <a:solidFill>
                  <a:schemeClr val="accent3"/>
                </a:solidFill>
              </a:rPr>
              <a:t>g)</a:t>
            </a:r>
            <a:r>
              <a:rPr lang="en-US" dirty="0"/>
              <a:t>	Internal financial controls </a:t>
            </a:r>
          </a:p>
          <a:p>
            <a:pPr marL="514350" lvl="0" indent="-514350">
              <a:buNone/>
            </a:pPr>
            <a:r>
              <a:rPr lang="en-US" dirty="0">
                <a:solidFill>
                  <a:schemeClr val="accent3"/>
                </a:solidFill>
              </a:rPr>
              <a:t>h)</a:t>
            </a:r>
            <a:r>
              <a:rPr lang="en-US" dirty="0"/>
              <a:t>	Risk assessment and management</a:t>
            </a:r>
          </a:p>
          <a:p>
            <a:pPr marL="514350" lvl="0" indent="-514350">
              <a:buNone/>
            </a:pPr>
            <a:r>
              <a:rPr lang="en-US" dirty="0" err="1">
                <a:solidFill>
                  <a:schemeClr val="accent3"/>
                </a:solidFill>
              </a:rPr>
              <a:t>i</a:t>
            </a:r>
            <a:r>
              <a:rPr lang="en-US" dirty="0">
                <a:solidFill>
                  <a:schemeClr val="accent3"/>
                </a:solidFill>
              </a:rPr>
              <a:t>)</a:t>
            </a:r>
            <a:r>
              <a:rPr lang="en-US" dirty="0"/>
              <a:t>	Monitoring and management of compliance with AML and ATF policies, processes and procedures </a:t>
            </a:r>
          </a:p>
          <a:p>
            <a:pPr>
              <a:buNone/>
            </a:pPr>
            <a:endParaRPr lang="en-US"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45</a:t>
            </a:fld>
            <a:endParaRPr lang="en-US"/>
          </a:p>
        </p:txBody>
      </p:sp>
    </p:spTree>
  </p:cSld>
  <p:clrMapOvr>
    <a:masterClrMapping/>
  </p:clrMapOvr>
  <p:transition>
    <p:wedg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Autofit/>
          </a:bodyPr>
          <a:lstStyle/>
          <a:p>
            <a:pPr algn="ctr"/>
            <a:r>
              <a:rPr lang="en-US" sz="4000" b="1" dirty="0"/>
              <a:t>Regulation 5(2) Disclosures to the FIA</a:t>
            </a:r>
          </a:p>
        </p:txBody>
      </p:sp>
      <p:sp>
        <p:nvSpPr>
          <p:cNvPr id="3" name="Content Placeholder 2"/>
          <p:cNvSpPr>
            <a:spLocks noGrp="1"/>
          </p:cNvSpPr>
          <p:nvPr>
            <p:ph idx="1"/>
          </p:nvPr>
        </p:nvSpPr>
        <p:spPr>
          <a:xfrm>
            <a:off x="457200" y="2060848"/>
            <a:ext cx="8229600" cy="4263752"/>
          </a:xfrm>
        </p:spPr>
        <p:txBody>
          <a:bodyPr>
            <a:normAutofit/>
          </a:bodyPr>
          <a:lstStyle/>
          <a:p>
            <a:r>
              <a:rPr lang="en-US" dirty="0"/>
              <a:t>Persons who work with charities have obligations to </a:t>
            </a:r>
            <a:r>
              <a:rPr lang="en-US" u="sng" dirty="0"/>
              <a:t>make disclosures to the FIA if they know or suspect that money laundering or terrorist financing is occurring </a:t>
            </a:r>
            <a:r>
              <a:rPr lang="en-US" dirty="0"/>
              <a:t>(pursuant to sections 46(5) of the Proceeds of Crime Act 1997, section 9 or paragraph 1 of Part 1 of Schedule 1 to the Anti-Terrorism (Financial and Other Measures) Act 2004) </a:t>
            </a:r>
          </a:p>
        </p:txBody>
      </p:sp>
      <p:sp>
        <p:nvSpPr>
          <p:cNvPr id="4" name="Slide Number Placeholder 3"/>
          <p:cNvSpPr>
            <a:spLocks noGrp="1"/>
          </p:cNvSpPr>
          <p:nvPr>
            <p:ph type="sldNum" sz="quarter" idx="12"/>
          </p:nvPr>
        </p:nvSpPr>
        <p:spPr/>
        <p:txBody>
          <a:bodyPr/>
          <a:lstStyle/>
          <a:p>
            <a:fld id="{B3CDDF82-0D9B-4705-A2FD-635237C18CBB}" type="slidenum">
              <a:rPr lang="en-US" smtClean="0"/>
              <a:pPr/>
              <a:t>46</a:t>
            </a:fld>
            <a:endParaRPr lang="en-US"/>
          </a:p>
        </p:txBody>
      </p:sp>
    </p:spTree>
  </p:cSld>
  <p:clrMapOvr>
    <a:masterClrMapping/>
  </p:clrMapOvr>
  <p:transition>
    <p:wedg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36104"/>
          </a:xfrm>
        </p:spPr>
        <p:txBody>
          <a:bodyPr>
            <a:noAutofit/>
          </a:bodyPr>
          <a:lstStyle/>
          <a:p>
            <a:pPr algn="ctr"/>
            <a:r>
              <a:rPr lang="en-US" sz="3600" b="1" dirty="0"/>
              <a:t>Regulation 5(2) Disclosures to Compliance Officers</a:t>
            </a:r>
          </a:p>
        </p:txBody>
      </p:sp>
      <p:sp>
        <p:nvSpPr>
          <p:cNvPr id="3" name="Content Placeholder 2"/>
          <p:cNvSpPr>
            <a:spLocks noGrp="1"/>
          </p:cNvSpPr>
          <p:nvPr>
            <p:ph idx="1"/>
          </p:nvPr>
        </p:nvSpPr>
        <p:spPr>
          <a:xfrm>
            <a:off x="457200" y="1412776"/>
            <a:ext cx="8229600" cy="4911824"/>
          </a:xfrm>
        </p:spPr>
        <p:txBody>
          <a:bodyPr>
            <a:normAutofit fontScale="85000" lnSpcReduction="10000"/>
          </a:bodyPr>
          <a:lstStyle/>
          <a:p>
            <a:r>
              <a:rPr lang="en-US" dirty="0"/>
              <a:t>The policies, processes and procedures referred to in regulation 5(1) must include requirements that </a:t>
            </a:r>
            <a:r>
              <a:rPr lang="en-US" u="sng" dirty="0"/>
              <a:t>anyone in a charity who receives information relating to ML or TF, must disclose the information to the charity’s compliance officer</a:t>
            </a:r>
          </a:p>
          <a:p>
            <a:pPr>
              <a:buNone/>
            </a:pPr>
            <a:endParaRPr lang="en-US" sz="1200" dirty="0"/>
          </a:p>
          <a:p>
            <a:r>
              <a:rPr lang="en-US" dirty="0"/>
              <a:t>The compliance officer must </a:t>
            </a:r>
            <a:r>
              <a:rPr lang="en-US" u="sng" dirty="0"/>
              <a:t>decide whether it provides evidence of ML or TF</a:t>
            </a:r>
            <a:r>
              <a:rPr lang="en-US" dirty="0"/>
              <a:t>. If so, he or she must </a:t>
            </a:r>
            <a:r>
              <a:rPr lang="en-US" u="sng" dirty="0"/>
              <a:t>report it </a:t>
            </a:r>
            <a:r>
              <a:rPr lang="en-US" dirty="0"/>
              <a:t>to the FIA by filing a SAR online</a:t>
            </a:r>
          </a:p>
          <a:p>
            <a:pPr>
              <a:buNone/>
            </a:pPr>
            <a:endParaRPr lang="en-US" sz="1200" dirty="0"/>
          </a:p>
          <a:p>
            <a:r>
              <a:rPr lang="en-US" dirty="0"/>
              <a:t>Charities must have systems in place </a:t>
            </a:r>
            <a:r>
              <a:rPr lang="en-US" u="sng" dirty="0"/>
              <a:t>which enable relevant information to be available</a:t>
            </a:r>
            <a:r>
              <a:rPr lang="en-US" dirty="0"/>
              <a:t> in response to reasonable enquiries from the Registrar, the FIA or a police officer</a:t>
            </a:r>
          </a:p>
          <a:p>
            <a:pPr>
              <a:buNone/>
            </a:pPr>
            <a:endParaRPr lang="en-US" sz="1200" dirty="0"/>
          </a:p>
          <a:p>
            <a:r>
              <a:rPr lang="en-US" dirty="0"/>
              <a:t>Charities’ systems should be sufficiently sophisticated to determine whether they have, or had, a donor, beneficiary or partner relationship with a person during the previous </a:t>
            </a:r>
            <a:r>
              <a:rPr lang="en-US" u="sng" dirty="0"/>
              <a:t>7 years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47</a:t>
            </a:fld>
            <a:endParaRPr lang="en-US"/>
          </a:p>
        </p:txBody>
      </p:sp>
    </p:spTree>
  </p:cSld>
  <p:clrMapOvr>
    <a:masterClrMapping/>
  </p:clrMapOvr>
  <p:transition>
    <p:wedg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92088"/>
          </a:xfrm>
        </p:spPr>
        <p:txBody>
          <a:bodyPr>
            <a:normAutofit fontScale="90000"/>
          </a:bodyPr>
          <a:lstStyle/>
          <a:p>
            <a:pPr algn="ctr"/>
            <a:r>
              <a:rPr lang="en-US" b="1" dirty="0"/>
              <a:t>Regulation 5</a:t>
            </a:r>
          </a:p>
        </p:txBody>
      </p:sp>
      <p:sp>
        <p:nvSpPr>
          <p:cNvPr id="3" name="Content Placeholder 2"/>
          <p:cNvSpPr>
            <a:spLocks noGrp="1"/>
          </p:cNvSpPr>
          <p:nvPr>
            <p:ph idx="1"/>
          </p:nvPr>
        </p:nvSpPr>
        <p:spPr>
          <a:xfrm>
            <a:off x="457200" y="1484784"/>
            <a:ext cx="8229600" cy="4839816"/>
          </a:xfrm>
        </p:spPr>
        <p:txBody>
          <a:bodyPr/>
          <a:lstStyle/>
          <a:p>
            <a:r>
              <a:rPr lang="en-US" dirty="0"/>
              <a:t>Regulation 5 does not mandate the form that systems and controls must take, trustees must decide this for themselves</a:t>
            </a:r>
          </a:p>
          <a:p>
            <a:pPr>
              <a:buNone/>
            </a:pPr>
            <a:endParaRPr lang="en-US" dirty="0"/>
          </a:p>
          <a:p>
            <a:r>
              <a:rPr lang="en-US" dirty="0"/>
              <a:t>The systems and controls might also be useful for other purposes</a:t>
            </a:r>
          </a:p>
          <a:p>
            <a:pPr>
              <a:buNone/>
            </a:pPr>
            <a:endParaRPr lang="en-US" dirty="0"/>
          </a:p>
          <a:p>
            <a:r>
              <a:rPr lang="en-US" dirty="0"/>
              <a:t>A database storing information on a charity’s donors, beneficiaries and partners  </a:t>
            </a:r>
            <a:r>
              <a:rPr lang="en-US" u="sng" dirty="0"/>
              <a:t>might also be used for recruitment, business development and fundraising purposes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48</a:t>
            </a:fld>
            <a:endParaRPr lang="en-US"/>
          </a:p>
        </p:txBody>
      </p:sp>
    </p:spTree>
  </p:cSld>
  <p:clrMapOvr>
    <a:masterClrMapping/>
  </p:clrMapOvr>
  <p:transition>
    <p:wedg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92088"/>
          </a:xfrm>
        </p:spPr>
        <p:txBody>
          <a:bodyPr>
            <a:normAutofit fontScale="90000"/>
          </a:bodyPr>
          <a:lstStyle/>
          <a:p>
            <a:pPr algn="ctr"/>
            <a:br>
              <a:rPr lang="en-US" dirty="0"/>
            </a:br>
            <a:r>
              <a:rPr lang="en-US" b="1" dirty="0"/>
              <a:t> </a:t>
            </a:r>
            <a:br>
              <a:rPr lang="en-US" dirty="0"/>
            </a:br>
            <a:r>
              <a:rPr lang="en-US" b="1" dirty="0"/>
              <a:t> Monitoring</a:t>
            </a:r>
          </a:p>
        </p:txBody>
      </p:sp>
      <p:sp>
        <p:nvSpPr>
          <p:cNvPr id="3" name="Content Placeholder 2"/>
          <p:cNvSpPr>
            <a:spLocks noGrp="1"/>
          </p:cNvSpPr>
          <p:nvPr>
            <p:ph idx="1"/>
          </p:nvPr>
        </p:nvSpPr>
        <p:spPr>
          <a:xfrm>
            <a:off x="457200" y="1268760"/>
            <a:ext cx="8229600" cy="5055840"/>
          </a:xfrm>
        </p:spPr>
        <p:txBody>
          <a:bodyPr/>
          <a:lstStyle/>
          <a:p>
            <a:r>
              <a:rPr lang="en-US" dirty="0"/>
              <a:t>Monitoring includes steps to verify that funds have been passed to the beneficiary, partner (if there is one) or other party, and to verify their proper end use</a:t>
            </a:r>
          </a:p>
          <a:p>
            <a:pPr>
              <a:buNone/>
            </a:pPr>
            <a:endParaRPr lang="en-US" sz="1000" dirty="0"/>
          </a:p>
          <a:p>
            <a:r>
              <a:rPr lang="en-US" dirty="0"/>
              <a:t>Monitoring helps to ensure effective delivery, and that promises made to the charity by the beneficiary, partner or other party, are met</a:t>
            </a:r>
          </a:p>
          <a:p>
            <a:pPr>
              <a:buNone/>
            </a:pPr>
            <a:endParaRPr lang="en-US" sz="1000" dirty="0"/>
          </a:p>
          <a:p>
            <a:r>
              <a:rPr lang="en-US" dirty="0"/>
              <a:t>Monitoring helps to verify that a project matches the initial risk assessment, and if not, triggers a process for appropriately revising the risk assessment for the beneficiary, partner, or other party</a:t>
            </a:r>
          </a:p>
        </p:txBody>
      </p:sp>
      <p:sp>
        <p:nvSpPr>
          <p:cNvPr id="4" name="Slide Number Placeholder 3"/>
          <p:cNvSpPr>
            <a:spLocks noGrp="1"/>
          </p:cNvSpPr>
          <p:nvPr>
            <p:ph type="sldNum" sz="quarter" idx="12"/>
          </p:nvPr>
        </p:nvSpPr>
        <p:spPr/>
        <p:txBody>
          <a:bodyPr/>
          <a:lstStyle/>
          <a:p>
            <a:fld id="{B3CDDF82-0D9B-4705-A2FD-635237C18CBB}" type="slidenum">
              <a:rPr lang="en-US" smtClean="0"/>
              <a:pPr/>
              <a:t>49</a:t>
            </a:fld>
            <a:endParaRPr lang="en-US"/>
          </a:p>
        </p:txBody>
      </p:sp>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FATF Members</a:t>
            </a:r>
            <a:endParaRPr lang="en-GB" dirty="0"/>
          </a:p>
        </p:txBody>
      </p:sp>
      <p:sp>
        <p:nvSpPr>
          <p:cNvPr id="3" name="Content Placeholder 2"/>
          <p:cNvSpPr>
            <a:spLocks noGrp="1"/>
          </p:cNvSpPr>
          <p:nvPr>
            <p:ph sz="half" idx="1"/>
          </p:nvPr>
        </p:nvSpPr>
        <p:spPr>
          <a:xfrm>
            <a:off x="457200" y="1556792"/>
            <a:ext cx="4038600" cy="4798133"/>
          </a:xfrm>
        </p:spPr>
        <p:txBody>
          <a:bodyPr/>
          <a:lstStyle/>
          <a:p>
            <a:r>
              <a:rPr lang="en-US" dirty="0"/>
              <a:t>Italy</a:t>
            </a:r>
          </a:p>
          <a:p>
            <a:r>
              <a:rPr lang="en-US" dirty="0"/>
              <a:t>Japan</a:t>
            </a:r>
          </a:p>
          <a:p>
            <a:r>
              <a:rPr lang="en-US" dirty="0"/>
              <a:t>Republic of Korea</a:t>
            </a:r>
          </a:p>
          <a:p>
            <a:r>
              <a:rPr lang="en-US" dirty="0"/>
              <a:t>Luxembourg</a:t>
            </a:r>
          </a:p>
          <a:p>
            <a:r>
              <a:rPr lang="en-US" dirty="0"/>
              <a:t>Malaysia</a:t>
            </a:r>
          </a:p>
          <a:p>
            <a:r>
              <a:rPr lang="en-US" dirty="0"/>
              <a:t>Mexico</a:t>
            </a:r>
          </a:p>
          <a:p>
            <a:r>
              <a:rPr lang="en-US" dirty="0"/>
              <a:t>Netherlands</a:t>
            </a:r>
          </a:p>
          <a:p>
            <a:r>
              <a:rPr lang="en-US" dirty="0"/>
              <a:t>New Zealand</a:t>
            </a:r>
          </a:p>
          <a:p>
            <a:r>
              <a:rPr lang="en-US" dirty="0"/>
              <a:t>Norway</a:t>
            </a:r>
          </a:p>
          <a:p>
            <a:r>
              <a:rPr lang="en-US" dirty="0"/>
              <a:t>Portugal</a:t>
            </a:r>
            <a:endParaRPr lang="en-GB" dirty="0"/>
          </a:p>
        </p:txBody>
      </p:sp>
      <p:sp>
        <p:nvSpPr>
          <p:cNvPr id="4" name="Content Placeholder 3"/>
          <p:cNvSpPr>
            <a:spLocks noGrp="1"/>
          </p:cNvSpPr>
          <p:nvPr>
            <p:ph sz="half" idx="2"/>
          </p:nvPr>
        </p:nvSpPr>
        <p:spPr>
          <a:xfrm>
            <a:off x="4648200" y="1556792"/>
            <a:ext cx="4038600" cy="4798133"/>
          </a:xfrm>
        </p:spPr>
        <p:txBody>
          <a:bodyPr/>
          <a:lstStyle/>
          <a:p>
            <a:r>
              <a:rPr lang="en-US" dirty="0"/>
              <a:t>Russian Federation</a:t>
            </a:r>
          </a:p>
          <a:p>
            <a:r>
              <a:rPr lang="en-US" dirty="0"/>
              <a:t>Singapore</a:t>
            </a:r>
          </a:p>
          <a:p>
            <a:r>
              <a:rPr lang="en-US" dirty="0"/>
              <a:t>South Africa</a:t>
            </a:r>
          </a:p>
          <a:p>
            <a:r>
              <a:rPr lang="en-US" dirty="0"/>
              <a:t>Spain</a:t>
            </a:r>
          </a:p>
          <a:p>
            <a:r>
              <a:rPr lang="en-US" dirty="0"/>
              <a:t>Sweden</a:t>
            </a:r>
          </a:p>
          <a:p>
            <a:r>
              <a:rPr lang="en-US" dirty="0"/>
              <a:t>Switzerland</a:t>
            </a:r>
          </a:p>
          <a:p>
            <a:r>
              <a:rPr lang="en-US" dirty="0"/>
              <a:t>Turkey</a:t>
            </a:r>
          </a:p>
          <a:p>
            <a:r>
              <a:rPr lang="en-US" dirty="0"/>
              <a:t>United Kingdom</a:t>
            </a:r>
          </a:p>
          <a:p>
            <a:r>
              <a:rPr lang="en-US" dirty="0"/>
              <a:t>United States</a:t>
            </a:r>
          </a:p>
        </p:txBody>
      </p:sp>
      <p:sp>
        <p:nvSpPr>
          <p:cNvPr id="5" name="Slide Number Placeholder 4"/>
          <p:cNvSpPr>
            <a:spLocks noGrp="1"/>
          </p:cNvSpPr>
          <p:nvPr>
            <p:ph type="sldNum" sz="quarter" idx="12"/>
          </p:nvPr>
        </p:nvSpPr>
        <p:spPr/>
        <p:txBody>
          <a:bodyPr/>
          <a:lstStyle/>
          <a:p>
            <a:fld id="{B3CDDF82-0D9B-4705-A2FD-635237C18CBB}" type="slidenum">
              <a:rPr lang="en-US" smtClean="0"/>
              <a:pPr/>
              <a:t>5</a:t>
            </a:fld>
            <a:endParaRPr lang="en-US"/>
          </a:p>
        </p:txBody>
      </p:sp>
    </p:spTree>
    <p:extLst>
      <p:ext uri="{BB962C8B-B14F-4D97-AF65-F5344CB8AC3E}">
        <p14:creationId xmlns:p14="http://schemas.microsoft.com/office/powerpoint/2010/main" val="671235757"/>
      </p:ext>
    </p:extLst>
  </p:cSld>
  <p:clrMapOvr>
    <a:masterClrMapping/>
  </p:clrMapOvr>
  <p:transition>
    <p:wedg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a:bodyPr>
          <a:lstStyle/>
          <a:p>
            <a:pPr algn="ctr"/>
            <a:r>
              <a:rPr lang="en-US" sz="4400" b="1" dirty="0"/>
              <a:t>Monitoring</a:t>
            </a:r>
          </a:p>
        </p:txBody>
      </p:sp>
      <p:sp>
        <p:nvSpPr>
          <p:cNvPr id="3" name="Content Placeholder 2"/>
          <p:cNvSpPr>
            <a:spLocks noGrp="1"/>
          </p:cNvSpPr>
          <p:nvPr>
            <p:ph idx="1"/>
          </p:nvPr>
        </p:nvSpPr>
        <p:spPr>
          <a:xfrm>
            <a:off x="457200" y="1340768"/>
            <a:ext cx="8229600" cy="4983832"/>
          </a:xfrm>
        </p:spPr>
        <p:txBody>
          <a:bodyPr>
            <a:normAutofit fontScale="92500" lnSpcReduction="10000"/>
          </a:bodyPr>
          <a:lstStyle/>
          <a:p>
            <a:r>
              <a:rPr lang="en-US" dirty="0"/>
              <a:t>Monitoring will usually involve steps aimed at ensuring:</a:t>
            </a:r>
          </a:p>
          <a:p>
            <a:pPr>
              <a:buNone/>
            </a:pPr>
            <a:endParaRPr lang="en-US" sz="1100" dirty="0"/>
          </a:p>
          <a:p>
            <a:pPr marL="717550" lvl="0" indent="-358775">
              <a:buFont typeface="Courier New" pitchFamily="49" charset="0"/>
              <a:buChar char="o"/>
            </a:pPr>
            <a:r>
              <a:rPr lang="en-US" dirty="0"/>
              <a:t>the </a:t>
            </a:r>
            <a:r>
              <a:rPr lang="en-US" u="sng" dirty="0"/>
              <a:t>charity’s funds can be accounted for</a:t>
            </a:r>
            <a:r>
              <a:rPr lang="en-US" dirty="0"/>
              <a:t>, that there is an audit trail showing the expenditure of funds by the charity, checking that funds were received as intended </a:t>
            </a:r>
          </a:p>
          <a:p>
            <a:pPr marL="717550" lvl="0" indent="-358775">
              <a:buNone/>
            </a:pPr>
            <a:endParaRPr lang="en-US" sz="1100" dirty="0"/>
          </a:p>
          <a:p>
            <a:pPr marL="717550" lvl="0" indent="-358775">
              <a:buFont typeface="Courier New" pitchFamily="49" charset="0"/>
              <a:buChar char="o"/>
            </a:pPr>
            <a:r>
              <a:rPr lang="en-US" dirty="0"/>
              <a:t>the partner or other party has actually </a:t>
            </a:r>
            <a:r>
              <a:rPr lang="en-US" u="sng" dirty="0"/>
              <a:t>delivered the project and charitable work expected</a:t>
            </a:r>
          </a:p>
          <a:p>
            <a:pPr marL="717550" lvl="0" indent="-358775">
              <a:buNone/>
            </a:pPr>
            <a:endParaRPr lang="en-US" sz="1100" dirty="0"/>
          </a:p>
          <a:p>
            <a:pPr marL="717550" lvl="0" indent="-358775">
              <a:buFont typeface="Courier New" pitchFamily="49" charset="0"/>
              <a:buChar char="o"/>
            </a:pPr>
            <a:r>
              <a:rPr lang="en-US" dirty="0"/>
              <a:t>the charity’s </a:t>
            </a:r>
            <a:r>
              <a:rPr lang="en-US" u="sng" dirty="0"/>
              <a:t>funds have been used for the intended purposes</a:t>
            </a:r>
            <a:r>
              <a:rPr lang="en-US" dirty="0"/>
              <a:t>, and for the identified beneficiaries</a:t>
            </a:r>
          </a:p>
          <a:p>
            <a:pPr marL="717550" lvl="0" indent="-358775">
              <a:buNone/>
            </a:pPr>
            <a:endParaRPr lang="en-US" sz="1100" dirty="0"/>
          </a:p>
          <a:p>
            <a:pPr marL="717550" lvl="0" indent="-358775">
              <a:buFont typeface="Courier New" pitchFamily="49" charset="0"/>
              <a:buChar char="o"/>
            </a:pPr>
            <a:r>
              <a:rPr lang="en-US" dirty="0"/>
              <a:t>that any </a:t>
            </a:r>
            <a:r>
              <a:rPr lang="en-US" u="sng" dirty="0"/>
              <a:t>concerns are identified</a:t>
            </a:r>
          </a:p>
          <a:p>
            <a:pPr marL="717550" lvl="0" indent="-358775">
              <a:buNone/>
            </a:pPr>
            <a:endParaRPr lang="en-US" sz="1100" dirty="0"/>
          </a:p>
          <a:p>
            <a:pPr marL="717550" indent="-358775">
              <a:buFont typeface="Courier New" pitchFamily="49" charset="0"/>
              <a:buChar char="o"/>
            </a:pPr>
            <a:r>
              <a:rPr lang="en-US" dirty="0"/>
              <a:t>the </a:t>
            </a:r>
            <a:r>
              <a:rPr lang="en-US" u="sng" dirty="0"/>
              <a:t>beneficiary or partner continues to be appropriate </a:t>
            </a:r>
            <a:r>
              <a:rPr lang="en-US" dirty="0"/>
              <a:t>in all respects for the charity to work with</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50</a:t>
            </a:fld>
            <a:endParaRPr lang="en-US"/>
          </a:p>
        </p:txBody>
      </p:sp>
    </p:spTree>
  </p:cSld>
  <p:clrMapOvr>
    <a:masterClrMapping/>
  </p:clrMapOvr>
  <p:transition>
    <p:wedg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a:bodyPr>
          <a:lstStyle/>
          <a:p>
            <a:pPr algn="ctr"/>
            <a:r>
              <a:rPr lang="en-US" sz="4400" b="1" dirty="0"/>
              <a:t>Monitoring tools and options</a:t>
            </a:r>
          </a:p>
        </p:txBody>
      </p:sp>
      <p:sp>
        <p:nvSpPr>
          <p:cNvPr id="3" name="Content Placeholder 2"/>
          <p:cNvSpPr>
            <a:spLocks noGrp="1"/>
          </p:cNvSpPr>
          <p:nvPr>
            <p:ph idx="1"/>
          </p:nvPr>
        </p:nvSpPr>
        <p:spPr>
          <a:xfrm>
            <a:off x="457200" y="1268760"/>
            <a:ext cx="8229600" cy="5055840"/>
          </a:xfrm>
        </p:spPr>
        <p:txBody>
          <a:bodyPr>
            <a:normAutofit/>
          </a:bodyPr>
          <a:lstStyle/>
          <a:p>
            <a:r>
              <a:rPr lang="en-US" dirty="0"/>
              <a:t>Formal reporting by any partners delivering the project</a:t>
            </a:r>
          </a:p>
          <a:p>
            <a:pPr>
              <a:buNone/>
            </a:pPr>
            <a:endParaRPr lang="en-US" sz="1100" dirty="0"/>
          </a:p>
          <a:p>
            <a:r>
              <a:rPr lang="en-US" dirty="0"/>
              <a:t>A report by the charity’s own internal audit function</a:t>
            </a:r>
          </a:p>
          <a:p>
            <a:pPr>
              <a:buNone/>
            </a:pPr>
            <a:endParaRPr lang="en-US" sz="1100" dirty="0"/>
          </a:p>
          <a:p>
            <a:r>
              <a:rPr lang="en-US" dirty="0"/>
              <a:t>The usual reports of the charity’s external, independent auditors and examiners of the charity’s accounts</a:t>
            </a:r>
          </a:p>
          <a:p>
            <a:pPr>
              <a:buNone/>
            </a:pPr>
            <a:endParaRPr lang="en-US" sz="1100" dirty="0"/>
          </a:p>
          <a:p>
            <a:r>
              <a:rPr lang="en-US" dirty="0"/>
              <a:t>Off-site office based supervision and monitoring, checking paperwork and audit trails and using phone and other communication methods to verify activity on the ground</a:t>
            </a:r>
          </a:p>
          <a:p>
            <a:pPr>
              <a:buNone/>
            </a:pPr>
            <a:endParaRPr lang="en-US" sz="1100"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51</a:t>
            </a:fld>
            <a:endParaRPr lang="en-US"/>
          </a:p>
        </p:txBody>
      </p:sp>
    </p:spTree>
  </p:cSld>
  <p:clrMapOvr>
    <a:masterClrMapping/>
  </p:clrMapOvr>
  <p:transition>
    <p:wedge/>
  </p:transition>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080120"/>
          </a:xfrm>
        </p:spPr>
        <p:txBody>
          <a:bodyPr/>
          <a:lstStyle/>
          <a:p>
            <a:pPr algn="ctr"/>
            <a:r>
              <a:rPr lang="en-US" b="1" dirty="0"/>
              <a:t>Monitoring Compliance Tools</a:t>
            </a:r>
          </a:p>
        </p:txBody>
      </p:sp>
      <p:sp>
        <p:nvSpPr>
          <p:cNvPr id="3" name="Content Placeholder 2"/>
          <p:cNvSpPr>
            <a:spLocks noGrp="1"/>
          </p:cNvSpPr>
          <p:nvPr>
            <p:ph idx="1"/>
          </p:nvPr>
        </p:nvSpPr>
        <p:spPr>
          <a:xfrm>
            <a:off x="457200" y="1772816"/>
            <a:ext cx="8229600" cy="4551784"/>
          </a:xfrm>
        </p:spPr>
        <p:txBody>
          <a:bodyPr/>
          <a:lstStyle/>
          <a:p>
            <a:r>
              <a:rPr lang="en-US" dirty="0">
                <a:solidFill>
                  <a:schemeClr val="accent1"/>
                </a:solidFill>
              </a:rPr>
              <a:t>Compliance Tool 11: Grant Monitoring Report</a:t>
            </a:r>
          </a:p>
          <a:p>
            <a:pPr>
              <a:buNone/>
            </a:pPr>
            <a:endParaRPr lang="en-US" sz="1000" dirty="0">
              <a:solidFill>
                <a:schemeClr val="accent1"/>
              </a:solidFill>
            </a:endParaRPr>
          </a:p>
          <a:p>
            <a:r>
              <a:rPr lang="en-US" dirty="0">
                <a:solidFill>
                  <a:schemeClr val="accent1"/>
                </a:solidFill>
              </a:rPr>
              <a:t>Compliance Tool 12: Monitoring Visit Checklist</a:t>
            </a:r>
          </a:p>
          <a:p>
            <a:pPr>
              <a:buNone/>
            </a:pPr>
            <a:endParaRPr lang="en-US" sz="1000" dirty="0">
              <a:solidFill>
                <a:schemeClr val="accent1"/>
              </a:solidFill>
            </a:endParaRPr>
          </a:p>
          <a:p>
            <a:r>
              <a:rPr lang="en-US" dirty="0">
                <a:solidFill>
                  <a:schemeClr val="accent1"/>
                </a:solidFill>
              </a:rPr>
              <a:t>Compliance Tool 13: Options for On-site Inspections</a:t>
            </a:r>
          </a:p>
          <a:p>
            <a:pPr>
              <a:buNone/>
            </a:pPr>
            <a:endParaRPr lang="en-US" sz="1000" dirty="0">
              <a:solidFill>
                <a:schemeClr val="accent1"/>
              </a:solidFill>
            </a:endParaRPr>
          </a:p>
          <a:p>
            <a:r>
              <a:rPr lang="en-US" dirty="0">
                <a:solidFill>
                  <a:schemeClr val="accent1"/>
                </a:solidFill>
              </a:rPr>
              <a:t>Compliance Tool 14: Monitoring Visit Log</a:t>
            </a:r>
          </a:p>
          <a:p>
            <a:pPr>
              <a:buNone/>
            </a:pPr>
            <a:endParaRPr lang="en-US" sz="1000" dirty="0">
              <a:solidFill>
                <a:schemeClr val="accent1"/>
              </a:solidFill>
            </a:endParaRPr>
          </a:p>
          <a:p>
            <a:r>
              <a:rPr lang="en-US" dirty="0">
                <a:solidFill>
                  <a:schemeClr val="accent1"/>
                </a:solidFill>
              </a:rPr>
              <a:t>Compliance Tool 15: Project Monitoring Checklist</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52</a:t>
            </a:fld>
            <a:endParaRPr lang="en-US"/>
          </a:p>
        </p:txBody>
      </p:sp>
    </p:spTree>
  </p:cSld>
  <p:clrMapOvr>
    <a:masterClrMapping/>
  </p:clrMapOvr>
  <p:transition>
    <p:wedg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864096"/>
          </a:xfrm>
        </p:spPr>
        <p:txBody>
          <a:bodyPr/>
          <a:lstStyle/>
          <a:p>
            <a:pPr algn="ctr"/>
            <a:r>
              <a:rPr lang="en-US" dirty="0"/>
              <a:t>Regulation 6: Record-keeping</a:t>
            </a:r>
          </a:p>
        </p:txBody>
      </p:sp>
      <p:sp>
        <p:nvSpPr>
          <p:cNvPr id="3" name="Content Placeholder 2"/>
          <p:cNvSpPr>
            <a:spLocks noGrp="1"/>
          </p:cNvSpPr>
          <p:nvPr>
            <p:ph idx="1"/>
          </p:nvPr>
        </p:nvSpPr>
        <p:spPr>
          <a:xfrm>
            <a:off x="457200" y="1412776"/>
            <a:ext cx="8229600" cy="4911824"/>
          </a:xfrm>
        </p:spPr>
        <p:txBody>
          <a:bodyPr>
            <a:normAutofit lnSpcReduction="10000"/>
          </a:bodyPr>
          <a:lstStyle/>
          <a:p>
            <a:r>
              <a:rPr lang="en-US" dirty="0"/>
              <a:t>Certain key records must be kept by a charity for at least 7 years:</a:t>
            </a:r>
            <a:endParaRPr lang="en-US" b="1" dirty="0"/>
          </a:p>
          <a:p>
            <a:pPr marL="873125" indent="-514350">
              <a:buFont typeface="+mj-lt"/>
              <a:buAutoNum type="alphaLcParenR"/>
            </a:pPr>
            <a:r>
              <a:rPr lang="en-US" b="1" dirty="0">
                <a:solidFill>
                  <a:schemeClr val="bg2">
                    <a:lumMod val="50000"/>
                  </a:schemeClr>
                </a:solidFill>
              </a:rPr>
              <a:t>International transactions</a:t>
            </a:r>
            <a:r>
              <a:rPr lang="en-US" dirty="0">
                <a:solidFill>
                  <a:schemeClr val="accent3"/>
                </a:solidFill>
              </a:rPr>
              <a:t>.</a:t>
            </a:r>
            <a:r>
              <a:rPr lang="en-US" dirty="0"/>
              <a:t> ML and TF are more likely to involve international transactions than domestic. Charities must be able to provide an analysis of their international transactions pursuant to regulation 9.</a:t>
            </a:r>
            <a:endParaRPr lang="en-US" b="1" dirty="0"/>
          </a:p>
          <a:p>
            <a:pPr marL="873125" indent="-514350">
              <a:buFont typeface="+mj-lt"/>
              <a:buAutoNum type="alphaLcParenR"/>
            </a:pPr>
            <a:r>
              <a:rPr lang="en-US" b="1" dirty="0">
                <a:solidFill>
                  <a:schemeClr val="bg2">
                    <a:lumMod val="50000"/>
                  </a:schemeClr>
                </a:solidFill>
              </a:rPr>
              <a:t>Due diligence</a:t>
            </a:r>
            <a:r>
              <a:rPr lang="en-US" dirty="0">
                <a:solidFill>
                  <a:schemeClr val="accent3"/>
                </a:solidFill>
              </a:rPr>
              <a:t>.</a:t>
            </a:r>
            <a:r>
              <a:rPr lang="en-US" dirty="0"/>
              <a:t> Copies of information obtained when performing due diligence must be retained.</a:t>
            </a:r>
          </a:p>
          <a:p>
            <a:pPr marL="873125" indent="-514350">
              <a:buNone/>
            </a:pPr>
            <a:endParaRPr lang="en-US" sz="1100" dirty="0"/>
          </a:p>
          <a:p>
            <a:pPr marL="266700" indent="-266700">
              <a:buFont typeface="Wingdings 2" pitchFamily="18" charset="2"/>
              <a:buChar char=""/>
            </a:pPr>
            <a:r>
              <a:rPr lang="en-US" dirty="0"/>
              <a:t>Records described above must be made available to the Registrar, the FIA and the Police upon reasonable request.</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53</a:t>
            </a:fld>
            <a:endParaRPr lang="en-US"/>
          </a:p>
        </p:txBody>
      </p:sp>
    </p:spTree>
  </p:cSld>
  <p:clrMapOvr>
    <a:masterClrMapping/>
  </p:clrMapOvr>
  <p:transition>
    <p:wedg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864096"/>
          </a:xfrm>
        </p:spPr>
        <p:txBody>
          <a:bodyPr>
            <a:noAutofit/>
          </a:bodyPr>
          <a:lstStyle/>
          <a:p>
            <a:r>
              <a:rPr lang="en-US" sz="3600" b="1" dirty="0"/>
              <a:t>Regulation 7: Internal reporting procedures</a:t>
            </a:r>
          </a:p>
        </p:txBody>
      </p:sp>
      <p:sp>
        <p:nvSpPr>
          <p:cNvPr id="3" name="Content Placeholder 2"/>
          <p:cNvSpPr>
            <a:spLocks noGrp="1"/>
          </p:cNvSpPr>
          <p:nvPr>
            <p:ph idx="1"/>
          </p:nvPr>
        </p:nvSpPr>
        <p:spPr>
          <a:xfrm>
            <a:off x="457200" y="1556792"/>
            <a:ext cx="8229600" cy="4767808"/>
          </a:xfrm>
        </p:spPr>
        <p:txBody>
          <a:bodyPr/>
          <a:lstStyle/>
          <a:p>
            <a:r>
              <a:rPr lang="en-US" dirty="0"/>
              <a:t>Registered charities must establish </a:t>
            </a:r>
            <a:r>
              <a:rPr lang="en-US" u="sng" dirty="0"/>
              <a:t>internal reporting procedures requiring their officers to report any suspicions of ML or TF</a:t>
            </a:r>
            <a:r>
              <a:rPr lang="en-US" dirty="0"/>
              <a:t> to their compliance officer</a:t>
            </a:r>
          </a:p>
          <a:p>
            <a:pPr>
              <a:buNone/>
            </a:pPr>
            <a:endParaRPr lang="en-US" sz="1000" dirty="0"/>
          </a:p>
          <a:p>
            <a:r>
              <a:rPr lang="en-US" dirty="0"/>
              <a:t>Each charity must devise its own procedures according to its structure, formality and risk profile</a:t>
            </a:r>
          </a:p>
          <a:p>
            <a:pPr>
              <a:buNone/>
            </a:pPr>
            <a:endParaRPr lang="en-US" sz="1000" dirty="0"/>
          </a:p>
          <a:p>
            <a:r>
              <a:rPr lang="en-US" dirty="0"/>
              <a:t>The procedures should require the compliance officer, if he determines that ML or TF are taking place, to file a report to the FIA and retain a written record of any such reports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54</a:t>
            </a:fld>
            <a:endParaRPr lang="en-US"/>
          </a:p>
        </p:txBody>
      </p:sp>
    </p:spTree>
  </p:cSld>
  <p:clrMapOvr>
    <a:masterClrMapping/>
  </p:clrMapOvr>
  <p:transition>
    <p:wedg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864096"/>
          </a:xfrm>
        </p:spPr>
        <p:txBody>
          <a:bodyPr>
            <a:normAutofit fontScale="90000"/>
          </a:bodyPr>
          <a:lstStyle/>
          <a:p>
            <a:pPr lvl="0" algn="ctr"/>
            <a:br>
              <a:rPr lang="en-US" dirty="0"/>
            </a:br>
            <a:r>
              <a:rPr lang="en-US" b="1" dirty="0"/>
              <a:t> Regulation 8: Training, etc</a:t>
            </a:r>
            <a:r>
              <a:rPr lang="en-US" dirty="0"/>
              <a:t>.</a:t>
            </a:r>
          </a:p>
        </p:txBody>
      </p:sp>
      <p:sp>
        <p:nvSpPr>
          <p:cNvPr id="3" name="Content Placeholder 2"/>
          <p:cNvSpPr>
            <a:spLocks noGrp="1"/>
          </p:cNvSpPr>
          <p:nvPr>
            <p:ph idx="1"/>
          </p:nvPr>
        </p:nvSpPr>
        <p:spPr>
          <a:xfrm>
            <a:off x="457200" y="1340768"/>
            <a:ext cx="8229600" cy="4983832"/>
          </a:xfrm>
        </p:spPr>
        <p:txBody>
          <a:bodyPr>
            <a:normAutofit/>
          </a:bodyPr>
          <a:lstStyle/>
          <a:p>
            <a:r>
              <a:rPr lang="en-US" dirty="0"/>
              <a:t>Charities must ensure their relevant officers are aware of ML and TF laws, and that they  receive training on how to recognize and deal with suspicious transactions</a:t>
            </a:r>
          </a:p>
          <a:p>
            <a:pPr>
              <a:buNone/>
            </a:pPr>
            <a:endParaRPr lang="en-US" sz="1000" dirty="0"/>
          </a:p>
          <a:p>
            <a:r>
              <a:rPr lang="en-US" dirty="0"/>
              <a:t>Relevant officers must be screened prior to hiring</a:t>
            </a:r>
          </a:p>
          <a:p>
            <a:pPr>
              <a:buNone/>
            </a:pPr>
            <a:endParaRPr lang="en-US" sz="1000" dirty="0"/>
          </a:p>
          <a:p>
            <a:r>
              <a:rPr lang="en-US" dirty="0"/>
              <a:t>A relevant officer is one who, if at any time in the course of his duties he has, or may have, access to any information which may be relevant in determining whether any person is engaged in ML or TF, or he plays a role in implementing and monitoring compliance with AML or ATF requirements.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55</a:t>
            </a:fld>
            <a:endParaRPr lang="en-US"/>
          </a:p>
        </p:txBody>
      </p:sp>
    </p:spTree>
  </p:cSld>
  <p:clrMapOvr>
    <a:masterClrMapping/>
  </p:clrMapOvr>
  <p:transition>
    <p:wedg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36104"/>
          </a:xfrm>
        </p:spPr>
        <p:txBody>
          <a:bodyPr>
            <a:normAutofit fontScale="90000"/>
          </a:bodyPr>
          <a:lstStyle/>
          <a:p>
            <a:pPr lvl="0" algn="ctr"/>
            <a:br>
              <a:rPr lang="en-US" dirty="0"/>
            </a:br>
            <a:r>
              <a:rPr lang="en-US" b="1" dirty="0"/>
              <a:t> </a:t>
            </a:r>
            <a:br>
              <a:rPr lang="en-US" dirty="0"/>
            </a:br>
            <a:r>
              <a:rPr lang="en-US" b="1" dirty="0"/>
              <a:t> Regulation 9: Annual report</a:t>
            </a:r>
          </a:p>
        </p:txBody>
      </p:sp>
      <p:sp>
        <p:nvSpPr>
          <p:cNvPr id="3" name="Content Placeholder 2"/>
          <p:cNvSpPr>
            <a:spLocks noGrp="1"/>
          </p:cNvSpPr>
          <p:nvPr>
            <p:ph idx="1"/>
          </p:nvPr>
        </p:nvSpPr>
        <p:spPr>
          <a:xfrm>
            <a:off x="457200" y="1484784"/>
            <a:ext cx="8229600" cy="4839816"/>
          </a:xfrm>
        </p:spPr>
        <p:txBody>
          <a:bodyPr>
            <a:normAutofit/>
          </a:bodyPr>
          <a:lstStyle/>
          <a:p>
            <a:r>
              <a:rPr lang="en-US" dirty="0"/>
              <a:t>Regulation 9 adds requirements relating to AML/ATF information that must be included in the annual report.</a:t>
            </a:r>
          </a:p>
          <a:p>
            <a:pPr>
              <a:buNone/>
            </a:pPr>
            <a:endParaRPr lang="en-US" sz="1000" dirty="0"/>
          </a:p>
          <a:p>
            <a:r>
              <a:rPr lang="en-US" dirty="0"/>
              <a:t>These requirements can be satisfied by completing the standard Annual Report Form provided by the Registrar, particularly the section relating to AML/ATF matters</a:t>
            </a:r>
          </a:p>
          <a:p>
            <a:pPr>
              <a:buNone/>
            </a:pPr>
            <a:endParaRPr lang="en-US" sz="1000" dirty="0"/>
          </a:p>
          <a:p>
            <a:r>
              <a:rPr lang="en-US" dirty="0"/>
              <a:t>The annual report should include a list and analysis of the charity’s international transactions.</a:t>
            </a:r>
            <a:r>
              <a:rPr lang="en-US" b="1" dirty="0"/>
              <a:t> </a:t>
            </a:r>
            <a:r>
              <a:rPr lang="en-US" b="1" dirty="0">
                <a:solidFill>
                  <a:schemeClr val="accent1"/>
                </a:solidFill>
              </a:rPr>
              <a:t>Compliance Tool 17 </a:t>
            </a:r>
            <a:r>
              <a:rPr lang="en-US" dirty="0"/>
              <a:t>provides a model list and analysis form.</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56</a:t>
            </a:fld>
            <a:endParaRPr lang="en-US"/>
          </a:p>
        </p:txBody>
      </p:sp>
    </p:spTree>
  </p:cSld>
  <p:clrMapOvr>
    <a:masterClrMapping/>
  </p:clrMapOvr>
  <p:transition>
    <p:wedg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259632" y="476659"/>
          <a:ext cx="6480720" cy="5832643"/>
        </p:xfrm>
        <a:graphic>
          <a:graphicData uri="http://schemas.openxmlformats.org/drawingml/2006/table">
            <a:tbl>
              <a:tblPr/>
              <a:tblGrid>
                <a:gridCol w="1534909">
                  <a:extLst>
                    <a:ext uri="{9D8B030D-6E8A-4147-A177-3AD203B41FA5}">
                      <a16:colId xmlns:a16="http://schemas.microsoft.com/office/drawing/2014/main" val="20000"/>
                    </a:ext>
                  </a:extLst>
                </a:gridCol>
                <a:gridCol w="2862723">
                  <a:extLst>
                    <a:ext uri="{9D8B030D-6E8A-4147-A177-3AD203B41FA5}">
                      <a16:colId xmlns:a16="http://schemas.microsoft.com/office/drawing/2014/main" val="20001"/>
                    </a:ext>
                  </a:extLst>
                </a:gridCol>
                <a:gridCol w="2083088">
                  <a:extLst>
                    <a:ext uri="{9D8B030D-6E8A-4147-A177-3AD203B41FA5}">
                      <a16:colId xmlns:a16="http://schemas.microsoft.com/office/drawing/2014/main" val="20002"/>
                    </a:ext>
                  </a:extLst>
                </a:gridCol>
              </a:tblGrid>
              <a:tr h="157639">
                <a:tc gridSpan="3">
                  <a:txBody>
                    <a:bodyPr/>
                    <a:lstStyle/>
                    <a:p>
                      <a:pPr marL="0" marR="0" algn="ctr">
                        <a:lnSpc>
                          <a:spcPct val="115000"/>
                        </a:lnSpc>
                        <a:spcBef>
                          <a:spcPts val="0"/>
                        </a:spcBef>
                        <a:spcAft>
                          <a:spcPts val="0"/>
                        </a:spcAft>
                        <a:tabLst>
                          <a:tab pos="457200" algn="l"/>
                        </a:tabLst>
                      </a:pPr>
                      <a:r>
                        <a:rPr lang="en-US" sz="600" b="1">
                          <a:latin typeface="Calibri"/>
                          <a:ea typeface="Calibri"/>
                          <a:cs typeface="Calibri"/>
                        </a:rPr>
                        <a:t>CHARITY LIST AND ANALYSIS OF INTERNATIONAL TRANSACTIONS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7639">
                <a:tc gridSpan="3">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DISBURSEMENTS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Name of recipient</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2"/>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Address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Telephone &amp; email</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4"/>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Amount </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r>
                        <a:rPr lang="en-US" sz="600" b="1">
                          <a:latin typeface="Calibri"/>
                          <a:ea typeface="Calibri"/>
                          <a:cs typeface="Calibri"/>
                        </a:rPr>
                        <a:t>Date paid</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Purpose</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6"/>
                  </a:ext>
                </a:extLst>
              </a:tr>
              <a:tr h="157639">
                <a:tc gridSpan="3">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Name of recipient</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8"/>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Address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9"/>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Telephone &amp; email</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0"/>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Amount </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r>
                        <a:rPr lang="en-US" sz="600" b="1">
                          <a:latin typeface="Calibri"/>
                          <a:ea typeface="Calibri"/>
                          <a:cs typeface="Calibri"/>
                        </a:rPr>
                        <a:t>Date paid</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Purpose</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2"/>
                  </a:ext>
                </a:extLst>
              </a:tr>
              <a:tr h="157639">
                <a:tc gridSpan="3">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3"/>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Name of recipient</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4"/>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Address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5"/>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Telephone &amp; email</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6"/>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Amount </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r>
                        <a:rPr lang="en-US" sz="600" b="1">
                          <a:latin typeface="Calibri"/>
                          <a:ea typeface="Calibri"/>
                          <a:cs typeface="Calibri"/>
                        </a:rPr>
                        <a:t>Date paid</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Purpose</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8"/>
                  </a:ext>
                </a:extLst>
              </a:tr>
              <a:tr h="157639">
                <a:tc gridSpan="3">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9"/>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Name of recipient</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20"/>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Address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21"/>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Telephone &amp; email</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22"/>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Amount </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r>
                        <a:rPr lang="en-US" sz="600" b="1">
                          <a:latin typeface="Calibri"/>
                          <a:ea typeface="Calibri"/>
                          <a:cs typeface="Calibri"/>
                        </a:rPr>
                        <a:t>Date paid</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Purpose</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24"/>
                  </a:ext>
                </a:extLst>
              </a:tr>
              <a:tr h="157639">
                <a:tc gridSpan="3">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25"/>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Name of recipient</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26"/>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Address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27"/>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Telephone &amp; email</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28"/>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Amount </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r>
                        <a:rPr lang="en-US" sz="600" b="1">
                          <a:latin typeface="Calibri"/>
                          <a:ea typeface="Calibri"/>
                          <a:cs typeface="Calibri"/>
                        </a:rPr>
                        <a:t>Date paid</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9"/>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Purpose</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30"/>
                  </a:ext>
                </a:extLst>
              </a:tr>
              <a:tr h="157639">
                <a:tc gridSpan="3">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31"/>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Name of recipient</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32"/>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Address</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33"/>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Telephone &amp; email</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34"/>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Amount </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r>
                        <a:rPr lang="en-US" sz="600" b="1">
                          <a:latin typeface="Calibri"/>
                          <a:ea typeface="Calibri"/>
                          <a:cs typeface="Calibri"/>
                        </a:rPr>
                        <a:t>Date paid</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tabLst>
                          <a:tab pos="457200" algn="l"/>
                        </a:tabLst>
                      </a:pP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5"/>
                  </a:ext>
                </a:extLst>
              </a:tr>
              <a:tr h="157639">
                <a:tc>
                  <a:txBody>
                    <a:bodyPr/>
                    <a:lstStyle/>
                    <a:p>
                      <a:pPr marL="0" marR="0" algn="just">
                        <a:lnSpc>
                          <a:spcPct val="115000"/>
                        </a:lnSpc>
                        <a:spcBef>
                          <a:spcPts val="0"/>
                        </a:spcBef>
                        <a:spcAft>
                          <a:spcPts val="0"/>
                        </a:spcAft>
                        <a:tabLst>
                          <a:tab pos="457200" algn="l"/>
                        </a:tabLst>
                      </a:pPr>
                      <a:r>
                        <a:rPr lang="en-US" sz="600" b="1">
                          <a:latin typeface="Calibri"/>
                          <a:ea typeface="Calibri"/>
                          <a:cs typeface="Calibri"/>
                        </a:rPr>
                        <a:t>Purpose</a:t>
                      </a:r>
                      <a:endParaRPr lang="en-US" sz="60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just">
                        <a:lnSpc>
                          <a:spcPct val="115000"/>
                        </a:lnSpc>
                        <a:spcBef>
                          <a:spcPts val="0"/>
                        </a:spcBef>
                        <a:spcAft>
                          <a:spcPts val="0"/>
                        </a:spcAft>
                        <a:tabLst>
                          <a:tab pos="457200" algn="l"/>
                        </a:tabLst>
                      </a:pPr>
                      <a:endParaRPr lang="en-US" sz="600" dirty="0">
                        <a:latin typeface="Calibri"/>
                        <a:ea typeface="Calibri"/>
                        <a:cs typeface="Times New Roman"/>
                      </a:endParaRPr>
                    </a:p>
                  </a:txBody>
                  <a:tcPr marL="39073" marR="390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36"/>
                  </a:ext>
                </a:extLst>
              </a:tr>
            </a:tbl>
          </a:graphicData>
        </a:graphic>
      </p:graphicFrame>
      <p:sp>
        <p:nvSpPr>
          <p:cNvPr id="3" name="Slide Number Placeholder 2"/>
          <p:cNvSpPr>
            <a:spLocks noGrp="1"/>
          </p:cNvSpPr>
          <p:nvPr>
            <p:ph type="sldNum" sz="quarter" idx="12"/>
          </p:nvPr>
        </p:nvSpPr>
        <p:spPr/>
        <p:txBody>
          <a:bodyPr/>
          <a:lstStyle/>
          <a:p>
            <a:fld id="{B3CDDF82-0D9B-4705-A2FD-635237C18CBB}" type="slidenum">
              <a:rPr lang="en-US" smtClean="0"/>
              <a:pPr/>
              <a:t>57</a:t>
            </a:fld>
            <a:endParaRPr lang="en-US"/>
          </a:p>
        </p:txBody>
      </p:sp>
    </p:spTree>
  </p:cSld>
  <p:clrMapOvr>
    <a:masterClrMapping/>
  </p:clrMapOvr>
  <p:transition>
    <p:wedg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4"/>
          </a:xfrm>
        </p:spPr>
        <p:txBody>
          <a:bodyPr/>
          <a:lstStyle/>
          <a:p>
            <a:pPr algn="ctr"/>
            <a:r>
              <a:rPr lang="en-US" b="1" dirty="0"/>
              <a:t>Regulation 10: Offences</a:t>
            </a:r>
          </a:p>
        </p:txBody>
      </p:sp>
      <p:sp>
        <p:nvSpPr>
          <p:cNvPr id="3" name="Content Placeholder 2"/>
          <p:cNvSpPr>
            <a:spLocks noGrp="1"/>
          </p:cNvSpPr>
          <p:nvPr>
            <p:ph idx="1"/>
          </p:nvPr>
        </p:nvSpPr>
        <p:spPr>
          <a:xfrm>
            <a:off x="457200" y="1412776"/>
            <a:ext cx="8229600" cy="4911824"/>
          </a:xfrm>
        </p:spPr>
        <p:txBody>
          <a:bodyPr>
            <a:normAutofit fontScale="85000" lnSpcReduction="10000"/>
          </a:bodyPr>
          <a:lstStyle/>
          <a:p>
            <a:pPr marL="358775" indent="-358775">
              <a:buFont typeface="+mj-lt"/>
              <a:buAutoNum type="arabicParenR"/>
            </a:pPr>
            <a:r>
              <a:rPr lang="en-US" dirty="0"/>
              <a:t>A person who fails to comply with any requirement in regulation 3, 4, 5(1) and (3), 6, 7 or 8(1) is guilty of an offence and liable—</a:t>
            </a:r>
          </a:p>
          <a:p>
            <a:pPr marL="358775" indent="-358775">
              <a:buNone/>
            </a:pPr>
            <a:endParaRPr lang="en-US" sz="1200" dirty="0"/>
          </a:p>
          <a:p>
            <a:pPr marL="873125" indent="-422275">
              <a:buFont typeface="+mj-lt"/>
              <a:buAutoNum type="alphaLcParenR"/>
            </a:pPr>
            <a:r>
              <a:rPr lang="en-US" dirty="0"/>
              <a:t>on summary conviction, to a fine not exceeding $50,000; or</a:t>
            </a:r>
          </a:p>
          <a:p>
            <a:pPr marL="873125" indent="-422275">
              <a:buNone/>
            </a:pPr>
            <a:endParaRPr lang="en-US" sz="1200" dirty="0"/>
          </a:p>
          <a:p>
            <a:pPr marL="965200" indent="-514350">
              <a:buFont typeface="+mj-lt"/>
              <a:buAutoNum type="alphaLcParenR" startAt="2"/>
            </a:pPr>
            <a:r>
              <a:rPr lang="en-US" dirty="0"/>
              <a:t>on conviction on indictment, to a fine not exceeding $750,000 or to imprisonment for a term not exceeding two years, or to both </a:t>
            </a:r>
          </a:p>
          <a:p>
            <a:pPr marL="717550" indent="-717550">
              <a:buNone/>
            </a:pPr>
            <a:endParaRPr lang="en-US" sz="1200" dirty="0"/>
          </a:p>
          <a:p>
            <a:pPr marL="358775" indent="-358775">
              <a:buFont typeface="+mj-lt"/>
              <a:buAutoNum type="arabicParenR" startAt="2"/>
            </a:pPr>
            <a:r>
              <a:rPr lang="en-US" dirty="0"/>
              <a:t>A person who fails to comply with any requirement in regulation 9 is guilty of an offence and liable—</a:t>
            </a:r>
          </a:p>
          <a:p>
            <a:pPr marL="358775" indent="-358775">
              <a:buNone/>
            </a:pPr>
            <a:endParaRPr lang="en-US" sz="1200" dirty="0"/>
          </a:p>
          <a:p>
            <a:pPr marL="873125" indent="-422275">
              <a:buFont typeface="+mj-lt"/>
              <a:buAutoNum type="alphaLcParenR"/>
            </a:pPr>
            <a:r>
              <a:rPr lang="en-US" dirty="0"/>
              <a:t>on summary conviction, to a fine not exceeding $5,000; or</a:t>
            </a:r>
          </a:p>
          <a:p>
            <a:pPr marL="873125" indent="-422275">
              <a:buNone/>
            </a:pPr>
            <a:endParaRPr lang="en-US" sz="1200" dirty="0"/>
          </a:p>
          <a:p>
            <a:pPr marL="965200" indent="-514350">
              <a:buFont typeface="+mj-lt"/>
              <a:buAutoNum type="alphaLcParenR" startAt="2"/>
            </a:pPr>
            <a:r>
              <a:rPr lang="en-US" dirty="0"/>
              <a:t>on conviction on indictment, to a fine not exceeding $10,000 or to imprisonment for a term not exceeding two years, or to both</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58</a:t>
            </a:fld>
            <a:endParaRPr lang="en-US"/>
          </a:p>
        </p:txBody>
      </p:sp>
    </p:spTree>
  </p:cSld>
  <p:clrMapOvr>
    <a:masterClrMapping/>
  </p:clrMapOvr>
  <p:transition>
    <p:wedg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864096"/>
          </a:xfrm>
        </p:spPr>
        <p:txBody>
          <a:bodyPr/>
          <a:lstStyle/>
          <a:p>
            <a:pPr algn="ctr"/>
            <a:r>
              <a:rPr lang="en-US" b="1" dirty="0"/>
              <a:t>Regulation 10: Offences</a:t>
            </a:r>
            <a:endParaRPr lang="en-US" dirty="0"/>
          </a:p>
        </p:txBody>
      </p:sp>
      <p:sp>
        <p:nvSpPr>
          <p:cNvPr id="3" name="Content Placeholder 2"/>
          <p:cNvSpPr>
            <a:spLocks noGrp="1"/>
          </p:cNvSpPr>
          <p:nvPr>
            <p:ph idx="1"/>
          </p:nvPr>
        </p:nvSpPr>
        <p:spPr>
          <a:xfrm>
            <a:off x="457200" y="1700808"/>
            <a:ext cx="8229600" cy="4623792"/>
          </a:xfrm>
        </p:spPr>
        <p:txBody>
          <a:bodyPr/>
          <a:lstStyle/>
          <a:p>
            <a:pPr marL="514350" indent="-514350">
              <a:buFont typeface="+mj-lt"/>
              <a:buAutoNum type="arabicParenR" startAt="3"/>
            </a:pPr>
            <a:r>
              <a:rPr lang="en-US" dirty="0"/>
              <a:t>In deciding whether a person has committed an offence under paragraph (1) or (2), the court shall consider whether he followed any relevant guidance which was at the time issued by the Registrar.</a:t>
            </a:r>
          </a:p>
          <a:p>
            <a:endParaRPr lang="en-US" dirty="0"/>
          </a:p>
          <a:p>
            <a:pPr marL="514350" indent="-514350">
              <a:buFont typeface="+mj-lt"/>
              <a:buAutoNum type="arabicParenR" startAt="4"/>
            </a:pPr>
            <a:r>
              <a:rPr lang="en-US" dirty="0"/>
              <a:t>A person is not guilty of an offence under this regulation if he took all reasonable steps and exercised all due diligence to avoid committing the offence.</a:t>
            </a:r>
          </a:p>
        </p:txBody>
      </p:sp>
      <p:sp>
        <p:nvSpPr>
          <p:cNvPr id="4" name="Slide Number Placeholder 3"/>
          <p:cNvSpPr>
            <a:spLocks noGrp="1"/>
          </p:cNvSpPr>
          <p:nvPr>
            <p:ph type="sldNum" sz="quarter" idx="12"/>
          </p:nvPr>
        </p:nvSpPr>
        <p:spPr/>
        <p:txBody>
          <a:bodyPr/>
          <a:lstStyle/>
          <a:p>
            <a:fld id="{B3CDDF82-0D9B-4705-A2FD-635237C18CBB}" type="slidenum">
              <a:rPr lang="en-US" smtClean="0"/>
              <a:pPr/>
              <a:t>59</a:t>
            </a:fld>
            <a:endParaRPr lang="en-US"/>
          </a:p>
        </p:txBody>
      </p:sp>
    </p:spTree>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20656"/>
          </a:xfrm>
        </p:spPr>
        <p:txBody>
          <a:bodyPr>
            <a:normAutofit fontScale="90000"/>
          </a:bodyPr>
          <a:lstStyle/>
          <a:p>
            <a:pPr algn="ctr"/>
            <a:r>
              <a:rPr lang="en-US" dirty="0"/>
              <a:t>FATF Associate Members</a:t>
            </a:r>
            <a:endParaRPr lang="en-GB" dirty="0"/>
          </a:p>
        </p:txBody>
      </p:sp>
      <p:sp>
        <p:nvSpPr>
          <p:cNvPr id="3" name="Content Placeholder 2"/>
          <p:cNvSpPr>
            <a:spLocks noGrp="1"/>
          </p:cNvSpPr>
          <p:nvPr>
            <p:ph idx="1"/>
          </p:nvPr>
        </p:nvSpPr>
        <p:spPr>
          <a:xfrm>
            <a:off x="457200" y="1196752"/>
            <a:ext cx="8229600" cy="5127848"/>
          </a:xfrm>
        </p:spPr>
        <p:txBody>
          <a:bodyPr>
            <a:normAutofit lnSpcReduction="10000"/>
          </a:bodyPr>
          <a:lstStyle/>
          <a:p>
            <a:r>
              <a:rPr lang="en-US" dirty="0"/>
              <a:t>Asia/Pacific Group on Money Laundering</a:t>
            </a:r>
          </a:p>
          <a:p>
            <a:r>
              <a:rPr lang="en-US" dirty="0"/>
              <a:t>Caribbean Financial Action Task Force</a:t>
            </a:r>
          </a:p>
          <a:p>
            <a:r>
              <a:rPr lang="en-US" dirty="0"/>
              <a:t>MONEYVAL</a:t>
            </a:r>
          </a:p>
          <a:p>
            <a:r>
              <a:rPr lang="en-US" dirty="0"/>
              <a:t>Eurasian Group</a:t>
            </a:r>
          </a:p>
          <a:p>
            <a:r>
              <a:rPr lang="en-US" dirty="0"/>
              <a:t>Eastern and Southern Africa Anti-Money Laundering Group</a:t>
            </a:r>
          </a:p>
          <a:p>
            <a:r>
              <a:rPr lang="en-US" dirty="0"/>
              <a:t>Financial Action Task Force of Latin America</a:t>
            </a:r>
          </a:p>
          <a:p>
            <a:r>
              <a:rPr lang="en-US" dirty="0"/>
              <a:t>Inter Governmental Action Group against Money Laundering in West Africa</a:t>
            </a:r>
          </a:p>
          <a:p>
            <a:r>
              <a:rPr lang="en-US" dirty="0"/>
              <a:t>Middle East and North Africa Financial Action Task Force</a:t>
            </a:r>
          </a:p>
          <a:p>
            <a:r>
              <a:rPr lang="en-US" dirty="0"/>
              <a:t>Task Force on Money Laundering in Central Africa</a:t>
            </a:r>
            <a:endParaRPr lang="en-GB"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6</a:t>
            </a:fld>
            <a:endParaRPr lang="en-US"/>
          </a:p>
        </p:txBody>
      </p:sp>
    </p:spTree>
    <p:extLst>
      <p:ext uri="{BB962C8B-B14F-4D97-AF65-F5344CB8AC3E}">
        <p14:creationId xmlns:p14="http://schemas.microsoft.com/office/powerpoint/2010/main" val="2790843463"/>
      </p:ext>
    </p:extLst>
  </p:cSld>
  <p:clrMapOvr>
    <a:masterClrMapping/>
  </p:clrMapOvr>
  <p:transition>
    <p:wedg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Civil Penalty (s. 47A)</a:t>
            </a:r>
            <a:endParaRPr lang="en-GB" dirty="0"/>
          </a:p>
        </p:txBody>
      </p:sp>
      <p:sp>
        <p:nvSpPr>
          <p:cNvPr id="3" name="Content Placeholder 2"/>
          <p:cNvSpPr>
            <a:spLocks noGrp="1"/>
          </p:cNvSpPr>
          <p:nvPr>
            <p:ph idx="1"/>
          </p:nvPr>
        </p:nvSpPr>
        <p:spPr>
          <a:xfrm>
            <a:off x="457200" y="1556792"/>
            <a:ext cx="8229600" cy="4767808"/>
          </a:xfrm>
        </p:spPr>
        <p:txBody>
          <a:bodyPr/>
          <a:lstStyle/>
          <a:p>
            <a:r>
              <a:rPr lang="en-US" dirty="0"/>
              <a:t>The Registrar may impose a civil penalty in the amount of-</a:t>
            </a:r>
          </a:p>
          <a:p>
            <a:pPr marL="850392" lvl="1" indent="-457200">
              <a:buFont typeface="+mj-lt"/>
              <a:buAutoNum type="alphaLcParenR"/>
            </a:pPr>
            <a:r>
              <a:rPr lang="en-US" dirty="0"/>
              <a:t>$200 for failure to submit annual reports and accounts within the specified timeline; or</a:t>
            </a:r>
          </a:p>
          <a:p>
            <a:pPr marL="393192" lvl="1" indent="0">
              <a:buNone/>
            </a:pPr>
            <a:endParaRPr lang="en-US" dirty="0"/>
          </a:p>
          <a:p>
            <a:pPr marL="850392" lvl="1" indent="-457200">
              <a:buFont typeface="+mj-lt"/>
              <a:buAutoNum type="alphaLcParenR"/>
            </a:pPr>
            <a:r>
              <a:rPr lang="en-US" dirty="0"/>
              <a:t>$100 for failure to notify the Registrar of changes to particulars in the register, in accordance with section 17(10)</a:t>
            </a:r>
            <a:endParaRPr lang="en-GB"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60</a:t>
            </a:fld>
            <a:endParaRPr lang="en-US"/>
          </a:p>
        </p:txBody>
      </p:sp>
    </p:spTree>
    <p:extLst>
      <p:ext uri="{BB962C8B-B14F-4D97-AF65-F5344CB8AC3E}">
        <p14:creationId xmlns:p14="http://schemas.microsoft.com/office/powerpoint/2010/main" val="3660259849"/>
      </p:ext>
    </p:extLst>
  </p:cSld>
  <p:clrMapOvr>
    <a:masterClrMapping/>
  </p:clrMapOvr>
  <p:transition>
    <p:wedg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Typologies</a:t>
            </a:r>
            <a:endParaRPr lang="en-GB" dirty="0"/>
          </a:p>
        </p:txBody>
      </p:sp>
      <p:sp>
        <p:nvSpPr>
          <p:cNvPr id="3" name="Content Placeholder 2"/>
          <p:cNvSpPr>
            <a:spLocks noGrp="1"/>
          </p:cNvSpPr>
          <p:nvPr>
            <p:ph idx="1"/>
          </p:nvPr>
        </p:nvSpPr>
        <p:spPr>
          <a:xfrm>
            <a:off x="457200" y="1556792"/>
            <a:ext cx="8229600" cy="4767808"/>
          </a:xfrm>
        </p:spPr>
        <p:txBody>
          <a:bodyPr>
            <a:noAutofit/>
          </a:bodyPr>
          <a:lstStyle/>
          <a:p>
            <a:r>
              <a:rPr lang="en-US" sz="1600" dirty="0"/>
              <a:t>An individual (Mr. A) established a charitable foundation under the pretext of collecting donations for Syrian refugees, people in need of medical and financial aid, and construction of mosques, schools and kindergartens. However, Mr. A was the leader of an </a:t>
            </a:r>
            <a:r>
              <a:rPr lang="en-US" sz="1600" dirty="0" err="1"/>
              <a:t>organised</a:t>
            </a:r>
            <a:r>
              <a:rPr lang="en-US" sz="1600" dirty="0"/>
              <a:t> scheme in which donations were sent to a group of individuals related to Mr. A (Group A) instead of the foundation's account. In most cases, the first stage involved money being sent through money remitters and then transported in cash. The money was then transferred either to credit card accounts or to e-wallets. The members of Group A placed the relevant information (that funds are being collected for the declared purposes) on the Internet, but, in fact, the funds were sent as an aid for terrorists and their families and meant to be used as a financial support for terrorist activities. This information was discovered through investigations conducted by the FIU based on regular monitoring of entities on their domestic list of designated terrorist entities and related persons or on information provided by law enforcement. Analysis of the collected information allowed the FIU to identify the relation between different cases: common payers  and recipients and similar modus operandi in collection and distribution of funds. Further cooperation with law enforcement authorities allowed the FIU to establish the direct link between Mr. A and ISIL's activity. This resulted in several criminal investigations related to Mr. A. In addition, Mr. A was listed on the domestic list of designated terrorist entities, with the relevant freezing procedures performed. Under the court decisions, the assets of the Group A members were frozen.</a:t>
            </a:r>
          </a:p>
        </p:txBody>
      </p:sp>
      <p:sp>
        <p:nvSpPr>
          <p:cNvPr id="4" name="Slide Number Placeholder 3"/>
          <p:cNvSpPr>
            <a:spLocks noGrp="1"/>
          </p:cNvSpPr>
          <p:nvPr>
            <p:ph type="sldNum" sz="quarter" idx="12"/>
          </p:nvPr>
        </p:nvSpPr>
        <p:spPr/>
        <p:txBody>
          <a:bodyPr/>
          <a:lstStyle/>
          <a:p>
            <a:fld id="{B3CDDF82-0D9B-4705-A2FD-635237C18CBB}" type="slidenum">
              <a:rPr lang="en-US" smtClean="0"/>
              <a:pPr/>
              <a:t>61</a:t>
            </a:fld>
            <a:endParaRPr lang="en-US"/>
          </a:p>
        </p:txBody>
      </p:sp>
    </p:spTree>
    <p:extLst>
      <p:ext uri="{BB962C8B-B14F-4D97-AF65-F5344CB8AC3E}">
        <p14:creationId xmlns:p14="http://schemas.microsoft.com/office/powerpoint/2010/main" val="1504389117"/>
      </p:ext>
    </p:extLst>
  </p:cSld>
  <p:clrMapOvr>
    <a:masterClrMapping/>
  </p:clrMapOvr>
  <p:transition>
    <p:wedg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Typologies</a:t>
            </a:r>
            <a:endParaRPr lang="en-GB" dirty="0"/>
          </a:p>
        </p:txBody>
      </p:sp>
      <p:sp>
        <p:nvSpPr>
          <p:cNvPr id="3" name="Content Placeholder 2"/>
          <p:cNvSpPr>
            <a:spLocks noGrp="1"/>
          </p:cNvSpPr>
          <p:nvPr>
            <p:ph idx="1"/>
          </p:nvPr>
        </p:nvSpPr>
        <p:spPr>
          <a:xfrm>
            <a:off x="457200" y="1556792"/>
            <a:ext cx="8229600" cy="4767808"/>
          </a:xfrm>
        </p:spPr>
        <p:txBody>
          <a:bodyPr>
            <a:noAutofit/>
          </a:bodyPr>
          <a:lstStyle/>
          <a:p>
            <a:r>
              <a:rPr lang="en-US" sz="1400" dirty="0"/>
              <a:t>A domestic NPO was established to provide a place of religious worship for a diaspora community that had come from an area of conflict, and to raise and disburse funds for humanitarian causes. The national NPO regulator became suspicious when the NPO’s mandatory reporting indicated that it had sent funds to organisations that were not legally prescribed beneficiaries. These funds were sent ostensibly in response to a natural disaster that had affected the diaspora community’s homeland. One 11 2 of the beneficiary organisations, however, was believed to be the domestic branch of an international front organisation for a foreign terrorist group operating in the diaspora community’s homeland. The regulator audited the NPO and discovered that it had sent funds to five organisations or individuals that were not legally prescribed beneficiaries. This included USD $50,000 sent to the international front organisation through the domestic branch, and USD $80,000 sent directly to the front organisation’s headquarters branch located in the area of conflict.  While the audit was ongoing, the regulator received two leads from the public regarding the NPO. Both leads cited concerns regarding the opacity of the NPO’s leadership, and that decisions to send funds overseas had circumvented normal accountability procedures set out in the NPO’s governing documents. One of the leads indicated that a shift in the demographic of the diaspora community had meant a new faction had gained control of the NPO’s board of directors. This faction was more sympathetic to the cause of the foreign terrorist organisation. While these issues had already been noted through the regulator’s audit, the leads supported the regulator’s concerns regarding the NPO’s management. The NPO leadership replied to the regulator’s concerns by stating that the urgent need to respond to a natural disaster had led the NPO to bypass some internal procedures and to work with whichever organisations could operate in the affected areas. Taking this into consideration, the NPO retained its registration but was forced to pay penalties. The NPO also entered into a compliance agreement with the regulator that would enforce strict due diligence and accountability standards.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62</a:t>
            </a:fld>
            <a:endParaRPr lang="en-US"/>
          </a:p>
        </p:txBody>
      </p:sp>
    </p:spTree>
    <p:extLst>
      <p:ext uri="{BB962C8B-B14F-4D97-AF65-F5344CB8AC3E}">
        <p14:creationId xmlns:p14="http://schemas.microsoft.com/office/powerpoint/2010/main" val="88567243"/>
      </p:ext>
    </p:extLst>
  </p:cSld>
  <p:clrMapOvr>
    <a:masterClrMapping/>
  </p:clrMapOvr>
  <p:transition>
    <p:wedg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Typologies</a:t>
            </a:r>
            <a:endParaRPr lang="en-GB" dirty="0"/>
          </a:p>
        </p:txBody>
      </p:sp>
      <p:sp>
        <p:nvSpPr>
          <p:cNvPr id="3" name="Content Placeholder 2"/>
          <p:cNvSpPr>
            <a:spLocks noGrp="1"/>
          </p:cNvSpPr>
          <p:nvPr>
            <p:ph idx="1"/>
          </p:nvPr>
        </p:nvSpPr>
        <p:spPr>
          <a:xfrm>
            <a:off x="457200" y="1556792"/>
            <a:ext cx="8229600" cy="4767808"/>
          </a:xfrm>
        </p:spPr>
        <p:txBody>
          <a:bodyPr>
            <a:noAutofit/>
          </a:bodyPr>
          <a:lstStyle/>
          <a:p>
            <a:r>
              <a:rPr lang="en-US" sz="1400" dirty="0"/>
              <a:t>A domestic NPO was established to provide a place of religious worship for a diaspora community that had come from an area of conflict, and to raise and disburse funds for humanitarian causes. The national NPO regulator became suspicious when the NPO’s mandatory reporting indicated that it had sent funds to organisations that were not legally prescribed beneficiaries. These funds were sent ostensibly in response to a natural disaster that had affected the diaspora community’s homeland. One 11 2 of the beneficiary organisations, however, was believed to be the domestic branch of an international front organisation for a foreign terrorist group operating in the diaspora community’s homeland. The regulator audited the NPO and discovered that it had sent funds to five organisations or individuals that were not legally prescribed beneficiaries. This included USD $50,000 sent to the international front organisation through the domestic branch, and USD $80,000 sent directly to the front organisation’s headquarters branch located in the area of conflict.  While the audit was ongoing, the regulator received two leads from the public regarding the NPO. Both leads cited concerns regarding the opacity of the NPO’s leadership, and that decisions to send funds overseas had circumvented normal accountability procedures set out in the NPO’s governing documents. One of the leads indicated that a shift in the demographic of the diaspora community had meant a new faction had gained control of the NPO’s board of directors. This faction was more sympathetic to the cause of the foreign terrorist organisation. While these issues had already been noted through the regulator’s audit, the leads supported the regulator’s concerns regarding the NPO’s management. The NPO leadership replied to the regulator’s concerns by stating that the urgent need to respond to a natural disaster had led the NPO to bypass some internal procedures and to work with whichever organisations could operate in the affected areas. Taking this into consideration, the NPO retained its registration but was forced to pay penalties. The NPO also entered into a compliance agreement with the regulator that would enforce strict due diligence and accountability standards.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63</a:t>
            </a:fld>
            <a:endParaRPr lang="en-US"/>
          </a:p>
        </p:txBody>
      </p:sp>
    </p:spTree>
    <p:extLst>
      <p:ext uri="{BB962C8B-B14F-4D97-AF65-F5344CB8AC3E}">
        <p14:creationId xmlns:p14="http://schemas.microsoft.com/office/powerpoint/2010/main" val="918316841"/>
      </p:ext>
    </p:extLst>
  </p:cSld>
  <p:clrMapOvr>
    <a:masterClrMapping/>
  </p:clrMapOvr>
  <p:transition>
    <p:wedg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Typologies</a:t>
            </a:r>
            <a:endParaRPr lang="en-GB" dirty="0"/>
          </a:p>
        </p:txBody>
      </p:sp>
      <p:sp>
        <p:nvSpPr>
          <p:cNvPr id="3" name="Content Placeholder 2"/>
          <p:cNvSpPr>
            <a:spLocks noGrp="1"/>
          </p:cNvSpPr>
          <p:nvPr>
            <p:ph idx="1"/>
          </p:nvPr>
        </p:nvSpPr>
        <p:spPr>
          <a:xfrm>
            <a:off x="457200" y="1556792"/>
            <a:ext cx="8229600" cy="4767808"/>
          </a:xfrm>
        </p:spPr>
        <p:txBody>
          <a:bodyPr>
            <a:noAutofit/>
          </a:bodyPr>
          <a:lstStyle/>
          <a:p>
            <a:r>
              <a:rPr lang="en-US" sz="2000" dirty="0"/>
              <a:t>According to sensitive financial information, terrorist financing risks were discovered regarding the use of both Electronic Funds Transfers (EFTs) via banking channels and other transfers via Money Value Transfer Systems (MVTS) to areas located near territories where ISIL operates or designated individuals. The location of the receipt of these transfers were often located in areas known to be a funding, logistical and smuggling hub for foreign terrorist fighters and terrorist organisations. In some of these cases, social media have suggested that beneficiaries of funds transfers may have links to terrorist or radical groups. In other cases, excessive cash deposits were made in the US with subsequent wire transfers to beneficiaries in areas located near territories where ISIL operates. Risks identified also included lack of information of the purpose of the wires, the relationship of the receivers or the reason funds transfers were conducted in multiple transactions over short time periods.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64</a:t>
            </a:fld>
            <a:endParaRPr lang="en-US"/>
          </a:p>
        </p:txBody>
      </p:sp>
    </p:spTree>
    <p:extLst>
      <p:ext uri="{BB962C8B-B14F-4D97-AF65-F5344CB8AC3E}">
        <p14:creationId xmlns:p14="http://schemas.microsoft.com/office/powerpoint/2010/main" val="2765739637"/>
      </p:ext>
    </p:extLst>
  </p:cSld>
  <p:clrMapOvr>
    <a:masterClrMapping/>
  </p:clrMapOvr>
  <p:transition>
    <p:wedg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pPr algn="ctr"/>
            <a:r>
              <a:rPr lang="en-US" dirty="0"/>
              <a:t>Typologies</a:t>
            </a:r>
            <a:endParaRPr lang="en-GB" dirty="0"/>
          </a:p>
        </p:txBody>
      </p:sp>
      <p:sp>
        <p:nvSpPr>
          <p:cNvPr id="3" name="Content Placeholder 2"/>
          <p:cNvSpPr>
            <a:spLocks noGrp="1"/>
          </p:cNvSpPr>
          <p:nvPr>
            <p:ph idx="1"/>
          </p:nvPr>
        </p:nvSpPr>
        <p:spPr>
          <a:xfrm>
            <a:off x="457200" y="1556792"/>
            <a:ext cx="8229600" cy="4767808"/>
          </a:xfrm>
        </p:spPr>
        <p:txBody>
          <a:bodyPr>
            <a:noAutofit/>
          </a:bodyPr>
          <a:lstStyle/>
          <a:p>
            <a:r>
              <a:rPr lang="en-US" sz="2000" dirty="0"/>
              <a:t>A European national asked his bank for a direct debit instruction from his account to a non-profit organisation in another European country. The reference that accompanied this direct debit instruction referred to the sponsoring of an individual. Information collected by the FIU showed that this non-profit organisation was known to be closely linked to certain groups that financed terrorist acts. Furthermore, the name of the individual that was to be sponsored was also mentioned on the United Nations list of persons and organisations suspected of being linked to terrorist groups.</a:t>
            </a:r>
            <a:endParaRPr lang="en-US" sz="4400"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65</a:t>
            </a:fld>
            <a:endParaRPr lang="en-US"/>
          </a:p>
        </p:txBody>
      </p:sp>
    </p:spTree>
    <p:extLst>
      <p:ext uri="{BB962C8B-B14F-4D97-AF65-F5344CB8AC3E}">
        <p14:creationId xmlns:p14="http://schemas.microsoft.com/office/powerpoint/2010/main" val="1280957220"/>
      </p:ext>
    </p:extLst>
  </p:cSld>
  <p:clrMapOvr>
    <a:masterClrMapping/>
  </p:clrMapOvr>
  <p:transition>
    <p:wedg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Questions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3CDDF82-0D9B-4705-A2FD-635237C18CBB}" type="slidenum">
              <a:rPr lang="en-US" smtClean="0"/>
              <a:pPr/>
              <a:t>66</a:t>
            </a:fld>
            <a:endParaRPr lang="en-US"/>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How does FATF relate to charities?</a:t>
            </a:r>
          </a:p>
        </p:txBody>
      </p:sp>
      <p:sp>
        <p:nvSpPr>
          <p:cNvPr id="3" name="Content Placeholder 2"/>
          <p:cNvSpPr>
            <a:spLocks noGrp="1"/>
          </p:cNvSpPr>
          <p:nvPr>
            <p:ph idx="1"/>
          </p:nvPr>
        </p:nvSpPr>
        <p:spPr/>
        <p:txBody>
          <a:bodyPr>
            <a:normAutofit/>
          </a:bodyPr>
          <a:lstStyle/>
          <a:p>
            <a:r>
              <a:rPr lang="en-US" dirty="0"/>
              <a:t>FATF has also issued a Methodology for assessing: </a:t>
            </a:r>
          </a:p>
          <a:p>
            <a:pPr marL="717550" indent="-266700">
              <a:buFont typeface="Courier New" pitchFamily="49" charset="0"/>
              <a:buChar char="o"/>
            </a:pPr>
            <a:r>
              <a:rPr lang="en-US" dirty="0"/>
              <a:t>technical compliance of jurisdictions’ legal and institutional framework</a:t>
            </a:r>
          </a:p>
          <a:p>
            <a:pPr marL="717550" indent="-266700">
              <a:buFont typeface="Courier New" pitchFamily="49" charset="0"/>
              <a:buChar char="o"/>
            </a:pPr>
            <a:r>
              <a:rPr lang="en-US" dirty="0"/>
              <a:t>the effectiveness of jurisdictions’ AML/ATF systems</a:t>
            </a:r>
          </a:p>
          <a:p>
            <a:pPr marL="450850" indent="0">
              <a:buNone/>
            </a:pPr>
            <a:r>
              <a:rPr lang="en-US" dirty="0"/>
              <a:t> </a:t>
            </a:r>
          </a:p>
          <a:p>
            <a:r>
              <a:rPr lang="en-US" dirty="0"/>
              <a:t>FATF has issued Forty Recommendations</a:t>
            </a:r>
          </a:p>
          <a:p>
            <a:pPr marL="717550" indent="-266700">
              <a:buClr>
                <a:srgbClr val="0BD0D9"/>
              </a:buClr>
              <a:buFont typeface="Courier New" pitchFamily="49" charset="0"/>
              <a:buChar char="o"/>
            </a:pPr>
            <a:r>
              <a:rPr lang="en-US" dirty="0"/>
              <a:t>Recommendation 8 relates specifically to Non-Profit Organizations, including charities</a:t>
            </a:r>
          </a:p>
        </p:txBody>
      </p:sp>
      <p:sp>
        <p:nvSpPr>
          <p:cNvPr id="4" name="Slide Number Placeholder 3"/>
          <p:cNvSpPr>
            <a:spLocks noGrp="1"/>
          </p:cNvSpPr>
          <p:nvPr>
            <p:ph type="sldNum" sz="quarter" idx="12"/>
          </p:nvPr>
        </p:nvSpPr>
        <p:spPr/>
        <p:txBody>
          <a:bodyPr/>
          <a:lstStyle/>
          <a:p>
            <a:fld id="{B3CDDF82-0D9B-4705-A2FD-635237C18CBB}" type="slidenum">
              <a:rPr lang="en-US" smtClean="0"/>
              <a:pPr/>
              <a:t>7</a:t>
            </a:fld>
            <a:endParaRPr lang="en-US"/>
          </a:p>
        </p:txBody>
      </p:sp>
    </p:spTree>
  </p:cSld>
  <p:clrMapOvr>
    <a:masterClrMapping/>
  </p:clrMapOvr>
  <p:transition>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936104"/>
          </a:xfrm>
        </p:spPr>
        <p:txBody>
          <a:bodyPr/>
          <a:lstStyle/>
          <a:p>
            <a:pPr indent="92075" algn="ctr"/>
            <a:r>
              <a:rPr lang="en-US" b="1" dirty="0"/>
              <a:t>Recommendation 8</a:t>
            </a:r>
          </a:p>
        </p:txBody>
      </p:sp>
      <p:sp>
        <p:nvSpPr>
          <p:cNvPr id="3" name="Content Placeholder 2"/>
          <p:cNvSpPr>
            <a:spLocks noGrp="1"/>
          </p:cNvSpPr>
          <p:nvPr>
            <p:ph idx="1"/>
          </p:nvPr>
        </p:nvSpPr>
        <p:spPr>
          <a:xfrm>
            <a:off x="457200" y="1772816"/>
            <a:ext cx="8229600" cy="4551784"/>
          </a:xfrm>
        </p:spPr>
        <p:txBody>
          <a:bodyPr>
            <a:normAutofit fontScale="92500"/>
          </a:bodyPr>
          <a:lstStyle/>
          <a:p>
            <a:pPr marL="0" indent="0">
              <a:buNone/>
            </a:pPr>
            <a:r>
              <a:rPr lang="en-US" sz="2400" b="1" u="sng" dirty="0"/>
              <a:t>Countries should </a:t>
            </a:r>
          </a:p>
          <a:p>
            <a:pPr marL="0" indent="0">
              <a:buNone/>
            </a:pPr>
            <a:r>
              <a:rPr lang="en-US" sz="2400" dirty="0"/>
              <a:t>1. Review the adequacy of laws and regulations</a:t>
            </a:r>
          </a:p>
          <a:p>
            <a:pPr marL="0" indent="0">
              <a:buNone/>
            </a:pPr>
            <a:r>
              <a:rPr lang="en-US" sz="2400" dirty="0"/>
              <a:t>2. Apply focused and </a:t>
            </a:r>
            <a:r>
              <a:rPr lang="en-US" sz="2400" u="sng" dirty="0"/>
              <a:t>proportionate</a:t>
            </a:r>
            <a:r>
              <a:rPr lang="en-US" sz="2400" dirty="0"/>
              <a:t> measures, in line with the risk-     based approach</a:t>
            </a:r>
          </a:p>
          <a:p>
            <a:pPr marL="0" indent="0">
              <a:buNone/>
            </a:pPr>
            <a:r>
              <a:rPr lang="en-US" sz="2400" u="sng" dirty="0"/>
              <a:t>TO PROTECT ORGANISATIONS FROM</a:t>
            </a:r>
          </a:p>
          <a:p>
            <a:pPr marL="450850" indent="-277813"/>
            <a:r>
              <a:rPr lang="en-US" sz="2400" dirty="0"/>
              <a:t>(a) terrorist organizations posing as legitimate entities;</a:t>
            </a:r>
          </a:p>
          <a:p>
            <a:pPr marL="450850" indent="-277813">
              <a:buNone/>
            </a:pPr>
            <a:endParaRPr lang="en-US" sz="1100" dirty="0"/>
          </a:p>
          <a:p>
            <a:pPr marL="450850" indent="-277813"/>
            <a:r>
              <a:rPr lang="en-US" sz="2400" dirty="0"/>
              <a:t>(b) exploiting legitimate entities as conduits for terrorist financing, including for the purpose of escaping asset-freezing measures; and</a:t>
            </a:r>
          </a:p>
          <a:p>
            <a:pPr marL="450850" indent="-277813">
              <a:buNone/>
            </a:pPr>
            <a:endParaRPr lang="en-US" sz="1100" dirty="0"/>
          </a:p>
          <a:p>
            <a:pPr marL="450850" indent="-277813"/>
            <a:r>
              <a:rPr lang="en-US" sz="2400" dirty="0"/>
              <a:t>(c) concealing or obscuring the clandestine diversion of funds intended for legitimate purposes to terrorist organizations</a:t>
            </a:r>
            <a:r>
              <a:rPr lang="en-US" sz="2000" dirty="0"/>
              <a:t>.</a:t>
            </a:r>
          </a:p>
        </p:txBody>
      </p:sp>
      <p:sp>
        <p:nvSpPr>
          <p:cNvPr id="4" name="Slide Number Placeholder 3"/>
          <p:cNvSpPr>
            <a:spLocks noGrp="1"/>
          </p:cNvSpPr>
          <p:nvPr>
            <p:ph type="sldNum" sz="quarter" idx="12"/>
          </p:nvPr>
        </p:nvSpPr>
        <p:spPr/>
        <p:txBody>
          <a:bodyPr/>
          <a:lstStyle/>
          <a:p>
            <a:fld id="{B3CDDF82-0D9B-4705-A2FD-635237C18CBB}" type="slidenum">
              <a:rPr lang="en-US" smtClean="0"/>
              <a:pPr/>
              <a:t>8</a:t>
            </a:fld>
            <a:endParaRPr lang="en-US"/>
          </a:p>
        </p:txBody>
      </p:sp>
    </p:spTree>
  </p:cSld>
  <p:clrMapOvr>
    <a:masterClrMapping/>
  </p:clrMapOvr>
  <p:transition>
    <p:wedg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r>
              <a:rPr lang="en-US" dirty="0"/>
              <a:t>Recommendation 8 Revisions</a:t>
            </a:r>
            <a:endParaRPr lang="en-GB" dirty="0"/>
          </a:p>
        </p:txBody>
      </p:sp>
      <p:sp>
        <p:nvSpPr>
          <p:cNvPr id="3" name="Content Placeholder 2"/>
          <p:cNvSpPr>
            <a:spLocks noGrp="1"/>
          </p:cNvSpPr>
          <p:nvPr>
            <p:ph idx="1"/>
          </p:nvPr>
        </p:nvSpPr>
        <p:spPr>
          <a:xfrm>
            <a:off x="457200" y="1556792"/>
            <a:ext cx="8229600" cy="4767808"/>
          </a:xfrm>
        </p:spPr>
        <p:txBody>
          <a:bodyPr/>
          <a:lstStyle/>
          <a:p>
            <a:r>
              <a:rPr lang="en-US" dirty="0"/>
              <a:t>We had previously applied all AML/ATF measures equally to all registered charities</a:t>
            </a:r>
          </a:p>
          <a:p>
            <a:pPr marL="0" indent="0">
              <a:buNone/>
            </a:pPr>
            <a:endParaRPr lang="en-US" dirty="0"/>
          </a:p>
          <a:p>
            <a:r>
              <a:rPr lang="en-US" dirty="0"/>
              <a:t>The revisions require us to take a targeted, risk-based approach to supervision</a:t>
            </a:r>
          </a:p>
          <a:p>
            <a:pPr marL="0" indent="0">
              <a:buNone/>
            </a:pPr>
            <a:endParaRPr lang="en-US" dirty="0"/>
          </a:p>
          <a:p>
            <a:r>
              <a:rPr lang="en-US" dirty="0"/>
              <a:t>More resources must be targeted on charities that we have identified as being more at risk of being abused for terrorist financing</a:t>
            </a:r>
            <a:endParaRPr lang="en-GB" dirty="0"/>
          </a:p>
        </p:txBody>
      </p:sp>
      <p:sp>
        <p:nvSpPr>
          <p:cNvPr id="4" name="Slide Number Placeholder 3"/>
          <p:cNvSpPr>
            <a:spLocks noGrp="1"/>
          </p:cNvSpPr>
          <p:nvPr>
            <p:ph type="sldNum" sz="quarter" idx="12"/>
          </p:nvPr>
        </p:nvSpPr>
        <p:spPr/>
        <p:txBody>
          <a:bodyPr/>
          <a:lstStyle/>
          <a:p>
            <a:fld id="{B3CDDF82-0D9B-4705-A2FD-635237C18CBB}" type="slidenum">
              <a:rPr lang="en-US" smtClean="0"/>
              <a:pPr/>
              <a:t>9</a:t>
            </a:fld>
            <a:endParaRPr lang="en-US"/>
          </a:p>
        </p:txBody>
      </p:sp>
    </p:spTree>
    <p:extLst>
      <p:ext uri="{BB962C8B-B14F-4D97-AF65-F5344CB8AC3E}">
        <p14:creationId xmlns:p14="http://schemas.microsoft.com/office/powerpoint/2010/main" val="3990712361"/>
      </p:ext>
    </p:extLst>
  </p:cSld>
  <p:clrMapOvr>
    <a:masterClrMapping/>
  </p:clrMapOvr>
  <p:transition>
    <p:wedg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9435</TotalTime>
  <Words>6298</Words>
  <Application>Microsoft Office PowerPoint</Application>
  <PresentationFormat>On-screen Show (4:3)</PresentationFormat>
  <Paragraphs>702</Paragraphs>
  <Slides>66</Slides>
  <Notes>6</Notes>
  <HiddenSlides>4</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Arial</vt:lpstr>
      <vt:lpstr>Calibri</vt:lpstr>
      <vt:lpstr>Constantia</vt:lpstr>
      <vt:lpstr>Courier New</vt:lpstr>
      <vt:lpstr>Wingdings 2</vt:lpstr>
      <vt:lpstr>Flow</vt:lpstr>
      <vt:lpstr>Charities Compliance Officer Training</vt:lpstr>
      <vt:lpstr>Charities Compliance Officer Training</vt:lpstr>
      <vt:lpstr>What is FATF?</vt:lpstr>
      <vt:lpstr>FATF Members</vt:lpstr>
      <vt:lpstr>FATF Members</vt:lpstr>
      <vt:lpstr>FATF Associate Members</vt:lpstr>
      <vt:lpstr>How does FATF relate to charities?</vt:lpstr>
      <vt:lpstr>Recommendation 8</vt:lpstr>
      <vt:lpstr>Recommendation 8 Revisions</vt:lpstr>
      <vt:lpstr>New RBA Measures</vt:lpstr>
      <vt:lpstr>New RBA Measures</vt:lpstr>
      <vt:lpstr>Risk Assessment Criteria</vt:lpstr>
      <vt:lpstr>Guidance Notes on the Charities (AML, ATF &amp; Reporting) Regulations 2014</vt:lpstr>
      <vt:lpstr>Regulation 3: General Duties</vt:lpstr>
      <vt:lpstr>The Risk Based Approach</vt:lpstr>
      <vt:lpstr>The Risk Based Approach</vt:lpstr>
      <vt:lpstr>Identifying and Assessing Risks</vt:lpstr>
      <vt:lpstr>Identifying and Assessing Risks</vt:lpstr>
      <vt:lpstr>PowerPoint Presentation</vt:lpstr>
      <vt:lpstr>PowerPoint Presentation</vt:lpstr>
      <vt:lpstr>PowerPoint Presentation</vt:lpstr>
      <vt:lpstr>PowerPoint Presentation</vt:lpstr>
      <vt:lpstr>PowerPoint Presentation</vt:lpstr>
      <vt:lpstr>  Regulation 4: Due Diligence Requirements  (The “Know Your” Principles)</vt:lpstr>
      <vt:lpstr>Overview of the “Know Your” Principles</vt:lpstr>
      <vt:lpstr>PowerPoint Presentation</vt:lpstr>
      <vt:lpstr>Know Your Donor</vt:lpstr>
      <vt:lpstr>Know Your Donor</vt:lpstr>
      <vt:lpstr>Identifying suspicious donations</vt:lpstr>
      <vt:lpstr>Dealing with a suspicious donation</vt:lpstr>
      <vt:lpstr>Reporting suspicious transactions</vt:lpstr>
      <vt:lpstr>Know Your Beneficiaries</vt:lpstr>
      <vt:lpstr>Know Your Beneficiaries</vt:lpstr>
      <vt:lpstr>Beneficiary Selection Criteria</vt:lpstr>
      <vt:lpstr>Identifying suspicious situations</vt:lpstr>
      <vt:lpstr>Higher risk situations</vt:lpstr>
      <vt:lpstr>Know Your Partner</vt:lpstr>
      <vt:lpstr>Know Your Partner</vt:lpstr>
      <vt:lpstr>Identifying suspicious situations and concerns</vt:lpstr>
      <vt:lpstr>Identifying suspicious situations and concerns</vt:lpstr>
      <vt:lpstr>Know Your Partner – Other Issues</vt:lpstr>
      <vt:lpstr>How the “Know Your” Principles affect charities operating internationally</vt:lpstr>
      <vt:lpstr>  Regulation 5: Systems and Controls</vt:lpstr>
      <vt:lpstr>Regulation 5(1) Policies, Processes and Procedures</vt:lpstr>
      <vt:lpstr>Regulation 5(1) Policies, Processes and Procedures</vt:lpstr>
      <vt:lpstr>Regulation 5(2) Disclosures to the FIA</vt:lpstr>
      <vt:lpstr>Regulation 5(2) Disclosures to Compliance Officers</vt:lpstr>
      <vt:lpstr>Regulation 5</vt:lpstr>
      <vt:lpstr>    Monitoring</vt:lpstr>
      <vt:lpstr>Monitoring</vt:lpstr>
      <vt:lpstr>Monitoring tools and options</vt:lpstr>
      <vt:lpstr>Monitoring Compliance Tools</vt:lpstr>
      <vt:lpstr>Regulation 6: Record-keeping</vt:lpstr>
      <vt:lpstr>Regulation 7: Internal reporting procedures</vt:lpstr>
      <vt:lpstr>  Regulation 8: Training, etc.</vt:lpstr>
      <vt:lpstr>    Regulation 9: Annual report</vt:lpstr>
      <vt:lpstr>PowerPoint Presentation</vt:lpstr>
      <vt:lpstr>Regulation 10: Offences</vt:lpstr>
      <vt:lpstr>Regulation 10: Offences</vt:lpstr>
      <vt:lpstr>Civil Penalty (s. 47A)</vt:lpstr>
      <vt:lpstr>Typologies</vt:lpstr>
      <vt:lpstr>Typologies</vt:lpstr>
      <vt:lpstr>Typologies</vt:lpstr>
      <vt:lpstr>Typologies</vt:lpstr>
      <vt:lpstr>Typologies</vt:lpstr>
      <vt:lpstr>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atlightbourne</dc:creator>
  <cp:lastModifiedBy>Pennyman, Aubrey</cp:lastModifiedBy>
  <cp:revision>181</cp:revision>
  <cp:lastPrinted>2022-05-06T12:10:52Z</cp:lastPrinted>
  <dcterms:created xsi:type="dcterms:W3CDTF">2015-09-08T20:03:43Z</dcterms:created>
  <dcterms:modified xsi:type="dcterms:W3CDTF">2026-07-29T22:31:38Z</dcterms:modified>
</cp:coreProperties>
</file>