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4" r:id="rId1"/>
  </p:sldMasterIdLst>
  <p:notesMasterIdLst>
    <p:notesMasterId r:id="rId26"/>
  </p:notesMasterIdLst>
  <p:sldIdLst>
    <p:sldId id="257" r:id="rId2"/>
    <p:sldId id="1670" r:id="rId3"/>
    <p:sldId id="1677" r:id="rId4"/>
    <p:sldId id="259" r:id="rId5"/>
    <p:sldId id="1639" r:id="rId6"/>
    <p:sldId id="1676" r:id="rId7"/>
    <p:sldId id="1648" r:id="rId8"/>
    <p:sldId id="1678" r:id="rId9"/>
    <p:sldId id="1681" r:id="rId10"/>
    <p:sldId id="1656" r:id="rId11"/>
    <p:sldId id="1679" r:id="rId12"/>
    <p:sldId id="314" r:id="rId13"/>
    <p:sldId id="286" r:id="rId14"/>
    <p:sldId id="1662" r:id="rId15"/>
    <p:sldId id="1654" r:id="rId16"/>
    <p:sldId id="344" r:id="rId17"/>
    <p:sldId id="288" r:id="rId18"/>
    <p:sldId id="1661" r:id="rId19"/>
    <p:sldId id="1682" r:id="rId20"/>
    <p:sldId id="1665" r:id="rId21"/>
    <p:sldId id="1660" r:id="rId22"/>
    <p:sldId id="337" r:id="rId23"/>
    <p:sldId id="318" r:id="rId24"/>
    <p:sldId id="303" r:id="rId2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BDCC94-98F0-4809-A6E9-D1B6D47578FC}">
          <p14:sldIdLst>
            <p14:sldId id="257"/>
            <p14:sldId id="1670"/>
            <p14:sldId id="1677"/>
            <p14:sldId id="259"/>
            <p14:sldId id="1639"/>
            <p14:sldId id="1676"/>
            <p14:sldId id="1648"/>
          </p14:sldIdLst>
        </p14:section>
        <p14:section name="Untitled Section" id="{30E873EE-0E54-419B-8EDC-05B475B2FCB2}">
          <p14:sldIdLst>
            <p14:sldId id="1678"/>
            <p14:sldId id="1681"/>
            <p14:sldId id="1656"/>
            <p14:sldId id="1679"/>
            <p14:sldId id="314"/>
            <p14:sldId id="286"/>
            <p14:sldId id="1662"/>
            <p14:sldId id="1654"/>
            <p14:sldId id="344"/>
            <p14:sldId id="288"/>
            <p14:sldId id="1661"/>
            <p14:sldId id="1682"/>
            <p14:sldId id="1665"/>
            <p14:sldId id="1660"/>
            <p14:sldId id="337"/>
            <p14:sldId id="318"/>
            <p14:sldId id="30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holanath Tashema" initials="BT" lastIdx="3" clrIdx="0">
    <p:extLst>
      <p:ext uri="{19B8F6BF-5375-455C-9EA6-DF929625EA0E}">
        <p15:presenceInfo xmlns:p15="http://schemas.microsoft.com/office/powerpoint/2012/main" userId="Bholanath Tashema" providerId="None"/>
      </p:ext>
    </p:extLst>
  </p:cmAuthor>
  <p:cmAuthor id="2" name="Tashema Bholanath" initials="TB" lastIdx="3" clrIdx="1">
    <p:extLst>
      <p:ext uri="{19B8F6BF-5375-455C-9EA6-DF929625EA0E}">
        <p15:presenceInfo xmlns:p15="http://schemas.microsoft.com/office/powerpoint/2012/main" userId="S::tbholanath@health.nyc.gov::d45482c1-f3af-4ada-98d4-af0395dbc3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2058"/>
    <a:srgbClr val="2EABE3"/>
    <a:srgbClr val="007CB2"/>
    <a:srgbClr val="065B77"/>
    <a:srgbClr val="6460AC"/>
    <a:srgbClr val="01AAAD"/>
    <a:srgbClr val="AE1F57"/>
    <a:srgbClr val="D0D5DA"/>
    <a:srgbClr val="D0D5D9"/>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0484" autoAdjust="0"/>
  </p:normalViewPr>
  <p:slideViewPr>
    <p:cSldViewPr snapToGrid="0">
      <p:cViewPr varScale="1">
        <p:scale>
          <a:sx n="89" d="100"/>
          <a:sy n="89" d="100"/>
        </p:scale>
        <p:origin x="1314"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79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00000000000001E-2"/>
          <c:y val="0"/>
          <c:w val="0.96562499999999996"/>
          <c:h val="0.8609388424936304"/>
        </c:manualLayout>
      </c:layout>
      <c:barChart>
        <c:barDir val="col"/>
        <c:grouping val="stacked"/>
        <c:varyColors val="0"/>
        <c:ser>
          <c:idx val="0"/>
          <c:order val="0"/>
          <c:tx>
            <c:strRef>
              <c:f>Sheet1!$B$1</c:f>
              <c:strCache>
                <c:ptCount val="1"/>
                <c:pt idx="0">
                  <c:v>Total number of tests</c:v>
                </c:pt>
              </c:strCache>
            </c:strRef>
          </c:tx>
          <c:spPr>
            <a:solidFill>
              <a:srgbClr val="065B7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Gill Sans MT" panose="020B0502020104020203" pitchFamily="34" charset="0"/>
                    <a:ea typeface="+mn-ea"/>
                    <a:cs typeface="+mn-cs"/>
                  </a:defRPr>
                </a:pPr>
                <a:endParaRPr lang="en-BM"/>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Sheet1!$B$2:$B$3</c:f>
              <c:numCache>
                <c:formatCode>General</c:formatCode>
                <c:ptCount val="2"/>
                <c:pt idx="0">
                  <c:v>25</c:v>
                </c:pt>
                <c:pt idx="1">
                  <c:v>31</c:v>
                </c:pt>
              </c:numCache>
            </c:numRef>
          </c:val>
          <c:extLst>
            <c:ext xmlns:c16="http://schemas.microsoft.com/office/drawing/2014/chart" uri="{C3380CC4-5D6E-409C-BE32-E72D297353CC}">
              <c16:uniqueId val="{00000000-CF92-45FE-B780-DE5853C88649}"/>
            </c:ext>
          </c:extLst>
        </c:ser>
        <c:dLbls>
          <c:showLegendKey val="0"/>
          <c:showVal val="0"/>
          <c:showCatName val="0"/>
          <c:showSerName val="0"/>
          <c:showPercent val="0"/>
          <c:showBubbleSize val="0"/>
        </c:dLbls>
        <c:gapWidth val="100"/>
        <c:overlap val="100"/>
        <c:axId val="415913256"/>
        <c:axId val="415917568"/>
      </c:barChart>
      <c:catAx>
        <c:axId val="415913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Gill Sans MT" panose="020B0502020104020203" pitchFamily="34" charset="0"/>
                <a:ea typeface="+mn-ea"/>
                <a:cs typeface="+mn-cs"/>
              </a:defRPr>
            </a:pPr>
            <a:endParaRPr lang="en-BM"/>
          </a:p>
        </c:txPr>
        <c:crossAx val="415917568"/>
        <c:crosses val="autoZero"/>
        <c:auto val="1"/>
        <c:lblAlgn val="ctr"/>
        <c:lblOffset val="100"/>
        <c:noMultiLvlLbl val="0"/>
      </c:catAx>
      <c:valAx>
        <c:axId val="415917568"/>
        <c:scaling>
          <c:orientation val="minMax"/>
        </c:scaling>
        <c:delete val="1"/>
        <c:axPos val="l"/>
        <c:numFmt formatCode="General" sourceLinked="1"/>
        <c:majorTickMark val="none"/>
        <c:minorTickMark val="none"/>
        <c:tickLblPos val="nextTo"/>
        <c:crossAx val="415913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M"/>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6.6036885548064417E-2"/>
          <c:y val="0"/>
          <c:w val="0.8956876759064476"/>
          <c:h val="0.9911371377609679"/>
        </c:manualLayout>
      </c:layout>
      <c:barChart>
        <c:barDir val="bar"/>
        <c:grouping val="clustered"/>
        <c:varyColors val="0"/>
        <c:ser>
          <c:idx val="0"/>
          <c:order val="0"/>
          <c:tx>
            <c:strRef>
              <c:f>Sheet1!$B$1</c:f>
              <c:strCache>
                <c:ptCount val="1"/>
                <c:pt idx="0">
                  <c:v>Series 1</c:v>
                </c:pt>
              </c:strCache>
            </c:strRef>
          </c:tx>
          <c:spPr>
            <a:solidFill>
              <a:srgbClr val="6460AC"/>
            </a:solidFill>
            <a:ln w="9525" cap="flat" cmpd="sng" algn="ctr">
              <a:solidFill>
                <a:schemeClr val="accent3">
                  <a:shade val="95000"/>
                </a:schemeClr>
              </a:solidFill>
              <a:round/>
            </a:ln>
            <a:effectLst/>
          </c:spPr>
          <c:invertIfNegative val="0"/>
          <c:dPt>
            <c:idx val="0"/>
            <c:invertIfNegative val="0"/>
            <c:bubble3D val="0"/>
            <c:extLst>
              <c:ext xmlns:c16="http://schemas.microsoft.com/office/drawing/2014/chart" uri="{C3380CC4-5D6E-409C-BE32-E72D297353CC}">
                <c16:uniqueId val="{0000000B-8A29-4094-B2DF-A75FF3661864}"/>
              </c:ext>
            </c:extLst>
          </c:dPt>
          <c:dPt>
            <c:idx val="1"/>
            <c:invertIfNegative val="0"/>
            <c:bubble3D val="0"/>
            <c:extLst>
              <c:ext xmlns:c16="http://schemas.microsoft.com/office/drawing/2014/chart" uri="{C3380CC4-5D6E-409C-BE32-E72D297353CC}">
                <c16:uniqueId val="{00000001-8A29-4094-B2DF-A75FF3661864}"/>
              </c:ext>
            </c:extLst>
          </c:dPt>
          <c:dPt>
            <c:idx val="2"/>
            <c:invertIfNegative val="0"/>
            <c:bubble3D val="0"/>
            <c:extLst>
              <c:ext xmlns:c16="http://schemas.microsoft.com/office/drawing/2014/chart" uri="{C3380CC4-5D6E-409C-BE32-E72D297353CC}">
                <c16:uniqueId val="{00000003-8A29-4094-B2DF-A75FF3661864}"/>
              </c:ext>
            </c:extLst>
          </c:dPt>
          <c:dPt>
            <c:idx val="3"/>
            <c:invertIfNegative val="0"/>
            <c:bubble3D val="0"/>
            <c:extLst>
              <c:ext xmlns:c16="http://schemas.microsoft.com/office/drawing/2014/chart" uri="{C3380CC4-5D6E-409C-BE32-E72D297353CC}">
                <c16:uniqueId val="{00000005-8A29-4094-B2DF-A75FF3661864}"/>
              </c:ext>
            </c:extLst>
          </c:dPt>
          <c:dPt>
            <c:idx val="4"/>
            <c:invertIfNegative val="0"/>
            <c:bubble3D val="0"/>
            <c:extLst>
              <c:ext xmlns:c16="http://schemas.microsoft.com/office/drawing/2014/chart" uri="{C3380CC4-5D6E-409C-BE32-E72D297353CC}">
                <c16:uniqueId val="{00000007-8A29-4094-B2DF-A75FF3661864}"/>
              </c:ext>
            </c:extLst>
          </c:dPt>
          <c:dPt>
            <c:idx val="5"/>
            <c:invertIfNegative val="0"/>
            <c:bubble3D val="0"/>
            <c:extLst>
              <c:ext xmlns:c16="http://schemas.microsoft.com/office/drawing/2014/chart" uri="{C3380CC4-5D6E-409C-BE32-E72D297353CC}">
                <c16:uniqueId val="{00000009-8A29-4094-B2DF-A75FF3661864}"/>
              </c:ext>
            </c:extLst>
          </c:dPt>
          <c:dPt>
            <c:idx val="6"/>
            <c:invertIfNegative val="0"/>
            <c:bubble3D val="0"/>
            <c:extLst>
              <c:ext xmlns:c16="http://schemas.microsoft.com/office/drawing/2014/chart" uri="{C3380CC4-5D6E-409C-BE32-E72D297353CC}">
                <c16:uniqueId val="{0000000C-8A29-4094-B2DF-A75FF3661864}"/>
              </c:ext>
            </c:extLst>
          </c:dPt>
          <c:dPt>
            <c:idx val="7"/>
            <c:invertIfNegative val="0"/>
            <c:bubble3D val="0"/>
            <c:extLst>
              <c:ext xmlns:c16="http://schemas.microsoft.com/office/drawing/2014/chart" uri="{C3380CC4-5D6E-409C-BE32-E72D297353CC}">
                <c16:uniqueId val="{0000000D-8A29-4094-B2DF-A75FF3661864}"/>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lumMod val="50000"/>
                        <a:lumOff val="50000"/>
                      </a:schemeClr>
                    </a:solidFill>
                    <a:latin typeface="Gill Sans MT" panose="020B0502020104020203" pitchFamily="34" charset="0"/>
                    <a:ea typeface="+mn-ea"/>
                    <a:cs typeface="+mn-cs"/>
                  </a:defRPr>
                </a:pPr>
                <a:endParaRPr lang="en-B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General</c:formatCode>
                <c:ptCount val="9"/>
                <c:pt idx="0">
                  <c:v>27</c:v>
                </c:pt>
                <c:pt idx="1">
                  <c:v>24</c:v>
                </c:pt>
                <c:pt idx="2">
                  <c:v>12</c:v>
                </c:pt>
                <c:pt idx="3">
                  <c:v>15</c:v>
                </c:pt>
                <c:pt idx="4">
                  <c:v>14</c:v>
                </c:pt>
                <c:pt idx="5">
                  <c:v>6</c:v>
                </c:pt>
                <c:pt idx="6">
                  <c:v>11</c:v>
                </c:pt>
                <c:pt idx="7">
                  <c:v>7</c:v>
                </c:pt>
                <c:pt idx="8">
                  <c:v>5</c:v>
                </c:pt>
              </c:numCache>
            </c:numRef>
          </c:val>
          <c:extLst>
            <c:ext xmlns:c16="http://schemas.microsoft.com/office/drawing/2014/chart" uri="{C3380CC4-5D6E-409C-BE32-E72D297353CC}">
              <c16:uniqueId val="{0000000A-8A29-4094-B2DF-A75FF3661864}"/>
            </c:ext>
          </c:extLst>
        </c:ser>
        <c:dLbls>
          <c:showLegendKey val="0"/>
          <c:showVal val="0"/>
          <c:showCatName val="0"/>
          <c:showSerName val="0"/>
          <c:showPercent val="0"/>
          <c:showBubbleSize val="0"/>
        </c:dLbls>
        <c:gapWidth val="100"/>
        <c:axId val="415613944"/>
        <c:axId val="415615120"/>
      </c:barChart>
      <c:catAx>
        <c:axId val="415613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50000"/>
                    <a:lumOff val="50000"/>
                  </a:schemeClr>
                </a:solidFill>
                <a:latin typeface="Gill Sans MT" panose="020B0502020104020203" pitchFamily="34" charset="0"/>
                <a:ea typeface="+mn-ea"/>
                <a:cs typeface="+mn-cs"/>
              </a:defRPr>
            </a:pPr>
            <a:endParaRPr lang="en-BM"/>
          </a:p>
        </c:txPr>
        <c:crossAx val="415615120"/>
        <c:crossesAt val="0"/>
        <c:auto val="1"/>
        <c:lblAlgn val="ctr"/>
        <c:lblOffset val="100"/>
        <c:noMultiLvlLbl val="0"/>
      </c:catAx>
      <c:valAx>
        <c:axId val="415615120"/>
        <c:scaling>
          <c:orientation val="minMax"/>
          <c:max val="30"/>
          <c:min val="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15613944"/>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sz="1600">
          <a:latin typeface="Gill Sans MT" panose="020B0502020104020203" pitchFamily="34" charset="0"/>
        </a:defRPr>
      </a:pPr>
      <a:endParaRPr lang="en-BM"/>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4746917554514917E-3"/>
          <c:y val="0"/>
          <c:w val="0.93683538829698998"/>
          <c:h val="0.99930555694310963"/>
        </c:manualLayout>
      </c:layout>
      <c:barChart>
        <c:barDir val="bar"/>
        <c:grouping val="clustered"/>
        <c:varyColors val="0"/>
        <c:ser>
          <c:idx val="0"/>
          <c:order val="0"/>
          <c:tx>
            <c:strRef>
              <c:f>Sheet1!$B$1</c:f>
              <c:strCache>
                <c:ptCount val="1"/>
                <c:pt idx="0">
                  <c:v>2023</c:v>
                </c:pt>
              </c:strCache>
            </c:strRef>
          </c:tx>
          <c:spPr>
            <a:solidFill>
              <a:schemeClr val="tx1">
                <a:lumMod val="50000"/>
                <a:lumOff val="50000"/>
              </a:schemeClr>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1-41BE-4307-AAAE-65486E29DAD9}"/>
              </c:ext>
            </c:extLst>
          </c:dPt>
          <c:dPt>
            <c:idx val="1"/>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3-41BE-4307-AAAE-65486E29DAD9}"/>
              </c:ext>
            </c:extLst>
          </c:dPt>
          <c:dPt>
            <c:idx val="2"/>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5-41BE-4307-AAAE-65486E29DAD9}"/>
              </c:ext>
            </c:extLst>
          </c:dPt>
          <c:dPt>
            <c:idx val="3"/>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7-41BE-4307-AAAE-65486E29DAD9}"/>
              </c:ext>
            </c:extLst>
          </c:dPt>
          <c:dLbls>
            <c:dLbl>
              <c:idx val="3"/>
              <c:layout>
                <c:manualLayout>
                  <c:x val="-1.158004503855004E-16"/>
                  <c:y val="-1.240998580575457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BE-4307-AAAE-65486E29DAD9}"/>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ill Sans MT" panose="020B0502020104020203" pitchFamily="34" charset="0"/>
                    <a:ea typeface="+mn-ea"/>
                    <a:cs typeface="+mn-cs"/>
                  </a:defRPr>
                </a:pPr>
                <a:endParaRPr lang="en-B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Ethanol (&gt;80mg)</c:v>
                </c:pt>
                <c:pt idx="1">
                  <c:v>Drugs</c:v>
                </c:pt>
                <c:pt idx="2">
                  <c:v>Ethanol &amp; Drugs</c:v>
                </c:pt>
                <c:pt idx="3">
                  <c:v>Drugs in Theraputic Range (≤80 mg)</c:v>
                </c:pt>
              </c:strCache>
            </c:strRef>
          </c:cat>
          <c:val>
            <c:numRef>
              <c:f>Sheet1!$B$2:$B$5</c:f>
              <c:numCache>
                <c:formatCode>General</c:formatCode>
                <c:ptCount val="4"/>
                <c:pt idx="0">
                  <c:v>9</c:v>
                </c:pt>
                <c:pt idx="1">
                  <c:v>20</c:v>
                </c:pt>
                <c:pt idx="2">
                  <c:v>5</c:v>
                </c:pt>
                <c:pt idx="3">
                  <c:v>29</c:v>
                </c:pt>
              </c:numCache>
            </c:numRef>
          </c:val>
          <c:extLst>
            <c:ext xmlns:c16="http://schemas.microsoft.com/office/drawing/2014/chart" uri="{C3380CC4-5D6E-409C-BE32-E72D297353CC}">
              <c16:uniqueId val="{00000008-41BE-4307-AAAE-65486E29DAD9}"/>
            </c:ext>
          </c:extLst>
        </c:ser>
        <c:dLbls>
          <c:showLegendKey val="0"/>
          <c:showVal val="0"/>
          <c:showCatName val="0"/>
          <c:showSerName val="0"/>
          <c:showPercent val="0"/>
          <c:showBubbleSize val="0"/>
        </c:dLbls>
        <c:gapWidth val="32"/>
        <c:overlap val="26"/>
        <c:axId val="415615512"/>
        <c:axId val="415616296"/>
      </c:barChart>
      <c:catAx>
        <c:axId val="415615512"/>
        <c:scaling>
          <c:orientation val="minMax"/>
        </c:scaling>
        <c:delete val="1"/>
        <c:axPos val="l"/>
        <c:numFmt formatCode="General" sourceLinked="1"/>
        <c:majorTickMark val="out"/>
        <c:minorTickMark val="none"/>
        <c:tickLblPos val="nextTo"/>
        <c:crossAx val="415616296"/>
        <c:crossesAt val="0"/>
        <c:auto val="1"/>
        <c:lblAlgn val="ctr"/>
        <c:lblOffset val="100"/>
        <c:noMultiLvlLbl val="0"/>
      </c:catAx>
      <c:valAx>
        <c:axId val="415616296"/>
        <c:scaling>
          <c:orientation val="minMax"/>
          <c:max val="30"/>
          <c:min val="0"/>
        </c:scaling>
        <c:delete val="1"/>
        <c:axPos val="b"/>
        <c:numFmt formatCode="General" sourceLinked="1"/>
        <c:majorTickMark val="out"/>
        <c:minorTickMark val="none"/>
        <c:tickLblPos val="nextTo"/>
        <c:crossAx val="415615512"/>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sz="1600">
          <a:latin typeface="Gill Sans MT" panose="020B0502020104020203" pitchFamily="34" charset="0"/>
        </a:defRPr>
      </a:pPr>
      <a:endParaRPr lang="en-BM"/>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47470166173576944"/>
          <c:y val="5.3423877421642397E-4"/>
          <c:w val="0.52529833826423045"/>
          <c:h val="0.99811825468343895"/>
        </c:manualLayout>
      </c:layout>
      <c:barChart>
        <c:barDir val="bar"/>
        <c:grouping val="clustered"/>
        <c:varyColors val="0"/>
        <c:ser>
          <c:idx val="0"/>
          <c:order val="0"/>
          <c:tx>
            <c:strRef>
              <c:f>Sheet1!$B$1</c:f>
              <c:strCache>
                <c:ptCount val="1"/>
                <c:pt idx="0">
                  <c:v>2022</c:v>
                </c:pt>
              </c:strCache>
            </c:strRef>
          </c:tx>
          <c:spPr>
            <a:solidFill>
              <a:schemeClr val="tx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ED7C-411D-AAC5-3E7B3619E0D6}"/>
              </c:ext>
            </c:extLst>
          </c:dPt>
          <c:dPt>
            <c:idx val="1"/>
            <c:invertIfNegative val="0"/>
            <c:bubble3D val="0"/>
            <c:spPr>
              <a:solidFill>
                <a:schemeClr val="tx1"/>
              </a:solidFill>
              <a:ln>
                <a:noFill/>
              </a:ln>
              <a:effectLst/>
            </c:spPr>
            <c:extLst>
              <c:ext xmlns:c16="http://schemas.microsoft.com/office/drawing/2014/chart" uri="{C3380CC4-5D6E-409C-BE32-E72D297353CC}">
                <c16:uniqueId val="{00000003-ED7C-411D-AAC5-3E7B3619E0D6}"/>
              </c:ext>
            </c:extLst>
          </c:dPt>
          <c:dPt>
            <c:idx val="2"/>
            <c:invertIfNegative val="0"/>
            <c:bubble3D val="0"/>
            <c:spPr>
              <a:solidFill>
                <a:schemeClr val="tx1"/>
              </a:solidFill>
              <a:ln>
                <a:noFill/>
              </a:ln>
              <a:effectLst/>
            </c:spPr>
            <c:extLst>
              <c:ext xmlns:c16="http://schemas.microsoft.com/office/drawing/2014/chart" uri="{C3380CC4-5D6E-409C-BE32-E72D297353CC}">
                <c16:uniqueId val="{00000005-ED7C-411D-AAC5-3E7B3619E0D6}"/>
              </c:ext>
            </c:extLst>
          </c:dPt>
          <c:dPt>
            <c:idx val="3"/>
            <c:invertIfNegative val="0"/>
            <c:bubble3D val="0"/>
            <c:spPr>
              <a:solidFill>
                <a:schemeClr val="tx1"/>
              </a:solidFill>
              <a:ln>
                <a:noFill/>
              </a:ln>
              <a:effectLst/>
            </c:spPr>
            <c:extLst>
              <c:ext xmlns:c16="http://schemas.microsoft.com/office/drawing/2014/chart" uri="{C3380CC4-5D6E-409C-BE32-E72D297353CC}">
                <c16:uniqueId val="{00000007-ED7C-411D-AAC5-3E7B3619E0D6}"/>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ill Sans MT" panose="020B0502020104020203" pitchFamily="34" charset="0"/>
                    <a:ea typeface="+mn-ea"/>
                    <a:cs typeface="+mn-cs"/>
                  </a:defRPr>
                </a:pPr>
                <a:endParaRPr lang="en-B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Ethanol (&gt;80mg)</c:v>
                </c:pt>
                <c:pt idx="1">
                  <c:v>Drugs</c:v>
                </c:pt>
                <c:pt idx="2">
                  <c:v>Ethanol &amp; Drugs</c:v>
                </c:pt>
                <c:pt idx="3">
                  <c:v>Drugs in Theraputic Range (≤80 mg)</c:v>
                </c:pt>
              </c:strCache>
            </c:strRef>
          </c:cat>
          <c:val>
            <c:numRef>
              <c:f>Sheet1!$B$2:$B$5</c:f>
              <c:numCache>
                <c:formatCode>General</c:formatCode>
                <c:ptCount val="4"/>
                <c:pt idx="0">
                  <c:v>9</c:v>
                </c:pt>
                <c:pt idx="1">
                  <c:v>15</c:v>
                </c:pt>
                <c:pt idx="2">
                  <c:v>13</c:v>
                </c:pt>
                <c:pt idx="3">
                  <c:v>13</c:v>
                </c:pt>
              </c:numCache>
            </c:numRef>
          </c:val>
          <c:extLst>
            <c:ext xmlns:c16="http://schemas.microsoft.com/office/drawing/2014/chart" uri="{C3380CC4-5D6E-409C-BE32-E72D297353CC}">
              <c16:uniqueId val="{00000008-ED7C-411D-AAC5-3E7B3619E0D6}"/>
            </c:ext>
          </c:extLst>
        </c:ser>
        <c:dLbls>
          <c:showLegendKey val="0"/>
          <c:showVal val="0"/>
          <c:showCatName val="0"/>
          <c:showSerName val="0"/>
          <c:showPercent val="0"/>
          <c:showBubbleSize val="0"/>
        </c:dLbls>
        <c:gapWidth val="32"/>
        <c:overlap val="26"/>
        <c:axId val="415609240"/>
        <c:axId val="415610808"/>
      </c:barChart>
      <c:catAx>
        <c:axId val="41560924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Gill Sans MT" panose="020B0502020104020203" pitchFamily="34" charset="0"/>
                <a:ea typeface="+mn-ea"/>
                <a:cs typeface="+mn-cs"/>
              </a:defRPr>
            </a:pPr>
            <a:endParaRPr lang="en-BM"/>
          </a:p>
        </c:txPr>
        <c:crossAx val="415610808"/>
        <c:crossesAt val="0"/>
        <c:auto val="1"/>
        <c:lblAlgn val="ctr"/>
        <c:lblOffset val="100"/>
        <c:noMultiLvlLbl val="0"/>
      </c:catAx>
      <c:valAx>
        <c:axId val="415610808"/>
        <c:scaling>
          <c:orientation val="minMax"/>
          <c:max val="30"/>
          <c:min val="0"/>
        </c:scaling>
        <c:delete val="1"/>
        <c:axPos val="b"/>
        <c:numFmt formatCode="General" sourceLinked="1"/>
        <c:majorTickMark val="out"/>
        <c:minorTickMark val="none"/>
        <c:tickLblPos val="nextTo"/>
        <c:crossAx val="415609240"/>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sz="1600">
          <a:latin typeface="Gill Sans MT" panose="020B0502020104020203" pitchFamily="34" charset="0"/>
        </a:defRPr>
      </a:pPr>
      <a:endParaRPr lang="en-BM"/>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1.2760459055002601E-2"/>
          <c:y val="0.10978482413197163"/>
          <c:w val="0.97447908188999477"/>
          <c:h val="0.78126612766483094"/>
        </c:manualLayout>
      </c:layout>
      <c:barChart>
        <c:barDir val="col"/>
        <c:grouping val="clustered"/>
        <c:varyColors val="0"/>
        <c:ser>
          <c:idx val="1"/>
          <c:order val="1"/>
          <c:tx>
            <c:strRef>
              <c:f>Sheet1!$C$1</c:f>
              <c:strCache>
                <c:ptCount val="1"/>
                <c:pt idx="0">
                  <c:v>2023/2024</c:v>
                </c:pt>
              </c:strCache>
            </c:strRef>
          </c:tx>
          <c:spPr>
            <a:solidFill>
              <a:srgbClr val="065B77"/>
            </a:solidFill>
            <a:ln>
              <a:noFill/>
            </a:ln>
            <a:effectLst/>
          </c:spPr>
          <c:invertIfNegative val="0"/>
          <c:dLbls>
            <c:delete val="1"/>
          </c:dLbls>
          <c:cat>
            <c:strRef>
              <c:f>Sheet1!$A$2:$A$5</c:f>
              <c:strCache>
                <c:ptCount val="4"/>
                <c:pt idx="0">
                  <c:v>TREATMENT</c:v>
                </c:pt>
                <c:pt idx="1">
                  <c:v>PREVENTION</c:v>
                </c:pt>
                <c:pt idx="2">
                  <c:v>POLICE</c:v>
                </c:pt>
                <c:pt idx="3">
                  <c:v>HM CUSTOMS</c:v>
                </c:pt>
              </c:strCache>
            </c:strRef>
          </c:cat>
          <c:val>
            <c:numRef>
              <c:f>Sheet1!$C$2:$C$5</c:f>
              <c:numCache>
                <c:formatCode>"$"#,##0</c:formatCode>
                <c:ptCount val="4"/>
                <c:pt idx="0">
                  <c:v>8259000</c:v>
                </c:pt>
                <c:pt idx="1">
                  <c:v>741000</c:v>
                </c:pt>
                <c:pt idx="2">
                  <c:v>1267000</c:v>
                </c:pt>
                <c:pt idx="3">
                  <c:v>3994000</c:v>
                </c:pt>
              </c:numCache>
            </c:numRef>
          </c:val>
          <c:extLst>
            <c:ext xmlns:c16="http://schemas.microsoft.com/office/drawing/2014/chart" uri="{C3380CC4-5D6E-409C-BE32-E72D297353CC}">
              <c16:uniqueId val="{00000001-5C1D-4BFA-A982-C49E5D3B0557}"/>
            </c:ext>
          </c:extLst>
        </c:ser>
        <c:ser>
          <c:idx val="0"/>
          <c:order val="0"/>
          <c:tx>
            <c:strRef>
              <c:f>Sheet1!$B$1</c:f>
              <c:strCache>
                <c:ptCount val="1"/>
                <c:pt idx="0">
                  <c:v>2022/2023</c:v>
                </c:pt>
              </c:strCache>
            </c:strRef>
          </c:tx>
          <c:spPr>
            <a:solidFill>
              <a:srgbClr val="2EABE3"/>
            </a:solidFill>
            <a:ln>
              <a:noFill/>
            </a:ln>
            <a:effectLst/>
          </c:spPr>
          <c:invertIfNegative val="0"/>
          <c:dLbls>
            <c:delete val="1"/>
          </c:dLbls>
          <c:cat>
            <c:strRef>
              <c:f>Sheet1!$A$2:$A$5</c:f>
              <c:strCache>
                <c:ptCount val="4"/>
                <c:pt idx="0">
                  <c:v>TREATMENT</c:v>
                </c:pt>
                <c:pt idx="1">
                  <c:v>PREVENTION</c:v>
                </c:pt>
                <c:pt idx="2">
                  <c:v>POLICE</c:v>
                </c:pt>
                <c:pt idx="3">
                  <c:v>HM CUSTOMS</c:v>
                </c:pt>
              </c:strCache>
            </c:strRef>
          </c:cat>
          <c:val>
            <c:numRef>
              <c:f>Sheet1!$B$2:$B$5</c:f>
              <c:numCache>
                <c:formatCode>"$"#,##0</c:formatCode>
                <c:ptCount val="4"/>
                <c:pt idx="0">
                  <c:v>8710000</c:v>
                </c:pt>
                <c:pt idx="1">
                  <c:v>741000</c:v>
                </c:pt>
                <c:pt idx="2">
                  <c:v>2252000</c:v>
                </c:pt>
                <c:pt idx="3">
                  <c:v>3717000</c:v>
                </c:pt>
              </c:numCache>
            </c:numRef>
          </c:val>
          <c:extLst>
            <c:ext xmlns:c16="http://schemas.microsoft.com/office/drawing/2014/chart" uri="{C3380CC4-5D6E-409C-BE32-E72D297353CC}">
              <c16:uniqueId val="{00000000-5C1D-4BFA-A982-C49E5D3B0557}"/>
            </c:ext>
          </c:extLst>
        </c:ser>
        <c:dLbls>
          <c:dLblPos val="inEnd"/>
          <c:showLegendKey val="0"/>
          <c:showVal val="1"/>
          <c:showCatName val="0"/>
          <c:showSerName val="0"/>
          <c:showPercent val="0"/>
          <c:showBubbleSize val="0"/>
        </c:dLbls>
        <c:gapWidth val="100"/>
        <c:axId val="417841040"/>
        <c:axId val="417844960"/>
      </c:barChart>
      <c:valAx>
        <c:axId val="417844960"/>
        <c:scaling>
          <c:orientation val="minMax"/>
        </c:scaling>
        <c:delete val="0"/>
        <c:axPos val="l"/>
        <c:majorGridlines>
          <c:spPr>
            <a:ln w="9525" cap="flat" cmpd="sng" algn="ctr">
              <a:solidFill>
                <a:schemeClr val="dk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latin typeface="Gill Sans MT" panose="020B0502020104020203" pitchFamily="34" charset="0"/>
                <a:ea typeface="+mn-ea"/>
                <a:cs typeface="+mn-cs"/>
              </a:defRPr>
            </a:pPr>
            <a:endParaRPr lang="en-BM"/>
          </a:p>
        </c:txPr>
        <c:crossAx val="417841040"/>
        <c:crosses val="autoZero"/>
        <c:crossBetween val="between"/>
      </c:valAx>
      <c:catAx>
        <c:axId val="41784104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Gill Sans MT" panose="020B0502020104020203" pitchFamily="34" charset="0"/>
                <a:ea typeface="+mn-ea"/>
                <a:cs typeface="+mn-cs"/>
              </a:defRPr>
            </a:pPr>
            <a:endParaRPr lang="en-BM"/>
          </a:p>
        </c:txPr>
        <c:crossAx val="417844960"/>
        <c:crosses val="autoZero"/>
        <c:auto val="0"/>
        <c:lblAlgn val="ctr"/>
        <c:lblOffset val="100"/>
        <c:noMultiLvlLbl val="0"/>
      </c:catAx>
      <c:spPr>
        <a:pattFill prst="ltDnDiag">
          <a:fgClr>
            <a:schemeClr val="dk1">
              <a:lumMod val="15000"/>
              <a:lumOff val="85000"/>
            </a:schemeClr>
          </a:fgClr>
          <a:bgClr>
            <a:schemeClr val="lt1"/>
          </a:bgClr>
        </a:patt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Gill Sans MT" panose="020B0502020104020203" pitchFamily="34" charset="0"/>
              <a:ea typeface="+mn-ea"/>
              <a:cs typeface="+mn-cs"/>
            </a:defRPr>
          </a:pPr>
          <a:endParaRPr lang="en-BM"/>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600">
          <a:latin typeface="Gill Sans MT" panose="020B0502020104020203" pitchFamily="34" charset="0"/>
        </a:defRPr>
      </a:pPr>
      <a:endParaRPr lang="en-BM"/>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6860207240775502"/>
          <c:y val="3.0985809455738329E-3"/>
          <c:w val="0.83139792759224496"/>
          <c:h val="0.9951662403904874"/>
        </c:manualLayout>
      </c:layout>
      <c:barChart>
        <c:barDir val="bar"/>
        <c:grouping val="clustered"/>
        <c:varyColors val="0"/>
        <c:ser>
          <c:idx val="0"/>
          <c:order val="0"/>
          <c:tx>
            <c:strRef>
              <c:f>Sheet1!$B$1</c:f>
              <c:strCache>
                <c:ptCount val="1"/>
                <c:pt idx="0">
                  <c:v>Series 1</c:v>
                </c:pt>
              </c:strCache>
            </c:strRef>
          </c:tx>
          <c:spPr>
            <a:solidFill>
              <a:srgbClr val="007CB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Gill Sans MT" panose="020B0502020104020203" pitchFamily="34" charset="0"/>
                    <a:ea typeface="+mn-ea"/>
                    <a:cs typeface="+mn-cs"/>
                  </a:defRPr>
                </a:pPr>
                <a:endParaRPr lang="en-B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Sheet1!$A$2:$A$13</c:f>
              <c:strCache>
                <c:ptCount val="12"/>
                <c:pt idx="0">
                  <c:v>December </c:v>
                </c:pt>
                <c:pt idx="1">
                  <c:v>November</c:v>
                </c:pt>
                <c:pt idx="2">
                  <c:v>October</c:v>
                </c:pt>
                <c:pt idx="3">
                  <c:v>September</c:v>
                </c:pt>
                <c:pt idx="4">
                  <c:v>August</c:v>
                </c:pt>
                <c:pt idx="5">
                  <c:v>July</c:v>
                </c:pt>
                <c:pt idx="6">
                  <c:v>June</c:v>
                </c:pt>
                <c:pt idx="7">
                  <c:v>May</c:v>
                </c:pt>
                <c:pt idx="8">
                  <c:v>April</c:v>
                </c:pt>
                <c:pt idx="9">
                  <c:v>March</c:v>
                </c:pt>
                <c:pt idx="10">
                  <c:v>February</c:v>
                </c:pt>
                <c:pt idx="11">
                  <c:v>January</c:v>
                </c:pt>
              </c:strCache>
            </c:strRef>
          </c:cat>
          <c:val>
            <c:numRef>
              <c:f>Sheet1!$B$2:$B$13</c:f>
              <c:numCache>
                <c:formatCode>0.0</c:formatCode>
                <c:ptCount val="12"/>
                <c:pt idx="0">
                  <c:v>133.4</c:v>
                </c:pt>
                <c:pt idx="1">
                  <c:v>98.6</c:v>
                </c:pt>
                <c:pt idx="2">
                  <c:v>101.7</c:v>
                </c:pt>
                <c:pt idx="3">
                  <c:v>101.9</c:v>
                </c:pt>
                <c:pt idx="4">
                  <c:v>111.5</c:v>
                </c:pt>
                <c:pt idx="5">
                  <c:v>115</c:v>
                </c:pt>
                <c:pt idx="6">
                  <c:v>119.2</c:v>
                </c:pt>
                <c:pt idx="7">
                  <c:v>106.5</c:v>
                </c:pt>
                <c:pt idx="8">
                  <c:v>94.9</c:v>
                </c:pt>
                <c:pt idx="9">
                  <c:v>109.4</c:v>
                </c:pt>
                <c:pt idx="10">
                  <c:v>97.6</c:v>
                </c:pt>
                <c:pt idx="11">
                  <c:v>91.7</c:v>
                </c:pt>
              </c:numCache>
            </c:numRef>
          </c:val>
          <c:extLst>
            <c:ext xmlns:c16="http://schemas.microsoft.com/office/drawing/2014/chart" uri="{C3380CC4-5D6E-409C-BE32-E72D297353CC}">
              <c16:uniqueId val="{00000000-AEC0-49E1-A55B-4F775EC50A67}"/>
            </c:ext>
          </c:extLst>
        </c:ser>
        <c:dLbls>
          <c:dLblPos val="inEnd"/>
          <c:showLegendKey val="0"/>
          <c:showVal val="1"/>
          <c:showCatName val="0"/>
          <c:showSerName val="0"/>
          <c:showPercent val="0"/>
          <c:showBubbleSize val="0"/>
        </c:dLbls>
        <c:gapWidth val="326"/>
        <c:overlap val="-58"/>
        <c:axId val="415917176"/>
        <c:axId val="415917960"/>
      </c:barChart>
      <c:catAx>
        <c:axId val="415917176"/>
        <c:scaling>
          <c:orientation val="minMax"/>
        </c:scaling>
        <c:delete val="0"/>
        <c:axPos val="l"/>
        <c:numFmt formatCode="General" sourceLinked="1"/>
        <c:majorTickMark val="none"/>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Gill Sans MT" panose="020B0502020104020203" pitchFamily="34" charset="0"/>
                <a:ea typeface="+mn-ea"/>
                <a:cs typeface="+mn-cs"/>
              </a:defRPr>
            </a:pPr>
            <a:endParaRPr lang="en-BM"/>
          </a:p>
        </c:txPr>
        <c:crossAx val="415917960"/>
        <c:crosses val="autoZero"/>
        <c:auto val="1"/>
        <c:lblAlgn val="ctr"/>
        <c:lblOffset val="100"/>
        <c:noMultiLvlLbl val="0"/>
      </c:catAx>
      <c:valAx>
        <c:axId val="415917960"/>
        <c:scaling>
          <c:orientation val="minMax"/>
        </c:scaling>
        <c:delete val="1"/>
        <c:axPos val="b"/>
        <c:numFmt formatCode="0.0" sourceLinked="1"/>
        <c:majorTickMark val="none"/>
        <c:minorTickMark val="none"/>
        <c:tickLblPos val="nextTo"/>
        <c:crossAx val="41591717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en-BM"/>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3014914755078378"/>
          <c:y val="7.0054255944017206E-3"/>
          <c:w val="0.66985085244921616"/>
          <c:h val="0.98556118041131846"/>
        </c:manualLayout>
      </c:layout>
      <c:barChart>
        <c:barDir val="bar"/>
        <c:grouping val="clustered"/>
        <c:varyColors val="0"/>
        <c:ser>
          <c:idx val="0"/>
          <c:order val="0"/>
          <c:tx>
            <c:strRef>
              <c:f>Sheet1!$B$1</c:f>
              <c:strCache>
                <c:ptCount val="1"/>
                <c:pt idx="0">
                  <c:v>Series 1</c:v>
                </c:pt>
              </c:strCache>
            </c:strRef>
          </c:tx>
          <c:spPr>
            <a:solidFill>
              <a:srgbClr val="2EABE3"/>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Gill Sans MT" panose="020B0502020104020203" pitchFamily="34" charset="0"/>
                    <a:ea typeface="+mn-ea"/>
                    <a:cs typeface="+mn-cs"/>
                  </a:defRPr>
                </a:pPr>
                <a:endParaRPr lang="en-B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Sheet1!$A$5:$A$15</c:f>
              <c:strCache>
                <c:ptCount val="11"/>
                <c:pt idx="0">
                  <c:v>Vermouth</c:v>
                </c:pt>
                <c:pt idx="1">
                  <c:v>Liqueurs and cordials</c:v>
                </c:pt>
                <c:pt idx="2">
                  <c:v>Gin and geneva</c:v>
                </c:pt>
                <c:pt idx="3">
                  <c:v>Brandy and cognac</c:v>
                </c:pt>
                <c:pt idx="4">
                  <c:v>Sparkling wine</c:v>
                </c:pt>
                <c:pt idx="5">
                  <c:v>Other beverages</c:v>
                </c:pt>
                <c:pt idx="6">
                  <c:v>Whiskies</c:v>
                </c:pt>
                <c:pt idx="7">
                  <c:v>Vodka</c:v>
                </c:pt>
                <c:pt idx="8">
                  <c:v>Rum and other spirits</c:v>
                </c:pt>
                <c:pt idx="9">
                  <c:v>Beer</c:v>
                </c:pt>
                <c:pt idx="10">
                  <c:v>Wine </c:v>
                </c:pt>
              </c:strCache>
            </c:strRef>
          </c:cat>
          <c:val>
            <c:numRef>
              <c:f>Sheet1!$B$5:$B$15</c:f>
              <c:numCache>
                <c:formatCode>#,##0.00</c:formatCode>
                <c:ptCount val="11"/>
                <c:pt idx="0">
                  <c:v>24537</c:v>
                </c:pt>
                <c:pt idx="1">
                  <c:v>451702.08</c:v>
                </c:pt>
                <c:pt idx="2">
                  <c:v>429816.96</c:v>
                </c:pt>
                <c:pt idx="3">
                  <c:v>474157.76</c:v>
                </c:pt>
                <c:pt idx="4">
                  <c:v>708529.32</c:v>
                </c:pt>
                <c:pt idx="5">
                  <c:v>1119117.76</c:v>
                </c:pt>
                <c:pt idx="6">
                  <c:v>1349077.44</c:v>
                </c:pt>
                <c:pt idx="7">
                  <c:v>1734784.96</c:v>
                </c:pt>
                <c:pt idx="8">
                  <c:v>1852051.52</c:v>
                </c:pt>
                <c:pt idx="9">
                  <c:v>4240264.3099999996</c:v>
                </c:pt>
                <c:pt idx="10">
                  <c:v>7319990.3500000006</c:v>
                </c:pt>
              </c:numCache>
            </c:numRef>
          </c:val>
          <c:extLst>
            <c:ext xmlns:c16="http://schemas.microsoft.com/office/drawing/2014/chart" uri="{C3380CC4-5D6E-409C-BE32-E72D297353CC}">
              <c16:uniqueId val="{00000000-BC50-46C5-935E-2C5036EFBB80}"/>
            </c:ext>
          </c:extLst>
        </c:ser>
        <c:dLbls>
          <c:dLblPos val="inEnd"/>
          <c:showLegendKey val="0"/>
          <c:showVal val="1"/>
          <c:showCatName val="0"/>
          <c:showSerName val="0"/>
          <c:showPercent val="0"/>
          <c:showBubbleSize val="0"/>
        </c:dLbls>
        <c:gapWidth val="326"/>
        <c:overlap val="-58"/>
        <c:axId val="415915216"/>
        <c:axId val="415918352"/>
      </c:barChart>
      <c:catAx>
        <c:axId val="415915216"/>
        <c:scaling>
          <c:orientation val="minMax"/>
        </c:scaling>
        <c:delete val="0"/>
        <c:axPos val="l"/>
        <c:numFmt formatCode="General" sourceLinked="1"/>
        <c:majorTickMark val="none"/>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Gill Sans MT" panose="020B0502020104020203" pitchFamily="34" charset="0"/>
                <a:ea typeface="+mn-ea"/>
                <a:cs typeface="+mn-cs"/>
              </a:defRPr>
            </a:pPr>
            <a:endParaRPr lang="en-BM"/>
          </a:p>
        </c:txPr>
        <c:crossAx val="415918352"/>
        <c:crosses val="autoZero"/>
        <c:auto val="1"/>
        <c:lblAlgn val="l"/>
        <c:lblOffset val="100"/>
        <c:noMultiLvlLbl val="0"/>
      </c:catAx>
      <c:valAx>
        <c:axId val="415918352"/>
        <c:scaling>
          <c:orientation val="minMax"/>
        </c:scaling>
        <c:delete val="1"/>
        <c:axPos val="b"/>
        <c:numFmt formatCode="#,##0.00" sourceLinked="0"/>
        <c:majorTickMark val="none"/>
        <c:minorTickMark val="none"/>
        <c:tickLblPos val="nextTo"/>
        <c:crossAx val="415915216"/>
        <c:crosses val="autoZero"/>
        <c:crossBetween val="between"/>
        <c:dispUnits>
          <c:builtInUnit val="millions"/>
          <c:dispUnitsLbl>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Gill Sans MT" panose="020B0502020104020203" pitchFamily="34" charset="0"/>
                    <a:ea typeface="+mn-ea"/>
                    <a:cs typeface="+mn-cs"/>
                  </a:defRPr>
                </a:pPr>
                <a:endParaRPr lang="en-BM"/>
              </a:p>
            </c:txPr>
          </c:dispUnitsLbl>
        </c:dispUnits>
      </c:valAx>
      <c:spPr>
        <a:noFill/>
        <a:ln>
          <a:noFill/>
        </a:ln>
        <a:effectLst/>
      </c:spPr>
    </c:plotArea>
    <c:plotVisOnly val="1"/>
    <c:dispBlanksAs val="gap"/>
    <c:showDLblsOverMax val="0"/>
  </c:chart>
  <c:spPr>
    <a:noFill/>
    <a:ln>
      <a:noFill/>
    </a:ln>
    <a:effectLst/>
  </c:spPr>
  <c:txPr>
    <a:bodyPr/>
    <a:lstStyle/>
    <a:p>
      <a:pPr>
        <a:defRPr>
          <a:latin typeface="Gill Sans MT" panose="020B0502020104020203" pitchFamily="34" charset="0"/>
        </a:defRPr>
      </a:pPr>
      <a:endParaRPr lang="en-BM"/>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3.1630582018824299E-3"/>
          <c:y val="9.9337026170913126E-2"/>
          <c:w val="0.99683694179811744"/>
          <c:h val="0.76466384070547022"/>
        </c:manualLayout>
      </c:layout>
      <c:barChart>
        <c:barDir val="col"/>
        <c:grouping val="clustered"/>
        <c:varyColors val="0"/>
        <c:ser>
          <c:idx val="0"/>
          <c:order val="0"/>
          <c:tx>
            <c:strRef>
              <c:f>Sheet1!$B$1</c:f>
              <c:strCache>
                <c:ptCount val="1"/>
                <c:pt idx="0">
                  <c:v>Number of Referrals</c:v>
                </c:pt>
              </c:strCache>
            </c:strRef>
          </c:tx>
          <c:spPr>
            <a:solidFill>
              <a:srgbClr val="065B77"/>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ill Sans MT" panose="020B0502020104020203" pitchFamily="34" charset="0"/>
                    <a:ea typeface="+mn-ea"/>
                    <a:cs typeface="+mn-cs"/>
                  </a:defRPr>
                </a:pPr>
                <a:endParaRPr lang="en-B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Sheet1!$A$4:$A$5</c:f>
              <c:numCache>
                <c:formatCode>General</c:formatCode>
                <c:ptCount val="2"/>
                <c:pt idx="0">
                  <c:v>2022</c:v>
                </c:pt>
                <c:pt idx="1">
                  <c:v>2023</c:v>
                </c:pt>
              </c:numCache>
            </c:numRef>
          </c:cat>
          <c:val>
            <c:numRef>
              <c:f>Sheet1!$B$4:$B$5</c:f>
              <c:numCache>
                <c:formatCode>General</c:formatCode>
                <c:ptCount val="2"/>
                <c:pt idx="0">
                  <c:v>158</c:v>
                </c:pt>
                <c:pt idx="1">
                  <c:v>128</c:v>
                </c:pt>
              </c:numCache>
            </c:numRef>
          </c:val>
          <c:extLst>
            <c:ext xmlns:c16="http://schemas.microsoft.com/office/drawing/2014/chart" uri="{C3380CC4-5D6E-409C-BE32-E72D297353CC}">
              <c16:uniqueId val="{00000000-812F-44DF-AF75-43AD6DBB1343}"/>
            </c:ext>
          </c:extLst>
        </c:ser>
        <c:ser>
          <c:idx val="1"/>
          <c:order val="1"/>
          <c:tx>
            <c:strRef>
              <c:f>Sheet1!$C$1</c:f>
              <c:strCache>
                <c:ptCount val="1"/>
                <c:pt idx="0">
                  <c:v>Number in Treatment</c:v>
                </c:pt>
              </c:strCache>
            </c:strRef>
          </c:tx>
          <c:spPr>
            <a:solidFill>
              <a:srgbClr val="6460AC"/>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ill Sans MT" panose="020B0502020104020203" pitchFamily="34" charset="0"/>
                    <a:ea typeface="+mn-ea"/>
                    <a:cs typeface="+mn-cs"/>
                  </a:defRPr>
                </a:pPr>
                <a:endParaRPr lang="en-B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Sheet1!$A$4:$A$5</c:f>
              <c:numCache>
                <c:formatCode>General</c:formatCode>
                <c:ptCount val="2"/>
                <c:pt idx="0">
                  <c:v>2022</c:v>
                </c:pt>
                <c:pt idx="1">
                  <c:v>2023</c:v>
                </c:pt>
              </c:numCache>
            </c:numRef>
          </c:cat>
          <c:val>
            <c:numRef>
              <c:f>Sheet1!$C$4:$C$5</c:f>
              <c:numCache>
                <c:formatCode>General</c:formatCode>
                <c:ptCount val="2"/>
                <c:pt idx="0">
                  <c:v>262</c:v>
                </c:pt>
                <c:pt idx="1">
                  <c:v>343</c:v>
                </c:pt>
              </c:numCache>
            </c:numRef>
          </c:val>
          <c:extLst>
            <c:ext xmlns:c16="http://schemas.microsoft.com/office/drawing/2014/chart" uri="{C3380CC4-5D6E-409C-BE32-E72D297353CC}">
              <c16:uniqueId val="{00000001-812F-44DF-AF75-43AD6DBB1343}"/>
            </c:ext>
          </c:extLst>
        </c:ser>
        <c:dLbls>
          <c:dLblPos val="outEnd"/>
          <c:showLegendKey val="0"/>
          <c:showVal val="1"/>
          <c:showCatName val="0"/>
          <c:showSerName val="0"/>
          <c:showPercent val="0"/>
          <c:showBubbleSize val="0"/>
        </c:dLbls>
        <c:gapWidth val="100"/>
        <c:overlap val="-15"/>
        <c:axId val="415914432"/>
        <c:axId val="415916392"/>
      </c:barChart>
      <c:catAx>
        <c:axId val="4159144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ill Sans MT" panose="020B0502020104020203" pitchFamily="34" charset="0"/>
                <a:ea typeface="+mn-ea"/>
                <a:cs typeface="+mn-cs"/>
              </a:defRPr>
            </a:pPr>
            <a:endParaRPr lang="en-BM"/>
          </a:p>
        </c:txPr>
        <c:crossAx val="415916392"/>
        <c:crosses val="autoZero"/>
        <c:auto val="1"/>
        <c:lblAlgn val="ctr"/>
        <c:lblOffset val="100"/>
        <c:noMultiLvlLbl val="0"/>
      </c:catAx>
      <c:valAx>
        <c:axId val="415916392"/>
        <c:scaling>
          <c:orientation val="minMax"/>
        </c:scaling>
        <c:delete val="1"/>
        <c:axPos val="l"/>
        <c:numFmt formatCode="General" sourceLinked="1"/>
        <c:majorTickMark val="none"/>
        <c:minorTickMark val="none"/>
        <c:tickLblPos val="nextTo"/>
        <c:crossAx val="4159144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panose="020B0502020104020203" pitchFamily="34" charset="0"/>
              <a:ea typeface="+mn-ea"/>
              <a:cs typeface="+mn-cs"/>
            </a:defRPr>
          </a:pPr>
          <a:endParaRPr lang="en-BM"/>
        </a:p>
      </c:txPr>
    </c:legend>
    <c:plotVisOnly val="1"/>
    <c:dispBlanksAs val="gap"/>
    <c:showDLblsOverMax val="0"/>
  </c:chart>
  <c:spPr>
    <a:noFill/>
    <a:ln>
      <a:noFill/>
    </a:ln>
    <a:effectLst/>
  </c:spPr>
  <c:txPr>
    <a:bodyPr/>
    <a:lstStyle/>
    <a:p>
      <a:pPr>
        <a:defRPr sz="2000">
          <a:latin typeface="Gill Sans MT" panose="020B0502020104020203" pitchFamily="34" charset="0"/>
        </a:defRPr>
      </a:pPr>
      <a:endParaRPr lang="en-BM"/>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Gill Sans MT" panose="020B0502020104020203" pitchFamily="34" charset="0"/>
              <a:ea typeface="+mn-ea"/>
              <a:cs typeface="+mn-cs"/>
            </a:defRPr>
          </a:pPr>
          <a:endParaRPr lang="en-BM"/>
        </a:p>
      </c:txPr>
    </c:title>
    <c:autoTitleDeleted val="0"/>
    <c:plotArea>
      <c:layout>
        <c:manualLayout>
          <c:layoutTarget val="inner"/>
          <c:xMode val="edge"/>
          <c:yMode val="edge"/>
          <c:x val="7.6655028095301295E-2"/>
          <c:y val="0"/>
          <c:w val="0.9066782677426346"/>
          <c:h val="0.88337753711594891"/>
        </c:manualLayout>
      </c:layout>
      <c:barChart>
        <c:barDir val="col"/>
        <c:grouping val="clustered"/>
        <c:varyColors val="0"/>
        <c:ser>
          <c:idx val="0"/>
          <c:order val="0"/>
          <c:tx>
            <c:strRef>
              <c:f>Sheet1!$B$1</c:f>
              <c:strCache>
                <c:ptCount val="1"/>
                <c:pt idx="0">
                  <c:v>2023</c:v>
                </c:pt>
              </c:strCache>
            </c:strRef>
          </c:tx>
          <c:spPr>
            <a:solidFill>
              <a:schemeClr val="accent1"/>
            </a:solidFill>
            <a:ln>
              <a:solidFill>
                <a:schemeClr val="accent3">
                  <a:lumMod val="40000"/>
                  <a:lumOff val="60000"/>
                </a:schemeClr>
              </a:solidFill>
            </a:ln>
            <a:effectLst/>
          </c:spPr>
          <c:invertIfNegative val="0"/>
          <c:dPt>
            <c:idx val="0"/>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B-0A1D-4395-97CE-EDBDA26B7F66}"/>
              </c:ext>
            </c:extLst>
          </c:dPt>
          <c:dPt>
            <c:idx val="1"/>
            <c:invertIfNegative val="0"/>
            <c:bubble3D val="0"/>
            <c:spPr>
              <a:solidFill>
                <a:schemeClr val="accent3">
                  <a:lumMod val="60000"/>
                  <a:lumOff val="40000"/>
                </a:schemeClr>
              </a:solidFill>
              <a:ln>
                <a:solidFill>
                  <a:schemeClr val="accent3">
                    <a:lumMod val="40000"/>
                    <a:lumOff val="60000"/>
                  </a:schemeClr>
                </a:solidFill>
              </a:ln>
              <a:effectLst/>
            </c:spPr>
            <c:extLst>
              <c:ext xmlns:c16="http://schemas.microsoft.com/office/drawing/2014/chart" uri="{C3380CC4-5D6E-409C-BE32-E72D297353CC}">
                <c16:uniqueId val="{00000001-0A1D-4395-97CE-EDBDA26B7F66}"/>
              </c:ext>
            </c:extLst>
          </c:dPt>
          <c:dPt>
            <c:idx val="2"/>
            <c:invertIfNegative val="0"/>
            <c:bubble3D val="0"/>
            <c:spPr>
              <a:solidFill>
                <a:schemeClr val="accent3">
                  <a:lumMod val="75000"/>
                </a:schemeClr>
              </a:solidFill>
              <a:ln>
                <a:solidFill>
                  <a:schemeClr val="accent3">
                    <a:lumMod val="40000"/>
                    <a:lumOff val="60000"/>
                  </a:schemeClr>
                </a:solidFill>
              </a:ln>
              <a:effectLst/>
            </c:spPr>
            <c:extLst>
              <c:ext xmlns:c16="http://schemas.microsoft.com/office/drawing/2014/chart" uri="{C3380CC4-5D6E-409C-BE32-E72D297353CC}">
                <c16:uniqueId val="{00000003-0A1D-4395-97CE-EDBDA26B7F66}"/>
              </c:ext>
            </c:extLst>
          </c:dPt>
          <c:dPt>
            <c:idx val="3"/>
            <c:invertIfNegative val="0"/>
            <c:bubble3D val="0"/>
            <c:spPr>
              <a:solidFill>
                <a:schemeClr val="accent3">
                  <a:lumMod val="50000"/>
                </a:schemeClr>
              </a:solidFill>
              <a:ln>
                <a:solidFill>
                  <a:schemeClr val="accent3">
                    <a:lumMod val="40000"/>
                    <a:lumOff val="60000"/>
                  </a:schemeClr>
                </a:solidFill>
              </a:ln>
              <a:effectLst/>
            </c:spPr>
            <c:extLst>
              <c:ext xmlns:c16="http://schemas.microsoft.com/office/drawing/2014/chart" uri="{C3380CC4-5D6E-409C-BE32-E72D297353CC}">
                <c16:uniqueId val="{00000005-0A1D-4395-97CE-EDBDA26B7F66}"/>
              </c:ext>
            </c:extLst>
          </c:dPt>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Gill Sans MT" panose="020B0502020104020203" pitchFamily="34" charset="0"/>
                    <a:ea typeface="+mn-ea"/>
                    <a:cs typeface="+mn-cs"/>
                  </a:defRPr>
                </a:pPr>
                <a:endParaRPr lang="en-BM"/>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Opiates</c:v>
                </c:pt>
                <c:pt idx="1">
                  <c:v>Marijuana</c:v>
                </c:pt>
                <c:pt idx="2">
                  <c:v>Cocaine</c:v>
                </c:pt>
                <c:pt idx="3">
                  <c:v>Alcohol</c:v>
                </c:pt>
              </c:strCache>
            </c:strRef>
          </c:cat>
          <c:val>
            <c:numRef>
              <c:f>Sheet1!$B$2:$B$5</c:f>
              <c:numCache>
                <c:formatCode>General</c:formatCode>
                <c:ptCount val="4"/>
                <c:pt idx="0">
                  <c:v>8</c:v>
                </c:pt>
                <c:pt idx="1">
                  <c:v>43</c:v>
                </c:pt>
                <c:pt idx="2">
                  <c:v>25</c:v>
                </c:pt>
                <c:pt idx="3">
                  <c:v>50</c:v>
                </c:pt>
              </c:numCache>
            </c:numRef>
          </c:val>
          <c:extLst>
            <c:ext xmlns:c16="http://schemas.microsoft.com/office/drawing/2014/chart" uri="{C3380CC4-5D6E-409C-BE32-E72D297353CC}">
              <c16:uniqueId val="{0000000A-0A1D-4395-97CE-EDBDA26B7F66}"/>
            </c:ext>
          </c:extLst>
        </c:ser>
        <c:dLbls>
          <c:showLegendKey val="0"/>
          <c:showVal val="0"/>
          <c:showCatName val="0"/>
          <c:showSerName val="0"/>
          <c:showPercent val="0"/>
          <c:showBubbleSize val="0"/>
        </c:dLbls>
        <c:gapWidth val="32"/>
        <c:axId val="415915608"/>
        <c:axId val="415912080"/>
      </c:barChart>
      <c:catAx>
        <c:axId val="4159156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panose="020B0502020104020203" pitchFamily="34" charset="0"/>
                <a:ea typeface="+mn-ea"/>
                <a:cs typeface="+mn-cs"/>
              </a:defRPr>
            </a:pPr>
            <a:endParaRPr lang="en-BM"/>
          </a:p>
        </c:txPr>
        <c:crossAx val="415912080"/>
        <c:crossesAt val="0"/>
        <c:auto val="1"/>
        <c:lblAlgn val="ctr"/>
        <c:lblOffset val="100"/>
        <c:noMultiLvlLbl val="0"/>
      </c:catAx>
      <c:valAx>
        <c:axId val="415912080"/>
        <c:scaling>
          <c:orientation val="minMax"/>
          <c:max val="70"/>
          <c:min val="0"/>
        </c:scaling>
        <c:delete val="1"/>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ill Sans MT" panose="020B0502020104020203" pitchFamily="34" charset="0"/>
                    <a:ea typeface="+mn-ea"/>
                    <a:cs typeface="+mn-cs"/>
                  </a:defRPr>
                </a:pPr>
                <a:r>
                  <a:rPr lang="en-US"/>
                  <a:t>Number of Clients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ill Sans MT" panose="020B0502020104020203" pitchFamily="34" charset="0"/>
                  <a:ea typeface="+mn-ea"/>
                  <a:cs typeface="+mn-cs"/>
                </a:defRPr>
              </a:pPr>
              <a:endParaRPr lang="en-BM"/>
            </a:p>
          </c:txPr>
        </c:title>
        <c:numFmt formatCode="General" sourceLinked="1"/>
        <c:majorTickMark val="out"/>
        <c:minorTickMark val="none"/>
        <c:tickLblPos val="nextTo"/>
        <c:crossAx val="415915608"/>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sz="2000">
          <a:latin typeface="Gill Sans MT" panose="020B0502020104020203" pitchFamily="34" charset="0"/>
        </a:defRPr>
      </a:pPr>
      <a:endParaRPr lang="en-BM"/>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Gill Sans MT" panose="020B0502020104020203" pitchFamily="34" charset="0"/>
                <a:ea typeface="+mn-ea"/>
                <a:cs typeface="+mn-cs"/>
              </a:defRPr>
            </a:pPr>
            <a:r>
              <a:rPr lang="en-US" b="1" dirty="0"/>
              <a:t>2022</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Gill Sans MT" panose="020B0502020104020203" pitchFamily="34" charset="0"/>
              <a:ea typeface="+mn-ea"/>
              <a:cs typeface="+mn-cs"/>
            </a:defRPr>
          </a:pPr>
          <a:endParaRPr lang="en-BM"/>
        </a:p>
      </c:txPr>
    </c:title>
    <c:autoTitleDeleted val="0"/>
    <c:plotArea>
      <c:layout>
        <c:manualLayout>
          <c:layoutTarget val="inner"/>
          <c:xMode val="edge"/>
          <c:yMode val="edge"/>
          <c:x val="9.3321732257365397E-2"/>
          <c:y val="0"/>
          <c:w val="0.9066782677426346"/>
          <c:h val="0.88337753711594891"/>
        </c:manualLayout>
      </c:layout>
      <c:barChart>
        <c:barDir val="col"/>
        <c:grouping val="clustered"/>
        <c:varyColors val="0"/>
        <c:ser>
          <c:idx val="0"/>
          <c:order val="0"/>
          <c:tx>
            <c:strRef>
              <c:f>Sheet1!$B$1</c:f>
              <c:strCache>
                <c:ptCount val="1"/>
                <c:pt idx="0">
                  <c:v>2021</c:v>
                </c:pt>
              </c:strCache>
            </c:strRef>
          </c:tx>
          <c:spPr>
            <a:solidFill>
              <a:schemeClr val="accent1"/>
            </a:solidFill>
            <a:ln>
              <a:solidFill>
                <a:schemeClr val="accent3">
                  <a:lumMod val="40000"/>
                  <a:lumOff val="60000"/>
                </a:schemeClr>
              </a:solidFill>
            </a:ln>
            <a:effectLst/>
          </c:spPr>
          <c:invertIfNegative val="0"/>
          <c:dPt>
            <c:idx val="0"/>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01-1B84-4C6D-AD08-6F0998C8DC0F}"/>
              </c:ext>
            </c:extLst>
          </c:dPt>
          <c:dPt>
            <c:idx val="1"/>
            <c:invertIfNegative val="0"/>
            <c:bubble3D val="0"/>
            <c:spPr>
              <a:solidFill>
                <a:schemeClr val="accent3">
                  <a:lumMod val="60000"/>
                  <a:lumOff val="40000"/>
                </a:schemeClr>
              </a:solidFill>
              <a:ln>
                <a:solidFill>
                  <a:schemeClr val="accent3">
                    <a:lumMod val="40000"/>
                    <a:lumOff val="60000"/>
                  </a:schemeClr>
                </a:solidFill>
              </a:ln>
              <a:effectLst/>
            </c:spPr>
            <c:extLst>
              <c:ext xmlns:c16="http://schemas.microsoft.com/office/drawing/2014/chart" uri="{C3380CC4-5D6E-409C-BE32-E72D297353CC}">
                <c16:uniqueId val="{00000003-1B84-4C6D-AD08-6F0998C8DC0F}"/>
              </c:ext>
            </c:extLst>
          </c:dPt>
          <c:dPt>
            <c:idx val="2"/>
            <c:invertIfNegative val="0"/>
            <c:bubble3D val="0"/>
            <c:spPr>
              <a:solidFill>
                <a:schemeClr val="accent3">
                  <a:lumMod val="75000"/>
                </a:schemeClr>
              </a:solidFill>
              <a:ln>
                <a:solidFill>
                  <a:schemeClr val="accent3">
                    <a:lumMod val="40000"/>
                    <a:lumOff val="60000"/>
                  </a:schemeClr>
                </a:solidFill>
              </a:ln>
              <a:effectLst/>
            </c:spPr>
            <c:extLst>
              <c:ext xmlns:c16="http://schemas.microsoft.com/office/drawing/2014/chart" uri="{C3380CC4-5D6E-409C-BE32-E72D297353CC}">
                <c16:uniqueId val="{00000005-1B84-4C6D-AD08-6F0998C8DC0F}"/>
              </c:ext>
            </c:extLst>
          </c:dPt>
          <c:dPt>
            <c:idx val="3"/>
            <c:invertIfNegative val="0"/>
            <c:bubble3D val="0"/>
            <c:spPr>
              <a:solidFill>
                <a:schemeClr val="accent3">
                  <a:lumMod val="50000"/>
                </a:schemeClr>
              </a:solidFill>
              <a:ln>
                <a:solidFill>
                  <a:schemeClr val="accent3">
                    <a:lumMod val="40000"/>
                    <a:lumOff val="60000"/>
                  </a:schemeClr>
                </a:solidFill>
              </a:ln>
              <a:effectLst/>
            </c:spPr>
            <c:extLst>
              <c:ext xmlns:c16="http://schemas.microsoft.com/office/drawing/2014/chart" uri="{C3380CC4-5D6E-409C-BE32-E72D297353CC}">
                <c16:uniqueId val="{00000007-1B84-4C6D-AD08-6F0998C8DC0F}"/>
              </c:ext>
            </c:extLst>
          </c:dPt>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Gill Sans MT" panose="020B0502020104020203" pitchFamily="34" charset="0"/>
                    <a:ea typeface="+mn-ea"/>
                    <a:cs typeface="+mn-cs"/>
                  </a:defRPr>
                </a:pPr>
                <a:endParaRPr lang="en-BM"/>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Opiates</c:v>
                </c:pt>
                <c:pt idx="1">
                  <c:v>Marijuana</c:v>
                </c:pt>
                <c:pt idx="2">
                  <c:v>Cocaine</c:v>
                </c:pt>
                <c:pt idx="3">
                  <c:v>Alcohol</c:v>
                </c:pt>
              </c:strCache>
            </c:strRef>
          </c:cat>
          <c:val>
            <c:numRef>
              <c:f>Sheet1!$B$2:$B$5</c:f>
              <c:numCache>
                <c:formatCode>General</c:formatCode>
                <c:ptCount val="4"/>
                <c:pt idx="0">
                  <c:v>13</c:v>
                </c:pt>
                <c:pt idx="1">
                  <c:v>43</c:v>
                </c:pt>
                <c:pt idx="2">
                  <c:v>51</c:v>
                </c:pt>
                <c:pt idx="3">
                  <c:v>66</c:v>
                </c:pt>
              </c:numCache>
            </c:numRef>
          </c:val>
          <c:extLst>
            <c:ext xmlns:c16="http://schemas.microsoft.com/office/drawing/2014/chart" uri="{C3380CC4-5D6E-409C-BE32-E72D297353CC}">
              <c16:uniqueId val="{00000008-1B84-4C6D-AD08-6F0998C8DC0F}"/>
            </c:ext>
          </c:extLst>
        </c:ser>
        <c:dLbls>
          <c:showLegendKey val="0"/>
          <c:showVal val="0"/>
          <c:showCatName val="0"/>
          <c:showSerName val="0"/>
          <c:showPercent val="0"/>
          <c:showBubbleSize val="0"/>
        </c:dLbls>
        <c:gapWidth val="32"/>
        <c:axId val="415913648"/>
        <c:axId val="415914040"/>
      </c:barChart>
      <c:catAx>
        <c:axId val="4159136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panose="020B0502020104020203" pitchFamily="34" charset="0"/>
                <a:ea typeface="+mn-ea"/>
                <a:cs typeface="+mn-cs"/>
              </a:defRPr>
            </a:pPr>
            <a:endParaRPr lang="en-BM"/>
          </a:p>
        </c:txPr>
        <c:crossAx val="415914040"/>
        <c:crossesAt val="0"/>
        <c:auto val="1"/>
        <c:lblAlgn val="ctr"/>
        <c:lblOffset val="100"/>
        <c:noMultiLvlLbl val="0"/>
      </c:catAx>
      <c:valAx>
        <c:axId val="415914040"/>
        <c:scaling>
          <c:orientation val="minMax"/>
          <c:max val="70"/>
          <c:min val="0"/>
        </c:scaling>
        <c:delete val="1"/>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ill Sans MT" panose="020B0502020104020203" pitchFamily="34" charset="0"/>
                    <a:ea typeface="+mn-ea"/>
                    <a:cs typeface="+mn-cs"/>
                  </a:defRPr>
                </a:pPr>
                <a:r>
                  <a:rPr lang="en-US"/>
                  <a:t>Number of Clients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ill Sans MT" panose="020B0502020104020203" pitchFamily="34" charset="0"/>
                  <a:ea typeface="+mn-ea"/>
                  <a:cs typeface="+mn-cs"/>
                </a:defRPr>
              </a:pPr>
              <a:endParaRPr lang="en-BM"/>
            </a:p>
          </c:txPr>
        </c:title>
        <c:numFmt formatCode="General" sourceLinked="1"/>
        <c:majorTickMark val="out"/>
        <c:minorTickMark val="none"/>
        <c:tickLblPos val="nextTo"/>
        <c:crossAx val="415913648"/>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sz="2000">
          <a:latin typeface="Gill Sans MT" panose="020B0502020104020203" pitchFamily="34" charset="0"/>
        </a:defRPr>
      </a:pPr>
      <a:endParaRPr lang="en-BM"/>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088600708881816"/>
          <c:y val="0"/>
          <c:w val="0.81558968907163731"/>
          <c:h val="0.99926018913573889"/>
        </c:manualLayout>
      </c:layout>
      <c:barChart>
        <c:barDir val="bar"/>
        <c:grouping val="clustered"/>
        <c:varyColors val="0"/>
        <c:ser>
          <c:idx val="0"/>
          <c:order val="0"/>
          <c:tx>
            <c:strRef>
              <c:f>Sheet1!$B$1</c:f>
              <c:strCache>
                <c:ptCount val="1"/>
                <c:pt idx="0">
                  <c:v>2022</c:v>
                </c:pt>
              </c:strCache>
            </c:strRef>
          </c:tx>
          <c:spPr>
            <a:solidFill>
              <a:srgbClr val="065B77"/>
            </a:solidFill>
            <a:ln>
              <a:noFill/>
            </a:ln>
            <a:effectLst/>
          </c:spPr>
          <c:invertIfNegative val="0"/>
          <c:dPt>
            <c:idx val="0"/>
            <c:invertIfNegative val="0"/>
            <c:bubble3D val="0"/>
            <c:extLst>
              <c:ext xmlns:c16="http://schemas.microsoft.com/office/drawing/2014/chart" uri="{C3380CC4-5D6E-409C-BE32-E72D297353CC}">
                <c16:uniqueId val="{00000001-434C-45B3-A32D-4CA289B4FE1D}"/>
              </c:ext>
            </c:extLst>
          </c:dPt>
          <c:dPt>
            <c:idx val="1"/>
            <c:invertIfNegative val="0"/>
            <c:bubble3D val="0"/>
            <c:extLst>
              <c:ext xmlns:c16="http://schemas.microsoft.com/office/drawing/2014/chart" uri="{C3380CC4-5D6E-409C-BE32-E72D297353CC}">
                <c16:uniqueId val="{00000003-434C-45B3-A32D-4CA289B4FE1D}"/>
              </c:ext>
            </c:extLst>
          </c:dPt>
          <c:dPt>
            <c:idx val="2"/>
            <c:invertIfNegative val="0"/>
            <c:bubble3D val="0"/>
            <c:extLst>
              <c:ext xmlns:c16="http://schemas.microsoft.com/office/drawing/2014/chart" uri="{C3380CC4-5D6E-409C-BE32-E72D297353CC}">
                <c16:uniqueId val="{00000005-434C-45B3-A32D-4CA289B4FE1D}"/>
              </c:ext>
            </c:extLst>
          </c:dPt>
          <c:dPt>
            <c:idx val="3"/>
            <c:invertIfNegative val="0"/>
            <c:bubble3D val="0"/>
            <c:extLst>
              <c:ext xmlns:c16="http://schemas.microsoft.com/office/drawing/2014/chart" uri="{C3380CC4-5D6E-409C-BE32-E72D297353CC}">
                <c16:uniqueId val="{00000007-434C-45B3-A32D-4CA289B4FE1D}"/>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Asap" panose="020B0604020202020204" charset="0"/>
                    <a:ea typeface="+mn-ea"/>
                    <a:cs typeface="+mn-cs"/>
                  </a:defRPr>
                </a:pPr>
                <a:endParaRPr lang="en-B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 </c:v>
                </c:pt>
                <c:pt idx="1">
                  <c:v>Mild </c:v>
                </c:pt>
                <c:pt idx="2">
                  <c:v>Moderate</c:v>
                </c:pt>
                <c:pt idx="3">
                  <c:v>Severe</c:v>
                </c:pt>
              </c:strCache>
            </c:strRef>
          </c:cat>
          <c:val>
            <c:numRef>
              <c:f>Sheet1!$B$2:$B$5</c:f>
              <c:numCache>
                <c:formatCode>General</c:formatCode>
                <c:ptCount val="4"/>
                <c:pt idx="0">
                  <c:v>23</c:v>
                </c:pt>
                <c:pt idx="1">
                  <c:v>20</c:v>
                </c:pt>
                <c:pt idx="2">
                  <c:v>13</c:v>
                </c:pt>
                <c:pt idx="3">
                  <c:v>43</c:v>
                </c:pt>
              </c:numCache>
            </c:numRef>
          </c:val>
          <c:extLst>
            <c:ext xmlns:c16="http://schemas.microsoft.com/office/drawing/2014/chart" uri="{C3380CC4-5D6E-409C-BE32-E72D297353CC}">
              <c16:uniqueId val="{00000008-434C-45B3-A32D-4CA289B4FE1D}"/>
            </c:ext>
          </c:extLst>
        </c:ser>
        <c:ser>
          <c:idx val="1"/>
          <c:order val="1"/>
          <c:tx>
            <c:strRef>
              <c:f>Sheet1!$C$1</c:f>
              <c:strCache>
                <c:ptCount val="1"/>
                <c:pt idx="0">
                  <c:v>2023</c:v>
                </c:pt>
              </c:strCache>
            </c:strRef>
          </c:tx>
          <c:spPr>
            <a:solidFill>
              <a:srgbClr val="2EABE3"/>
            </a:solidFill>
            <a:ln>
              <a:noFill/>
            </a:ln>
            <a:effectLst/>
          </c:spPr>
          <c:invertIfNegative val="0"/>
          <c:dLbls>
            <c:dLbl>
              <c:idx val="3"/>
              <c:layout>
                <c:manualLayout>
                  <c:x val="0"/>
                  <c:y val="1.8953655859600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C96-47CF-B4AE-758AAAE1B20A}"/>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Asap" panose="020B0604020202020204" charset="0"/>
                    <a:ea typeface="+mn-ea"/>
                    <a:cs typeface="+mn-cs"/>
                  </a:defRPr>
                </a:pPr>
                <a:endParaRPr lang="en-BM"/>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 </c:v>
                </c:pt>
                <c:pt idx="1">
                  <c:v>Mild </c:v>
                </c:pt>
                <c:pt idx="2">
                  <c:v>Moderate</c:v>
                </c:pt>
                <c:pt idx="3">
                  <c:v>Severe</c:v>
                </c:pt>
              </c:strCache>
            </c:strRef>
          </c:cat>
          <c:val>
            <c:numRef>
              <c:f>Sheet1!$C$2:$C$5</c:f>
              <c:numCache>
                <c:formatCode>General</c:formatCode>
                <c:ptCount val="4"/>
                <c:pt idx="0">
                  <c:v>47</c:v>
                </c:pt>
                <c:pt idx="1">
                  <c:v>32</c:v>
                </c:pt>
                <c:pt idx="2">
                  <c:v>22</c:v>
                </c:pt>
                <c:pt idx="3">
                  <c:v>49</c:v>
                </c:pt>
              </c:numCache>
            </c:numRef>
          </c:val>
          <c:extLst>
            <c:ext xmlns:c16="http://schemas.microsoft.com/office/drawing/2014/chart" uri="{C3380CC4-5D6E-409C-BE32-E72D297353CC}">
              <c16:uniqueId val="{00000009-434C-45B3-A32D-4CA289B4FE1D}"/>
            </c:ext>
          </c:extLst>
        </c:ser>
        <c:dLbls>
          <c:showLegendKey val="0"/>
          <c:showVal val="0"/>
          <c:showCatName val="0"/>
          <c:showSerName val="0"/>
          <c:showPercent val="0"/>
          <c:showBubbleSize val="0"/>
        </c:dLbls>
        <c:gapWidth val="50"/>
        <c:axId val="415611984"/>
        <c:axId val="415612376"/>
      </c:barChart>
      <c:catAx>
        <c:axId val="415611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sap" panose="020B0604020202020204" charset="0"/>
                <a:ea typeface="+mn-ea"/>
                <a:cs typeface="+mn-cs"/>
              </a:defRPr>
            </a:pPr>
            <a:endParaRPr lang="en-BM"/>
          </a:p>
        </c:txPr>
        <c:crossAx val="415612376"/>
        <c:crossesAt val="0"/>
        <c:auto val="1"/>
        <c:lblAlgn val="ctr"/>
        <c:lblOffset val="100"/>
        <c:noMultiLvlLbl val="0"/>
      </c:catAx>
      <c:valAx>
        <c:axId val="415612376"/>
        <c:scaling>
          <c:orientation val="minMax"/>
          <c:max val="50"/>
          <c:min val="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15611984"/>
        <c:crosses val="autoZero"/>
        <c:crossBetween val="between"/>
        <c:majorUnit val="50"/>
      </c:valAx>
      <c:spPr>
        <a:noFill/>
        <a:ln w="25400">
          <a:noFill/>
        </a:ln>
        <a:effectLst/>
      </c:spPr>
    </c:plotArea>
    <c:legend>
      <c:legendPos val="r"/>
      <c:layout>
        <c:manualLayout>
          <c:xMode val="edge"/>
          <c:yMode val="edge"/>
          <c:x val="0.91745767905269604"/>
          <c:y val="0.41887025124573918"/>
          <c:w val="8.2542320947303918E-2"/>
          <c:h val="0.1568441672629215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Gill Sans MT" panose="020B0502020104020203" pitchFamily="34" charset="0"/>
              <a:ea typeface="+mn-ea"/>
              <a:cs typeface="+mn-cs"/>
            </a:defRPr>
          </a:pPr>
          <a:endParaRPr lang="en-BM"/>
        </a:p>
      </c:txPr>
    </c:legend>
    <c:plotVisOnly val="1"/>
    <c:dispBlanksAs val="gap"/>
    <c:showDLblsOverMax val="0"/>
  </c:chart>
  <c:spPr>
    <a:noFill/>
    <a:ln>
      <a:noFill/>
    </a:ln>
    <a:effectLst/>
  </c:spPr>
  <c:txPr>
    <a:bodyPr/>
    <a:lstStyle/>
    <a:p>
      <a:pPr>
        <a:defRPr sz="1800">
          <a:latin typeface="Gill Sans MT" panose="020B0502020104020203" pitchFamily="34" charset="0"/>
        </a:defRPr>
      </a:pPr>
      <a:endParaRPr lang="en-BM"/>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5432340729470763E-4"/>
          <c:w val="1"/>
          <c:h val="0.90041102603771805"/>
        </c:manualLayout>
      </c:layout>
      <c:barChart>
        <c:barDir val="col"/>
        <c:grouping val="clustered"/>
        <c:varyColors val="0"/>
        <c:ser>
          <c:idx val="0"/>
          <c:order val="0"/>
          <c:tx>
            <c:strRef>
              <c:f>Sheet1!$B$1</c:f>
              <c:strCache>
                <c:ptCount val="1"/>
                <c:pt idx="0">
                  <c:v># stopped</c:v>
                </c:pt>
              </c:strCache>
            </c:strRef>
          </c:tx>
          <c:spPr>
            <a:solidFill>
              <a:srgbClr val="6460AC"/>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Gill Sans MT" panose="020B0502020104020203" pitchFamily="34" charset="0"/>
                    <a:ea typeface="+mn-ea"/>
                    <a:cs typeface="+mn-cs"/>
                  </a:defRPr>
                </a:pPr>
                <a:endParaRPr lang="en-BM"/>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Sheet1!$A$4:$A$5</c:f>
              <c:numCache>
                <c:formatCode>General</c:formatCode>
                <c:ptCount val="2"/>
                <c:pt idx="0">
                  <c:v>2022</c:v>
                </c:pt>
                <c:pt idx="1">
                  <c:v>2023</c:v>
                </c:pt>
              </c:numCache>
            </c:numRef>
          </c:cat>
          <c:val>
            <c:numRef>
              <c:f>Sheet1!$B$4:$B$5</c:f>
              <c:numCache>
                <c:formatCode>General</c:formatCode>
                <c:ptCount val="2"/>
                <c:pt idx="0">
                  <c:v>114</c:v>
                </c:pt>
                <c:pt idx="1">
                  <c:v>177</c:v>
                </c:pt>
              </c:numCache>
            </c:numRef>
          </c:val>
          <c:extLst>
            <c:ext xmlns:c16="http://schemas.microsoft.com/office/drawing/2014/chart" uri="{C3380CC4-5D6E-409C-BE32-E72D297353CC}">
              <c16:uniqueId val="{00000000-D42C-4D75-8C6E-27649BE10AE3}"/>
            </c:ext>
          </c:extLst>
        </c:ser>
        <c:ser>
          <c:idx val="1"/>
          <c:order val="1"/>
          <c:tx>
            <c:strRef>
              <c:f>Sheet1!$C$1</c:f>
              <c:strCache>
                <c:ptCount val="1"/>
                <c:pt idx="0">
                  <c:v># 1-4 times above limit</c:v>
                </c:pt>
              </c:strCache>
            </c:strRef>
          </c:tx>
          <c:spPr>
            <a:solidFill>
              <a:srgbClr val="AF2058"/>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Gill Sans MT" panose="020B0502020104020203" pitchFamily="34" charset="0"/>
                    <a:ea typeface="+mn-ea"/>
                    <a:cs typeface="+mn-cs"/>
                  </a:defRPr>
                </a:pPr>
                <a:endParaRPr lang="en-BM"/>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Sheet1!$A$4:$A$5</c:f>
              <c:numCache>
                <c:formatCode>General</c:formatCode>
                <c:ptCount val="2"/>
                <c:pt idx="0">
                  <c:v>2022</c:v>
                </c:pt>
                <c:pt idx="1">
                  <c:v>2023</c:v>
                </c:pt>
              </c:numCache>
            </c:numRef>
          </c:cat>
          <c:val>
            <c:numRef>
              <c:f>Sheet1!$C$4:$C$5</c:f>
              <c:numCache>
                <c:formatCode>General</c:formatCode>
                <c:ptCount val="2"/>
                <c:pt idx="0">
                  <c:v>65</c:v>
                </c:pt>
                <c:pt idx="1">
                  <c:v>113</c:v>
                </c:pt>
              </c:numCache>
            </c:numRef>
          </c:val>
          <c:extLst>
            <c:ext xmlns:c16="http://schemas.microsoft.com/office/drawing/2014/chart" uri="{C3380CC4-5D6E-409C-BE32-E72D297353CC}">
              <c16:uniqueId val="{00000001-D42C-4D75-8C6E-27649BE10AE3}"/>
            </c:ext>
          </c:extLst>
        </c:ser>
        <c:dLbls>
          <c:showLegendKey val="0"/>
          <c:showVal val="0"/>
          <c:showCatName val="0"/>
          <c:showSerName val="0"/>
          <c:showPercent val="0"/>
          <c:showBubbleSize val="0"/>
        </c:dLbls>
        <c:gapWidth val="80"/>
        <c:overlap val="25"/>
        <c:axId val="415612768"/>
        <c:axId val="415608848"/>
      </c:barChart>
      <c:catAx>
        <c:axId val="415612768"/>
        <c:scaling>
          <c:orientation val="minMax"/>
        </c:scaling>
        <c:delete val="0"/>
        <c:axPos val="b"/>
        <c:numFmt formatCode="General" sourceLinked="1"/>
        <c:majorTickMark val="none"/>
        <c:minorTickMark val="none"/>
        <c:tickLblPos val="low"/>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cap="none" spc="20" normalizeH="0" baseline="0">
                <a:solidFill>
                  <a:schemeClr val="tx1">
                    <a:lumMod val="65000"/>
                    <a:lumOff val="35000"/>
                  </a:schemeClr>
                </a:solidFill>
                <a:latin typeface="Gill Sans MT" panose="020B0502020104020203" pitchFamily="34" charset="0"/>
                <a:ea typeface="+mn-ea"/>
                <a:cs typeface="+mn-cs"/>
              </a:defRPr>
            </a:pPr>
            <a:endParaRPr lang="en-BM"/>
          </a:p>
        </c:txPr>
        <c:crossAx val="415608848"/>
        <c:crosses val="autoZero"/>
        <c:auto val="1"/>
        <c:lblAlgn val="ctr"/>
        <c:lblOffset val="100"/>
        <c:noMultiLvlLbl val="0"/>
      </c:catAx>
      <c:valAx>
        <c:axId val="415608848"/>
        <c:scaling>
          <c:orientation val="minMax"/>
        </c:scaling>
        <c:delete val="1"/>
        <c:axPos val="l"/>
        <c:numFmt formatCode="General" sourceLinked="1"/>
        <c:majorTickMark val="none"/>
        <c:minorTickMark val="none"/>
        <c:tickLblPos val="nextTo"/>
        <c:crossAx val="415612768"/>
        <c:crosses val="autoZero"/>
        <c:crossBetween val="between"/>
      </c:valAx>
      <c:spPr>
        <a:noFill/>
        <a:ln>
          <a:noFill/>
        </a:ln>
        <a:effectLst/>
      </c:spPr>
    </c:plotArea>
    <c:legend>
      <c:legendPos val="tr"/>
      <c:layout>
        <c:manualLayout>
          <c:xMode val="edge"/>
          <c:yMode val="edge"/>
          <c:x val="3.3211721155247835E-2"/>
          <c:y val="2.3885322509619281E-2"/>
          <c:w val="0.53742537227976661"/>
          <c:h val="0.1533032003914076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Gill Sans MT" panose="020B0502020104020203" pitchFamily="34" charset="0"/>
              <a:ea typeface="+mn-ea"/>
              <a:cs typeface="+mn-cs"/>
            </a:defRPr>
          </a:pPr>
          <a:endParaRPr lang="en-BM"/>
        </a:p>
      </c:txPr>
    </c:legend>
    <c:plotVisOnly val="1"/>
    <c:dispBlanksAs val="gap"/>
    <c:showDLblsOverMax val="0"/>
  </c:chart>
  <c:spPr>
    <a:noFill/>
    <a:ln>
      <a:noFill/>
    </a:ln>
    <a:effectLst/>
  </c:spPr>
  <c:txPr>
    <a:bodyPr/>
    <a:lstStyle/>
    <a:p>
      <a:pPr>
        <a:defRPr sz="1600">
          <a:latin typeface="Gill Sans MT" panose="020B0502020104020203" pitchFamily="34" charset="0"/>
        </a:defRPr>
      </a:pPr>
      <a:endParaRPr lang="en-BM"/>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
          <c:y val="0"/>
          <c:w val="0.99652777777777779"/>
          <c:h val="0.85660136239802731"/>
        </c:manualLayout>
      </c:layout>
      <c:barChart>
        <c:barDir val="col"/>
        <c:grouping val="stacked"/>
        <c:varyColors val="0"/>
        <c:ser>
          <c:idx val="0"/>
          <c:order val="0"/>
          <c:tx>
            <c:strRef>
              <c:f>Sheet1!$B$1</c:f>
              <c:strCache>
                <c:ptCount val="1"/>
                <c:pt idx="0">
                  <c:v>Male</c:v>
                </c:pt>
              </c:strCache>
            </c:strRef>
          </c:tx>
          <c:spPr>
            <a:solidFill>
              <a:srgbClr val="007CB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Gill Sans MT" panose="020B0502020104020203" pitchFamily="34" charset="0"/>
                    <a:ea typeface="+mn-ea"/>
                    <a:cs typeface="+mn-cs"/>
                  </a:defRPr>
                </a:pPr>
                <a:endParaRPr lang="en-BM"/>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Gave sample</c:v>
                </c:pt>
                <c:pt idx="1">
                  <c:v>Failed</c:v>
                </c:pt>
                <c:pt idx="2">
                  <c:v>Passed</c:v>
                </c:pt>
                <c:pt idx="3">
                  <c:v>Not classified</c:v>
                </c:pt>
              </c:strCache>
            </c:strRef>
          </c:cat>
          <c:val>
            <c:numRef>
              <c:f>Sheet1!$B$2:$B$5</c:f>
              <c:numCache>
                <c:formatCode>General</c:formatCode>
                <c:ptCount val="4"/>
                <c:pt idx="0">
                  <c:v>149</c:v>
                </c:pt>
                <c:pt idx="1">
                  <c:v>98</c:v>
                </c:pt>
                <c:pt idx="2">
                  <c:v>17</c:v>
                </c:pt>
                <c:pt idx="3">
                  <c:v>34</c:v>
                </c:pt>
              </c:numCache>
            </c:numRef>
          </c:val>
          <c:extLst>
            <c:ext xmlns:c16="http://schemas.microsoft.com/office/drawing/2014/chart" uri="{C3380CC4-5D6E-409C-BE32-E72D297353CC}">
              <c16:uniqueId val="{00000000-E140-48B4-90AF-EA50F4BC84E7}"/>
            </c:ext>
          </c:extLst>
        </c:ser>
        <c:ser>
          <c:idx val="1"/>
          <c:order val="1"/>
          <c:tx>
            <c:strRef>
              <c:f>Sheet1!$C$1</c:f>
              <c:strCache>
                <c:ptCount val="1"/>
                <c:pt idx="0">
                  <c:v>Female</c:v>
                </c:pt>
              </c:strCache>
            </c:strRef>
          </c:tx>
          <c:spPr>
            <a:solidFill>
              <a:srgbClr val="2EABE3"/>
            </a:solidFill>
            <a:ln>
              <a:noFill/>
            </a:ln>
            <a:effectLst/>
          </c:spPr>
          <c:invertIfNegative val="0"/>
          <c:dLbls>
            <c:dLbl>
              <c:idx val="2"/>
              <c:layout>
                <c:manualLayout>
                  <c:x val="-2.3856046230387794E-3"/>
                  <c:y val="-6.93621982027544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15-422E-A791-C440ABACD15A}"/>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Gill Sans MT" panose="020B0502020104020203" pitchFamily="34" charset="0"/>
                    <a:ea typeface="+mn-ea"/>
                    <a:cs typeface="+mn-cs"/>
                  </a:defRPr>
                </a:pPr>
                <a:endParaRPr lang="en-BM"/>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Gave sample</c:v>
                </c:pt>
                <c:pt idx="1">
                  <c:v>Failed</c:v>
                </c:pt>
                <c:pt idx="2">
                  <c:v>Passed</c:v>
                </c:pt>
                <c:pt idx="3">
                  <c:v>Not classified</c:v>
                </c:pt>
              </c:strCache>
            </c:strRef>
          </c:cat>
          <c:val>
            <c:numRef>
              <c:f>Sheet1!$C$2:$C$5</c:f>
              <c:numCache>
                <c:formatCode>General</c:formatCode>
                <c:ptCount val="4"/>
                <c:pt idx="0">
                  <c:v>25</c:v>
                </c:pt>
                <c:pt idx="1">
                  <c:v>16</c:v>
                </c:pt>
                <c:pt idx="2">
                  <c:v>0</c:v>
                </c:pt>
                <c:pt idx="3">
                  <c:v>9</c:v>
                </c:pt>
              </c:numCache>
            </c:numRef>
          </c:val>
          <c:extLst>
            <c:ext xmlns:c16="http://schemas.microsoft.com/office/drawing/2014/chart" uri="{C3380CC4-5D6E-409C-BE32-E72D297353CC}">
              <c16:uniqueId val="{00000001-E140-48B4-90AF-EA50F4BC84E7}"/>
            </c:ext>
          </c:extLst>
        </c:ser>
        <c:dLbls>
          <c:showLegendKey val="0"/>
          <c:showVal val="1"/>
          <c:showCatName val="0"/>
          <c:showSerName val="0"/>
          <c:showPercent val="0"/>
          <c:showBubbleSize val="0"/>
        </c:dLbls>
        <c:gapWidth val="79"/>
        <c:overlap val="100"/>
        <c:axId val="415613160"/>
        <c:axId val="415613552"/>
      </c:barChart>
      <c:catAx>
        <c:axId val="415613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Asap" panose="020B0604020202020204" charset="0"/>
                <a:ea typeface="+mn-ea"/>
                <a:cs typeface="+mn-cs"/>
              </a:defRPr>
            </a:pPr>
            <a:endParaRPr lang="en-BM"/>
          </a:p>
        </c:txPr>
        <c:crossAx val="415613552"/>
        <c:crosses val="autoZero"/>
        <c:auto val="1"/>
        <c:lblAlgn val="ctr"/>
        <c:lblOffset val="100"/>
        <c:noMultiLvlLbl val="0"/>
      </c:catAx>
      <c:valAx>
        <c:axId val="415613552"/>
        <c:scaling>
          <c:orientation val="minMax"/>
        </c:scaling>
        <c:delete val="1"/>
        <c:axPos val="l"/>
        <c:numFmt formatCode="General" sourceLinked="1"/>
        <c:majorTickMark val="none"/>
        <c:minorTickMark val="none"/>
        <c:tickLblPos val="nextTo"/>
        <c:crossAx val="415613160"/>
        <c:crosses val="autoZero"/>
        <c:crossBetween val="between"/>
      </c:valAx>
      <c:spPr>
        <a:noFill/>
        <a:ln>
          <a:noFill/>
        </a:ln>
        <a:effectLst/>
      </c:spPr>
    </c:plotArea>
    <c:legend>
      <c:legendPos val="t"/>
      <c:layout>
        <c:manualLayout>
          <c:xMode val="edge"/>
          <c:yMode val="edge"/>
          <c:x val="0.58887786042447232"/>
          <c:y val="2.4012600927638662E-2"/>
          <c:w val="0.38726609334513989"/>
          <c:h val="7.3267594136423739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ptos" panose="020B0004020202020204" pitchFamily="34" charset="0"/>
              <a:ea typeface="+mn-ea"/>
              <a:cs typeface="+mn-cs"/>
            </a:defRPr>
          </a:pPr>
          <a:endParaRPr lang="en-BM"/>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Gill Sans MT" panose="020B0502020104020203" pitchFamily="34" charset="0"/>
        </a:defRPr>
      </a:pPr>
      <a:endParaRPr lang="en-BM"/>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withinLinear" id="17">
  <a:schemeClr val="accent4"/>
</cs:colorStyle>
</file>

<file path=ppt/charts/colors13.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Reversed" id="24">
  <a:schemeClr val="accent4"/>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EDFDD5-D569-4699-A529-FCC34062657E}"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n-US"/>
        </a:p>
      </dgm:t>
    </dgm:pt>
    <dgm:pt modelId="{E04D4F48-D04E-49B8-B004-5B501263A437}">
      <dgm:prSet custT="1"/>
      <dgm:spPr/>
      <dgm:t>
        <a:bodyPr/>
        <a:lstStyle/>
        <a:p>
          <a:pPr algn="ctr"/>
          <a:r>
            <a:rPr lang="en-US" sz="4700" b="0" i="1" dirty="0">
              <a:latin typeface="Gill Sans MT" panose="020B0502020104020203" pitchFamily="34" charset="0"/>
            </a:rPr>
            <a:t>“There is immense power                                    when a group of people with similar interests              gets together to work toward the same goals.”</a:t>
          </a:r>
          <a:r>
            <a:rPr lang="en-US" sz="4700" b="0" i="0" dirty="0">
              <a:latin typeface="Gill Sans MT" panose="020B0502020104020203" pitchFamily="34" charset="0"/>
            </a:rPr>
            <a:t> </a:t>
          </a:r>
          <a:endParaRPr lang="en-US" sz="4700" dirty="0">
            <a:latin typeface="Gill Sans MT" panose="020B0502020104020203" pitchFamily="34" charset="0"/>
          </a:endParaRPr>
        </a:p>
      </dgm:t>
    </dgm:pt>
    <dgm:pt modelId="{EBD34547-A2B0-4671-8025-CEB3C7D0E56C}" type="parTrans" cxnId="{11DAFBDD-7F8F-493A-917D-EEF5065BED39}">
      <dgm:prSet/>
      <dgm:spPr/>
      <dgm:t>
        <a:bodyPr/>
        <a:lstStyle/>
        <a:p>
          <a:endParaRPr lang="en-US" sz="4700">
            <a:latin typeface="Gill Sans MT" panose="020B0502020104020203" pitchFamily="34" charset="0"/>
          </a:endParaRPr>
        </a:p>
      </dgm:t>
    </dgm:pt>
    <dgm:pt modelId="{3DFF2F1F-01AE-4A76-9E4C-93E6CA2D4CC8}" type="sibTrans" cxnId="{11DAFBDD-7F8F-493A-917D-EEF5065BED39}">
      <dgm:prSet/>
      <dgm:spPr/>
      <dgm:t>
        <a:bodyPr/>
        <a:lstStyle/>
        <a:p>
          <a:endParaRPr lang="en-US" sz="4700">
            <a:latin typeface="Gill Sans MT" panose="020B0502020104020203" pitchFamily="34" charset="0"/>
          </a:endParaRPr>
        </a:p>
      </dgm:t>
    </dgm:pt>
    <dgm:pt modelId="{4D60A81D-0F8A-4112-98C1-F63B8A44B96B}">
      <dgm:prSet custT="1"/>
      <dgm:spPr/>
      <dgm:t>
        <a:bodyPr/>
        <a:lstStyle/>
        <a:p>
          <a:pPr algn="ctr"/>
          <a:r>
            <a:rPr lang="en-US" sz="4700" b="0" i="0" dirty="0">
              <a:latin typeface="Gill Sans MT" panose="020B0502020104020203" pitchFamily="34" charset="0"/>
            </a:rPr>
            <a:t>– </a:t>
          </a:r>
          <a:r>
            <a:rPr lang="en-US" sz="4700" b="1" i="0" dirty="0">
              <a:latin typeface="Gill Sans MT" panose="020B0502020104020203" pitchFamily="34" charset="0"/>
            </a:rPr>
            <a:t>Idowu </a:t>
          </a:r>
          <a:r>
            <a:rPr lang="en-US" sz="4700" b="1" i="0" dirty="0" err="1">
              <a:latin typeface="Gill Sans MT" panose="020B0502020104020203" pitchFamily="34" charset="0"/>
            </a:rPr>
            <a:t>Koyenikan</a:t>
          </a:r>
          <a:endParaRPr lang="en-US" sz="4700" dirty="0">
            <a:latin typeface="Gill Sans MT" panose="020B0502020104020203" pitchFamily="34" charset="0"/>
          </a:endParaRPr>
        </a:p>
      </dgm:t>
    </dgm:pt>
    <dgm:pt modelId="{862713A5-E378-435B-890D-6639B3159CC2}" type="parTrans" cxnId="{FED57619-DF0D-4BB5-B215-1FDAC74D382E}">
      <dgm:prSet/>
      <dgm:spPr/>
      <dgm:t>
        <a:bodyPr/>
        <a:lstStyle/>
        <a:p>
          <a:endParaRPr lang="en-US" sz="4700">
            <a:latin typeface="Gill Sans MT" panose="020B0502020104020203" pitchFamily="34" charset="0"/>
          </a:endParaRPr>
        </a:p>
      </dgm:t>
    </dgm:pt>
    <dgm:pt modelId="{8B6325F3-B31B-4824-A50A-2CB36280536A}" type="sibTrans" cxnId="{FED57619-DF0D-4BB5-B215-1FDAC74D382E}">
      <dgm:prSet/>
      <dgm:spPr/>
      <dgm:t>
        <a:bodyPr/>
        <a:lstStyle/>
        <a:p>
          <a:endParaRPr lang="en-US" sz="4700">
            <a:latin typeface="Gill Sans MT" panose="020B0502020104020203" pitchFamily="34" charset="0"/>
          </a:endParaRPr>
        </a:p>
      </dgm:t>
    </dgm:pt>
    <dgm:pt modelId="{72B6F026-C469-40C8-B207-3C2A7540ECC3}" type="pres">
      <dgm:prSet presAssocID="{52EDFDD5-D569-4699-A529-FCC34062657E}" presName="vert0" presStyleCnt="0">
        <dgm:presLayoutVars>
          <dgm:dir/>
          <dgm:animOne val="branch"/>
          <dgm:animLvl val="lvl"/>
        </dgm:presLayoutVars>
      </dgm:prSet>
      <dgm:spPr/>
    </dgm:pt>
    <dgm:pt modelId="{41AA5BCB-A634-4091-B6F8-0B0E0ED9284F}" type="pres">
      <dgm:prSet presAssocID="{E04D4F48-D04E-49B8-B004-5B501263A437}" presName="thickLine" presStyleLbl="alignNode1" presStyleIdx="0" presStyleCnt="2"/>
      <dgm:spPr/>
    </dgm:pt>
    <dgm:pt modelId="{D1344084-2C2B-43BE-B306-E0DD0A1794A0}" type="pres">
      <dgm:prSet presAssocID="{E04D4F48-D04E-49B8-B004-5B501263A437}" presName="horz1" presStyleCnt="0"/>
      <dgm:spPr/>
    </dgm:pt>
    <dgm:pt modelId="{56B9825A-57A6-4E66-8284-95E315ED7045}" type="pres">
      <dgm:prSet presAssocID="{E04D4F48-D04E-49B8-B004-5B501263A437}" presName="tx1" presStyleLbl="revTx" presStyleIdx="0" presStyleCnt="2"/>
      <dgm:spPr/>
    </dgm:pt>
    <dgm:pt modelId="{69317E1F-02A7-4A2E-987D-D9B82B5B9D71}" type="pres">
      <dgm:prSet presAssocID="{E04D4F48-D04E-49B8-B004-5B501263A437}" presName="vert1" presStyleCnt="0"/>
      <dgm:spPr/>
    </dgm:pt>
    <dgm:pt modelId="{FBB64A47-6FEB-4551-82A2-F491E8EAB11C}" type="pres">
      <dgm:prSet presAssocID="{4D60A81D-0F8A-4112-98C1-F63B8A44B96B}" presName="thickLine" presStyleLbl="alignNode1" presStyleIdx="1" presStyleCnt="2"/>
      <dgm:spPr/>
    </dgm:pt>
    <dgm:pt modelId="{D5FFB06E-39EC-49D3-B636-AA5FC8B2356F}" type="pres">
      <dgm:prSet presAssocID="{4D60A81D-0F8A-4112-98C1-F63B8A44B96B}" presName="horz1" presStyleCnt="0"/>
      <dgm:spPr/>
    </dgm:pt>
    <dgm:pt modelId="{06199C3A-2AFF-42B2-85EE-D3A511294E4E}" type="pres">
      <dgm:prSet presAssocID="{4D60A81D-0F8A-4112-98C1-F63B8A44B96B}" presName="tx1" presStyleLbl="revTx" presStyleIdx="1" presStyleCnt="2"/>
      <dgm:spPr/>
    </dgm:pt>
    <dgm:pt modelId="{DE74000A-9C07-4C6F-BC54-152CF54DED14}" type="pres">
      <dgm:prSet presAssocID="{4D60A81D-0F8A-4112-98C1-F63B8A44B96B}" presName="vert1" presStyleCnt="0"/>
      <dgm:spPr/>
    </dgm:pt>
  </dgm:ptLst>
  <dgm:cxnLst>
    <dgm:cxn modelId="{FED57619-DF0D-4BB5-B215-1FDAC74D382E}" srcId="{52EDFDD5-D569-4699-A529-FCC34062657E}" destId="{4D60A81D-0F8A-4112-98C1-F63B8A44B96B}" srcOrd="1" destOrd="0" parTransId="{862713A5-E378-435B-890D-6639B3159CC2}" sibTransId="{8B6325F3-B31B-4824-A50A-2CB36280536A}"/>
    <dgm:cxn modelId="{176B8A44-DE08-45EF-A3A6-7F64BF2FFE83}" type="presOf" srcId="{4D60A81D-0F8A-4112-98C1-F63B8A44B96B}" destId="{06199C3A-2AFF-42B2-85EE-D3A511294E4E}" srcOrd="0" destOrd="0" presId="urn:microsoft.com/office/officeart/2008/layout/LinedList"/>
    <dgm:cxn modelId="{09006C73-D45E-4D50-80E0-0CBFE210CC1A}" type="presOf" srcId="{E04D4F48-D04E-49B8-B004-5B501263A437}" destId="{56B9825A-57A6-4E66-8284-95E315ED7045}" srcOrd="0" destOrd="0" presId="urn:microsoft.com/office/officeart/2008/layout/LinedList"/>
    <dgm:cxn modelId="{11DAFBDD-7F8F-493A-917D-EEF5065BED39}" srcId="{52EDFDD5-D569-4699-A529-FCC34062657E}" destId="{E04D4F48-D04E-49B8-B004-5B501263A437}" srcOrd="0" destOrd="0" parTransId="{EBD34547-A2B0-4671-8025-CEB3C7D0E56C}" sibTransId="{3DFF2F1F-01AE-4A76-9E4C-93E6CA2D4CC8}"/>
    <dgm:cxn modelId="{884F71F0-D164-44EB-9F8D-CACEE1B32094}" type="presOf" srcId="{52EDFDD5-D569-4699-A529-FCC34062657E}" destId="{72B6F026-C469-40C8-B207-3C2A7540ECC3}" srcOrd="0" destOrd="0" presId="urn:microsoft.com/office/officeart/2008/layout/LinedList"/>
    <dgm:cxn modelId="{B79F2698-6327-4264-9A1B-BA498EDAEC4D}" type="presParOf" srcId="{72B6F026-C469-40C8-B207-3C2A7540ECC3}" destId="{41AA5BCB-A634-4091-B6F8-0B0E0ED9284F}" srcOrd="0" destOrd="0" presId="urn:microsoft.com/office/officeart/2008/layout/LinedList"/>
    <dgm:cxn modelId="{C2322089-358C-47F7-BD98-8EF38F2EF19E}" type="presParOf" srcId="{72B6F026-C469-40C8-B207-3C2A7540ECC3}" destId="{D1344084-2C2B-43BE-B306-E0DD0A1794A0}" srcOrd="1" destOrd="0" presId="urn:microsoft.com/office/officeart/2008/layout/LinedList"/>
    <dgm:cxn modelId="{46A2631E-C3B6-42CF-A614-E7ABBA276E63}" type="presParOf" srcId="{D1344084-2C2B-43BE-B306-E0DD0A1794A0}" destId="{56B9825A-57A6-4E66-8284-95E315ED7045}" srcOrd="0" destOrd="0" presId="urn:microsoft.com/office/officeart/2008/layout/LinedList"/>
    <dgm:cxn modelId="{023E91D3-2205-40D2-8014-3DD88F145A45}" type="presParOf" srcId="{D1344084-2C2B-43BE-B306-E0DD0A1794A0}" destId="{69317E1F-02A7-4A2E-987D-D9B82B5B9D71}" srcOrd="1" destOrd="0" presId="urn:microsoft.com/office/officeart/2008/layout/LinedList"/>
    <dgm:cxn modelId="{86C7D1B2-0156-4845-9168-F159A2B77467}" type="presParOf" srcId="{72B6F026-C469-40C8-B207-3C2A7540ECC3}" destId="{FBB64A47-6FEB-4551-82A2-F491E8EAB11C}" srcOrd="2" destOrd="0" presId="urn:microsoft.com/office/officeart/2008/layout/LinedList"/>
    <dgm:cxn modelId="{909D98C4-2F5B-423C-91FA-E22B925542C6}" type="presParOf" srcId="{72B6F026-C469-40C8-B207-3C2A7540ECC3}" destId="{D5FFB06E-39EC-49D3-B636-AA5FC8B2356F}" srcOrd="3" destOrd="0" presId="urn:microsoft.com/office/officeart/2008/layout/LinedList"/>
    <dgm:cxn modelId="{E92B9157-AF5F-4647-B14D-9375AAE94531}" type="presParOf" srcId="{D5FFB06E-39EC-49D3-B636-AA5FC8B2356F}" destId="{06199C3A-2AFF-42B2-85EE-D3A511294E4E}" srcOrd="0" destOrd="0" presId="urn:microsoft.com/office/officeart/2008/layout/LinedList"/>
    <dgm:cxn modelId="{0FFDE6A5-8196-4693-969B-ECF03718BAFF}" type="presParOf" srcId="{D5FFB06E-39EC-49D3-B636-AA5FC8B2356F}" destId="{DE74000A-9C07-4C6F-BC54-152CF54DED1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1D37CE-9030-433C-8588-6719363D951B}"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54044378-4F68-44CB-8AE0-AA6D40359B6E}">
      <dgm:prSet custT="1"/>
      <dgm:spPr/>
      <dgm:t>
        <a:bodyPr/>
        <a:lstStyle/>
        <a:p>
          <a:r>
            <a:rPr lang="en-US" sz="1200">
              <a:latin typeface="Gill Sans MT" panose="020B0502020104020203" pitchFamily="34" charset="0"/>
            </a:rPr>
            <a:t>Crimes</a:t>
          </a:r>
        </a:p>
      </dgm:t>
    </dgm:pt>
    <dgm:pt modelId="{4C5AF0A7-0606-4FB3-B783-1C8B0375FF50}" type="parTrans" cxnId="{E04727E4-7CB5-4A22-B3BB-FDB5EA291CFA}">
      <dgm:prSet/>
      <dgm:spPr/>
      <dgm:t>
        <a:bodyPr/>
        <a:lstStyle/>
        <a:p>
          <a:endParaRPr lang="en-US" sz="1200">
            <a:latin typeface="Gill Sans MT" panose="020B0502020104020203" pitchFamily="34" charset="0"/>
          </a:endParaRPr>
        </a:p>
      </dgm:t>
    </dgm:pt>
    <dgm:pt modelId="{5E850E7A-1FE4-4F73-A4FD-AF1C18C72231}" type="sibTrans" cxnId="{E04727E4-7CB5-4A22-B3BB-FDB5EA291CFA}">
      <dgm:prSet/>
      <dgm:spPr/>
      <dgm:t>
        <a:bodyPr/>
        <a:lstStyle/>
        <a:p>
          <a:endParaRPr lang="en-US" sz="1200">
            <a:latin typeface="Gill Sans MT" panose="020B0502020104020203" pitchFamily="34" charset="0"/>
          </a:endParaRPr>
        </a:p>
      </dgm:t>
    </dgm:pt>
    <dgm:pt modelId="{015A345A-9EF7-41B4-A5B9-A750D91721AF}">
      <dgm:prSet custT="1"/>
      <dgm:spPr/>
      <dgm:t>
        <a:bodyPr/>
        <a:lstStyle/>
        <a:p>
          <a:r>
            <a:rPr lang="en-US" sz="1200" dirty="0">
              <a:latin typeface="Gill Sans MT" panose="020B0502020104020203" pitchFamily="34" charset="0"/>
            </a:rPr>
            <a:t>Type of Drug Enforcement Activity</a:t>
          </a:r>
        </a:p>
      </dgm:t>
    </dgm:pt>
    <dgm:pt modelId="{F3CF3085-A4A1-42B6-953B-E6FCCD0A4A22}" type="parTrans" cxnId="{25BA2CCA-009A-408C-A464-D07DBC1A3A84}">
      <dgm:prSet/>
      <dgm:spPr/>
      <dgm:t>
        <a:bodyPr/>
        <a:lstStyle/>
        <a:p>
          <a:endParaRPr lang="en-US" sz="1200">
            <a:latin typeface="Gill Sans MT" panose="020B0502020104020203" pitchFamily="34" charset="0"/>
          </a:endParaRPr>
        </a:p>
      </dgm:t>
    </dgm:pt>
    <dgm:pt modelId="{F515AE52-C9C8-4106-BC09-A53592A314C2}" type="sibTrans" cxnId="{25BA2CCA-009A-408C-A464-D07DBC1A3A84}">
      <dgm:prSet/>
      <dgm:spPr/>
      <dgm:t>
        <a:bodyPr/>
        <a:lstStyle/>
        <a:p>
          <a:endParaRPr lang="en-US" sz="1200">
            <a:latin typeface="Gill Sans MT" panose="020B0502020104020203" pitchFamily="34" charset="0"/>
          </a:endParaRPr>
        </a:p>
      </dgm:t>
    </dgm:pt>
    <dgm:pt modelId="{D29D6897-CDCD-4209-8BB0-49A3BA92E7E4}">
      <dgm:prSet custT="1"/>
      <dgm:spPr/>
      <dgm:t>
        <a:bodyPr/>
        <a:lstStyle/>
        <a:p>
          <a:r>
            <a:rPr lang="en-US" sz="1200" dirty="0">
              <a:latin typeface="Gill Sans MT" panose="020B0502020104020203" pitchFamily="34" charset="0"/>
            </a:rPr>
            <a:t>Criminal Trials for Drug-Related Offences by Sex of Offender</a:t>
          </a:r>
        </a:p>
      </dgm:t>
    </dgm:pt>
    <dgm:pt modelId="{F583C395-7E87-4A26-AA7F-F7A47C5566C1}" type="parTrans" cxnId="{9EBED2C9-5AFB-4915-A77E-BEADB8CCBCFB}">
      <dgm:prSet/>
      <dgm:spPr/>
      <dgm:t>
        <a:bodyPr/>
        <a:lstStyle/>
        <a:p>
          <a:endParaRPr lang="en-US" sz="1200">
            <a:latin typeface="Gill Sans MT" panose="020B0502020104020203" pitchFamily="34" charset="0"/>
          </a:endParaRPr>
        </a:p>
      </dgm:t>
    </dgm:pt>
    <dgm:pt modelId="{B5D9E9BF-BA69-457E-850A-23415511DED3}" type="sibTrans" cxnId="{9EBED2C9-5AFB-4915-A77E-BEADB8CCBCFB}">
      <dgm:prSet/>
      <dgm:spPr/>
      <dgm:t>
        <a:bodyPr/>
        <a:lstStyle/>
        <a:p>
          <a:endParaRPr lang="en-US" sz="1200">
            <a:latin typeface="Gill Sans MT" panose="020B0502020104020203" pitchFamily="34" charset="0"/>
          </a:endParaRPr>
        </a:p>
      </dgm:t>
    </dgm:pt>
    <dgm:pt modelId="{6E63E47E-985B-46A0-817F-FBFFDEA8F941}">
      <dgm:prSet custT="1"/>
      <dgm:spPr/>
      <dgm:t>
        <a:bodyPr/>
        <a:lstStyle/>
        <a:p>
          <a:pPr>
            <a:buFont typeface="Calibri" panose="020F0502020204030204" pitchFamily="34" charset="0"/>
            <a:buChar char="»"/>
          </a:pPr>
          <a:r>
            <a:rPr lang="en-US" sz="1200" dirty="0">
              <a:latin typeface="Gill Sans MT" panose="020B0502020104020203" pitchFamily="34" charset="0"/>
            </a:rPr>
            <a:t>Criminal Trials for Alcohol-Related Offences by Sex of Offender</a:t>
          </a:r>
        </a:p>
      </dgm:t>
    </dgm:pt>
    <dgm:pt modelId="{C043AA87-D241-468B-8AAF-632EF76B83ED}" type="parTrans" cxnId="{53FCAB36-5DA9-4571-A73B-7B2BB330EBFB}">
      <dgm:prSet/>
      <dgm:spPr/>
      <dgm:t>
        <a:bodyPr/>
        <a:lstStyle/>
        <a:p>
          <a:endParaRPr lang="en-US" sz="1200">
            <a:latin typeface="Gill Sans MT" panose="020B0502020104020203" pitchFamily="34" charset="0"/>
          </a:endParaRPr>
        </a:p>
      </dgm:t>
    </dgm:pt>
    <dgm:pt modelId="{A5FFFB98-5687-47B5-9C9F-D24E5B7C79EC}" type="sibTrans" cxnId="{53FCAB36-5DA9-4571-A73B-7B2BB330EBFB}">
      <dgm:prSet/>
      <dgm:spPr/>
      <dgm:t>
        <a:bodyPr/>
        <a:lstStyle/>
        <a:p>
          <a:endParaRPr lang="en-US" sz="1200">
            <a:latin typeface="Gill Sans MT" panose="020B0502020104020203" pitchFamily="34" charset="0"/>
          </a:endParaRPr>
        </a:p>
      </dgm:t>
    </dgm:pt>
    <dgm:pt modelId="{697C1700-986A-4441-BC4A-EDD9AC385124}">
      <dgm:prSet custT="1"/>
      <dgm:spPr/>
      <dgm:t>
        <a:bodyPr/>
        <a:lstStyle/>
        <a:p>
          <a:pPr>
            <a:buFont typeface="Calibri" panose="020F0502020204030204" pitchFamily="34" charset="0"/>
            <a:buChar char="»"/>
          </a:pPr>
          <a:r>
            <a:rPr lang="en-US" sz="1200">
              <a:latin typeface="Gill Sans MT" panose="020B0502020104020203" pitchFamily="34" charset="0"/>
            </a:rPr>
            <a:t>Criminal Acquittals for Drug-Related Offences by Sex of Offender</a:t>
          </a:r>
        </a:p>
      </dgm:t>
    </dgm:pt>
    <dgm:pt modelId="{EBCFDD9A-3516-4D13-8086-DB32BB6CEC6F}" type="parTrans" cxnId="{7C0ECD74-37AC-4C9E-8511-C8557E241BF4}">
      <dgm:prSet/>
      <dgm:spPr/>
      <dgm:t>
        <a:bodyPr/>
        <a:lstStyle/>
        <a:p>
          <a:endParaRPr lang="en-US" sz="1200">
            <a:latin typeface="Gill Sans MT" panose="020B0502020104020203" pitchFamily="34" charset="0"/>
          </a:endParaRPr>
        </a:p>
      </dgm:t>
    </dgm:pt>
    <dgm:pt modelId="{A1FE021C-CCF8-489E-93CD-CBD78F8AE2BA}" type="sibTrans" cxnId="{7C0ECD74-37AC-4C9E-8511-C8557E241BF4}">
      <dgm:prSet/>
      <dgm:spPr/>
      <dgm:t>
        <a:bodyPr/>
        <a:lstStyle/>
        <a:p>
          <a:endParaRPr lang="en-US" sz="1200">
            <a:latin typeface="Gill Sans MT" panose="020B0502020104020203" pitchFamily="34" charset="0"/>
          </a:endParaRPr>
        </a:p>
      </dgm:t>
    </dgm:pt>
    <dgm:pt modelId="{5B008C58-E2E3-4E4F-8880-81BDC7C93E72}">
      <dgm:prSet custT="1"/>
      <dgm:spPr/>
      <dgm:t>
        <a:bodyPr/>
        <a:lstStyle/>
        <a:p>
          <a:pPr>
            <a:buFont typeface="Calibri" panose="020F0502020204030204" pitchFamily="34" charset="0"/>
            <a:buChar char="»"/>
          </a:pPr>
          <a:r>
            <a:rPr lang="en-US" sz="1200">
              <a:latin typeface="Gill Sans MT" panose="020B0502020104020203" pitchFamily="34" charset="0"/>
            </a:rPr>
            <a:t>Criminal Acquittals for Alcohol-Related Offences by Sex of Offender</a:t>
          </a:r>
        </a:p>
      </dgm:t>
    </dgm:pt>
    <dgm:pt modelId="{091D2A63-5B35-4AFC-BD45-8D17AF39EDA9}" type="parTrans" cxnId="{20E737C3-0A3F-47FC-821A-479007AA72D9}">
      <dgm:prSet/>
      <dgm:spPr/>
      <dgm:t>
        <a:bodyPr/>
        <a:lstStyle/>
        <a:p>
          <a:endParaRPr lang="en-US" sz="1200">
            <a:latin typeface="Gill Sans MT" panose="020B0502020104020203" pitchFamily="34" charset="0"/>
          </a:endParaRPr>
        </a:p>
      </dgm:t>
    </dgm:pt>
    <dgm:pt modelId="{A163B2AB-F2C9-44B4-9E28-9445A80416C7}" type="sibTrans" cxnId="{20E737C3-0A3F-47FC-821A-479007AA72D9}">
      <dgm:prSet/>
      <dgm:spPr/>
      <dgm:t>
        <a:bodyPr/>
        <a:lstStyle/>
        <a:p>
          <a:endParaRPr lang="en-US" sz="1200">
            <a:latin typeface="Gill Sans MT" panose="020B0502020104020203" pitchFamily="34" charset="0"/>
          </a:endParaRPr>
        </a:p>
      </dgm:t>
    </dgm:pt>
    <dgm:pt modelId="{CB8C5456-6401-4342-BE4C-CA3C50DDA872}">
      <dgm:prSet custT="1"/>
      <dgm:spPr/>
      <dgm:t>
        <a:bodyPr/>
        <a:lstStyle/>
        <a:p>
          <a:pPr>
            <a:buFont typeface="Calibri" panose="020F0502020204030204" pitchFamily="34" charset="0"/>
            <a:buChar char="»"/>
          </a:pPr>
          <a:r>
            <a:rPr lang="en-US" sz="1200">
              <a:latin typeface="Gill Sans MT" panose="020B0502020104020203" pitchFamily="34" charset="0"/>
            </a:rPr>
            <a:t>Criminal Convictions for Drug-Related Offences by Sex of Offender</a:t>
          </a:r>
        </a:p>
      </dgm:t>
    </dgm:pt>
    <dgm:pt modelId="{CFE74419-9D45-4790-988C-65C1A2752357}" type="parTrans" cxnId="{D5E434C7-0B13-43BA-9023-3718CDF64464}">
      <dgm:prSet/>
      <dgm:spPr/>
      <dgm:t>
        <a:bodyPr/>
        <a:lstStyle/>
        <a:p>
          <a:endParaRPr lang="en-US" sz="1200">
            <a:latin typeface="Gill Sans MT" panose="020B0502020104020203" pitchFamily="34" charset="0"/>
          </a:endParaRPr>
        </a:p>
      </dgm:t>
    </dgm:pt>
    <dgm:pt modelId="{67FDA69B-BACF-42FC-9646-7D6A26BD1531}" type="sibTrans" cxnId="{D5E434C7-0B13-43BA-9023-3718CDF64464}">
      <dgm:prSet/>
      <dgm:spPr/>
      <dgm:t>
        <a:bodyPr/>
        <a:lstStyle/>
        <a:p>
          <a:endParaRPr lang="en-US" sz="1200">
            <a:latin typeface="Gill Sans MT" panose="020B0502020104020203" pitchFamily="34" charset="0"/>
          </a:endParaRPr>
        </a:p>
      </dgm:t>
    </dgm:pt>
    <dgm:pt modelId="{F73ED243-C75F-4F49-AEE5-19453654ECBC}">
      <dgm:prSet custT="1"/>
      <dgm:spPr/>
      <dgm:t>
        <a:bodyPr/>
        <a:lstStyle/>
        <a:p>
          <a:pPr>
            <a:buFont typeface="Calibri" panose="020F0502020204030204" pitchFamily="34" charset="0"/>
            <a:buChar char="»"/>
          </a:pPr>
          <a:r>
            <a:rPr lang="en-US" sz="1200">
              <a:latin typeface="Gill Sans MT" panose="020B0502020104020203" pitchFamily="34" charset="0"/>
            </a:rPr>
            <a:t>Criminal Convictions for Alcohol-Related Offences by Sex of Offender</a:t>
          </a:r>
        </a:p>
      </dgm:t>
    </dgm:pt>
    <dgm:pt modelId="{19D29A4B-6279-4710-AF9A-88835E027C33}" type="parTrans" cxnId="{3F7ECC61-94B0-4831-A1DC-FF38AFAA55DE}">
      <dgm:prSet/>
      <dgm:spPr/>
      <dgm:t>
        <a:bodyPr/>
        <a:lstStyle/>
        <a:p>
          <a:endParaRPr lang="en-US" sz="1200">
            <a:latin typeface="Gill Sans MT" panose="020B0502020104020203" pitchFamily="34" charset="0"/>
          </a:endParaRPr>
        </a:p>
      </dgm:t>
    </dgm:pt>
    <dgm:pt modelId="{D2980BE2-7DA7-4D12-A933-19B6AAF0F95E}" type="sibTrans" cxnId="{3F7ECC61-94B0-4831-A1DC-FF38AFAA55DE}">
      <dgm:prSet/>
      <dgm:spPr/>
      <dgm:t>
        <a:bodyPr/>
        <a:lstStyle/>
        <a:p>
          <a:endParaRPr lang="en-US" sz="1200">
            <a:latin typeface="Gill Sans MT" panose="020B0502020104020203" pitchFamily="34" charset="0"/>
          </a:endParaRPr>
        </a:p>
      </dgm:t>
    </dgm:pt>
    <dgm:pt modelId="{9E642C42-8085-4E29-97FE-DD8FCFECAFC3}">
      <dgm:prSet custT="1"/>
      <dgm:spPr/>
      <dgm:t>
        <a:bodyPr/>
        <a:lstStyle/>
        <a:p>
          <a:pPr>
            <a:buFont typeface="Calibri" panose="020F0502020204030204" pitchFamily="34" charset="0"/>
            <a:buChar char="»"/>
          </a:pPr>
          <a:r>
            <a:rPr lang="en-US" sz="1200" dirty="0">
              <a:latin typeface="Gill Sans MT" panose="020B0502020104020203" pitchFamily="34" charset="0"/>
            </a:rPr>
            <a:t>Unknown Results for Drug-Related Offences by Sex of Offender</a:t>
          </a:r>
        </a:p>
      </dgm:t>
    </dgm:pt>
    <dgm:pt modelId="{CBA3199D-5129-4477-96EF-ACA941D6E01E}" type="parTrans" cxnId="{830C9D27-0758-420D-9348-73E8C14851CC}">
      <dgm:prSet/>
      <dgm:spPr/>
      <dgm:t>
        <a:bodyPr/>
        <a:lstStyle/>
        <a:p>
          <a:endParaRPr lang="en-US" sz="1200">
            <a:latin typeface="Gill Sans MT" panose="020B0502020104020203" pitchFamily="34" charset="0"/>
          </a:endParaRPr>
        </a:p>
      </dgm:t>
    </dgm:pt>
    <dgm:pt modelId="{9C9C45E0-792A-4662-8B46-9D4A0FFFAE2F}" type="sibTrans" cxnId="{830C9D27-0758-420D-9348-73E8C14851CC}">
      <dgm:prSet/>
      <dgm:spPr/>
      <dgm:t>
        <a:bodyPr/>
        <a:lstStyle/>
        <a:p>
          <a:endParaRPr lang="en-US" sz="1200">
            <a:latin typeface="Gill Sans MT" panose="020B0502020104020203" pitchFamily="34" charset="0"/>
          </a:endParaRPr>
        </a:p>
      </dgm:t>
    </dgm:pt>
    <dgm:pt modelId="{2B87A9B0-2C56-459B-ADC9-4164D76DE9FE}">
      <dgm:prSet custT="1"/>
      <dgm:spPr/>
      <dgm:t>
        <a:bodyPr/>
        <a:lstStyle/>
        <a:p>
          <a:pPr>
            <a:buFont typeface="Calibri" panose="020F0502020204030204" pitchFamily="34" charset="0"/>
            <a:buChar char="»"/>
          </a:pPr>
          <a:r>
            <a:rPr lang="en-US" sz="1200">
              <a:latin typeface="Gill Sans MT" panose="020B0502020104020203" pitchFamily="34" charset="0"/>
            </a:rPr>
            <a:t>Unknown Results for Alcohol-Related Offences by Sex of Offender</a:t>
          </a:r>
        </a:p>
      </dgm:t>
    </dgm:pt>
    <dgm:pt modelId="{FAE46532-D5B3-46C5-9EAA-1C9264123F2F}" type="parTrans" cxnId="{31A67360-FEBE-4460-84D7-C5AD73B49975}">
      <dgm:prSet/>
      <dgm:spPr/>
      <dgm:t>
        <a:bodyPr/>
        <a:lstStyle/>
        <a:p>
          <a:endParaRPr lang="en-US" sz="1200">
            <a:latin typeface="Gill Sans MT" panose="020B0502020104020203" pitchFamily="34" charset="0"/>
          </a:endParaRPr>
        </a:p>
      </dgm:t>
    </dgm:pt>
    <dgm:pt modelId="{8DF141DE-FA98-451B-8C79-901D76BAD762}" type="sibTrans" cxnId="{31A67360-FEBE-4460-84D7-C5AD73B49975}">
      <dgm:prSet/>
      <dgm:spPr/>
      <dgm:t>
        <a:bodyPr/>
        <a:lstStyle/>
        <a:p>
          <a:endParaRPr lang="en-US" sz="1200">
            <a:latin typeface="Gill Sans MT" panose="020B0502020104020203" pitchFamily="34" charset="0"/>
          </a:endParaRPr>
        </a:p>
      </dgm:t>
    </dgm:pt>
    <dgm:pt modelId="{311D4456-486D-4826-A36F-4C06E6E6C63A}">
      <dgm:prSet custT="1"/>
      <dgm:spPr/>
      <dgm:t>
        <a:bodyPr/>
        <a:lstStyle/>
        <a:p>
          <a:pPr>
            <a:buFont typeface="Calibri" panose="020F0502020204030204" pitchFamily="34" charset="0"/>
            <a:buChar char="»"/>
          </a:pPr>
          <a:r>
            <a:rPr lang="en-US" sz="1200">
              <a:latin typeface="Gill Sans MT" panose="020B0502020104020203" pitchFamily="34" charset="0"/>
            </a:rPr>
            <a:t>Quantity, Value, and Duty of Tobacco and Tobacco Products Exported from Bonded Warehouses</a:t>
          </a:r>
        </a:p>
      </dgm:t>
    </dgm:pt>
    <dgm:pt modelId="{ADA4D9CD-0DC2-4B22-AF71-4F42F40CA43C}" type="parTrans" cxnId="{D662A3C1-CD1B-4DFD-BBCB-0A7A01C5C13B}">
      <dgm:prSet/>
      <dgm:spPr/>
      <dgm:t>
        <a:bodyPr/>
        <a:lstStyle/>
        <a:p>
          <a:endParaRPr lang="en-US" sz="1200">
            <a:latin typeface="Gill Sans MT" panose="020B0502020104020203" pitchFamily="34" charset="0"/>
          </a:endParaRPr>
        </a:p>
      </dgm:t>
    </dgm:pt>
    <dgm:pt modelId="{504B7EC1-D510-47AA-B56C-537C0DA9A3B8}" type="sibTrans" cxnId="{D662A3C1-CD1B-4DFD-BBCB-0A7A01C5C13B}">
      <dgm:prSet/>
      <dgm:spPr/>
      <dgm:t>
        <a:bodyPr/>
        <a:lstStyle/>
        <a:p>
          <a:endParaRPr lang="en-US" sz="1200">
            <a:latin typeface="Gill Sans MT" panose="020B0502020104020203" pitchFamily="34" charset="0"/>
          </a:endParaRPr>
        </a:p>
      </dgm:t>
    </dgm:pt>
    <dgm:pt modelId="{5F269978-F09E-45A7-8183-D33688496C0E}">
      <dgm:prSet custT="1"/>
      <dgm:spPr/>
      <dgm:t>
        <a:bodyPr/>
        <a:lstStyle/>
        <a:p>
          <a:pPr>
            <a:buFont typeface="Calibri" panose="020F0502020204030204" pitchFamily="34" charset="0"/>
            <a:buChar char="»"/>
          </a:pPr>
          <a:r>
            <a:rPr lang="en-US" sz="1200">
              <a:latin typeface="Gill Sans MT" panose="020B0502020104020203" pitchFamily="34" charset="0"/>
            </a:rPr>
            <a:t>Illicit Tests by Sport </a:t>
          </a:r>
        </a:p>
      </dgm:t>
    </dgm:pt>
    <dgm:pt modelId="{BB95FFD3-896C-4008-A12A-5FE2E2738C9D}" type="parTrans" cxnId="{272E8DB8-3864-46C7-ACD1-E7BE7A78299C}">
      <dgm:prSet/>
      <dgm:spPr/>
      <dgm:t>
        <a:bodyPr/>
        <a:lstStyle/>
        <a:p>
          <a:endParaRPr lang="en-US" sz="1200">
            <a:latin typeface="Gill Sans MT" panose="020B0502020104020203" pitchFamily="34" charset="0"/>
          </a:endParaRPr>
        </a:p>
      </dgm:t>
    </dgm:pt>
    <dgm:pt modelId="{76A7645C-B78C-4839-851F-F088EE39C170}" type="sibTrans" cxnId="{272E8DB8-3864-46C7-ACD1-E7BE7A78299C}">
      <dgm:prSet/>
      <dgm:spPr/>
      <dgm:t>
        <a:bodyPr/>
        <a:lstStyle/>
        <a:p>
          <a:endParaRPr lang="en-US" sz="1200">
            <a:latin typeface="Gill Sans MT" panose="020B0502020104020203" pitchFamily="34" charset="0"/>
          </a:endParaRPr>
        </a:p>
      </dgm:t>
    </dgm:pt>
    <dgm:pt modelId="{846D82CE-0357-4CFD-B838-65CBAA9B3F8B}">
      <dgm:prSet custT="1"/>
      <dgm:spPr/>
      <dgm:t>
        <a:bodyPr/>
        <a:lstStyle/>
        <a:p>
          <a:pPr>
            <a:buFont typeface="Calibri" panose="020F0502020204030204" pitchFamily="34" charset="0"/>
            <a:buChar char="»"/>
          </a:pPr>
          <a:r>
            <a:rPr lang="en-US" sz="1200">
              <a:latin typeface="Gill Sans MT" panose="020B0502020104020203" pitchFamily="34" charset="0"/>
            </a:rPr>
            <a:t>Triage Assessment for Addictive Disorders Results by Number of Participants</a:t>
          </a:r>
        </a:p>
      </dgm:t>
    </dgm:pt>
    <dgm:pt modelId="{10E6F10F-D665-4339-9FF5-22943D9E7056}" type="parTrans" cxnId="{14428238-7CF7-4CD5-996F-B55EB262B65D}">
      <dgm:prSet/>
      <dgm:spPr/>
      <dgm:t>
        <a:bodyPr/>
        <a:lstStyle/>
        <a:p>
          <a:endParaRPr lang="en-US" sz="1200">
            <a:latin typeface="Gill Sans MT" panose="020B0502020104020203" pitchFamily="34" charset="0"/>
          </a:endParaRPr>
        </a:p>
      </dgm:t>
    </dgm:pt>
    <dgm:pt modelId="{4EFEE858-9549-4354-B478-155A4CCAC36E}" type="sibTrans" cxnId="{14428238-7CF7-4CD5-996F-B55EB262B65D}">
      <dgm:prSet/>
      <dgm:spPr/>
      <dgm:t>
        <a:bodyPr/>
        <a:lstStyle/>
        <a:p>
          <a:endParaRPr lang="en-US" sz="1200">
            <a:latin typeface="Gill Sans MT" panose="020B0502020104020203" pitchFamily="34" charset="0"/>
          </a:endParaRPr>
        </a:p>
      </dgm:t>
    </dgm:pt>
    <dgm:pt modelId="{76E78C71-7AD8-4CCB-B18B-4352AD8A7451}">
      <dgm:prSet custT="1"/>
      <dgm:spPr/>
      <dgm:t>
        <a:bodyPr/>
        <a:lstStyle/>
        <a:p>
          <a:pPr>
            <a:buFont typeface="Calibri" panose="020F0502020204030204" pitchFamily="34" charset="0"/>
            <a:buChar char="»"/>
          </a:pPr>
          <a:r>
            <a:rPr lang="en-US" sz="1200">
              <a:latin typeface="Gill Sans MT" panose="020B0502020104020203" pitchFamily="34" charset="0"/>
            </a:rPr>
            <a:t>Primary Diagnoses of Inpatient Drug-Related Cases </a:t>
          </a:r>
        </a:p>
      </dgm:t>
    </dgm:pt>
    <dgm:pt modelId="{9D33F598-939A-44E5-85C8-1E6E69FC9D52}" type="parTrans" cxnId="{6D2F7962-C846-4473-BA12-64F7DE347700}">
      <dgm:prSet/>
      <dgm:spPr/>
      <dgm:t>
        <a:bodyPr/>
        <a:lstStyle/>
        <a:p>
          <a:endParaRPr lang="en-US" sz="1200">
            <a:latin typeface="Gill Sans MT" panose="020B0502020104020203" pitchFamily="34" charset="0"/>
          </a:endParaRPr>
        </a:p>
      </dgm:t>
    </dgm:pt>
    <dgm:pt modelId="{0F1256E6-A7B5-4D5E-BA46-8A0274E7AA28}" type="sibTrans" cxnId="{6D2F7962-C846-4473-BA12-64F7DE347700}">
      <dgm:prSet/>
      <dgm:spPr/>
      <dgm:t>
        <a:bodyPr/>
        <a:lstStyle/>
        <a:p>
          <a:endParaRPr lang="en-US" sz="1200">
            <a:latin typeface="Gill Sans MT" panose="020B0502020104020203" pitchFamily="34" charset="0"/>
          </a:endParaRPr>
        </a:p>
      </dgm:t>
    </dgm:pt>
    <dgm:pt modelId="{EB369B93-1485-4D02-9199-900BCC4CFCBF}">
      <dgm:prSet custT="1"/>
      <dgm:spPr/>
      <dgm:t>
        <a:bodyPr/>
        <a:lstStyle/>
        <a:p>
          <a:pPr>
            <a:buFont typeface="Calibri" panose="020F0502020204030204" pitchFamily="34" charset="0"/>
            <a:buChar char="»"/>
          </a:pPr>
          <a:r>
            <a:rPr lang="en-US" sz="1200">
              <a:latin typeface="Gill Sans MT" panose="020B0502020104020203" pitchFamily="34" charset="0"/>
            </a:rPr>
            <a:t>Primary Diagnoses of Inpatient Cases of Poisoning and Toxic Effects of Substances </a:t>
          </a:r>
        </a:p>
      </dgm:t>
    </dgm:pt>
    <dgm:pt modelId="{A42E883E-703C-4F78-BEFB-C2EA7B6348F9}" type="parTrans" cxnId="{C5330A1C-C229-4FB5-BC60-10AE1FBFE911}">
      <dgm:prSet/>
      <dgm:spPr/>
      <dgm:t>
        <a:bodyPr/>
        <a:lstStyle/>
        <a:p>
          <a:endParaRPr lang="en-US" sz="1200">
            <a:latin typeface="Gill Sans MT" panose="020B0502020104020203" pitchFamily="34" charset="0"/>
          </a:endParaRPr>
        </a:p>
      </dgm:t>
    </dgm:pt>
    <dgm:pt modelId="{60A523D5-04B4-4B16-952A-C5C45223CEB9}" type="sibTrans" cxnId="{C5330A1C-C229-4FB5-BC60-10AE1FBFE911}">
      <dgm:prSet/>
      <dgm:spPr/>
      <dgm:t>
        <a:bodyPr/>
        <a:lstStyle/>
        <a:p>
          <a:endParaRPr lang="en-US" sz="1200">
            <a:latin typeface="Gill Sans MT" panose="020B0502020104020203" pitchFamily="34" charset="0"/>
          </a:endParaRPr>
        </a:p>
      </dgm:t>
    </dgm:pt>
    <dgm:pt modelId="{01CB22FF-1E86-4821-A2EC-F38D1BA1A8BE}">
      <dgm:prSet custT="1"/>
      <dgm:spPr/>
      <dgm:t>
        <a:bodyPr/>
        <a:lstStyle/>
        <a:p>
          <a:pPr>
            <a:buFont typeface="Calibri" panose="020F0502020204030204" pitchFamily="34" charset="0"/>
            <a:buChar char="»"/>
          </a:pPr>
          <a:r>
            <a:rPr lang="en-US" sz="1200">
              <a:latin typeface="Gill Sans MT" panose="020B0502020104020203" pitchFamily="34" charset="0"/>
            </a:rPr>
            <a:t>Secondary Diagnoses of Inpatient Drug-Related Cases </a:t>
          </a:r>
        </a:p>
      </dgm:t>
    </dgm:pt>
    <dgm:pt modelId="{69B1AE01-D5EA-4C88-BC00-3EBD46CE11A2}" type="parTrans" cxnId="{DCEFCF0E-04D3-47F9-BB51-8033B2D589C0}">
      <dgm:prSet/>
      <dgm:spPr/>
      <dgm:t>
        <a:bodyPr/>
        <a:lstStyle/>
        <a:p>
          <a:endParaRPr lang="en-US" sz="1200">
            <a:latin typeface="Gill Sans MT" panose="020B0502020104020203" pitchFamily="34" charset="0"/>
          </a:endParaRPr>
        </a:p>
      </dgm:t>
    </dgm:pt>
    <dgm:pt modelId="{AED31EEB-4711-472A-94EF-B671F552B6BB}" type="sibTrans" cxnId="{DCEFCF0E-04D3-47F9-BB51-8033B2D589C0}">
      <dgm:prSet/>
      <dgm:spPr/>
      <dgm:t>
        <a:bodyPr/>
        <a:lstStyle/>
        <a:p>
          <a:endParaRPr lang="en-US" sz="1200">
            <a:latin typeface="Gill Sans MT" panose="020B0502020104020203" pitchFamily="34" charset="0"/>
          </a:endParaRPr>
        </a:p>
      </dgm:t>
    </dgm:pt>
    <dgm:pt modelId="{71A0E68E-5B41-486B-A4A6-7CDFCE0BF869}">
      <dgm:prSet custT="1"/>
      <dgm:spPr/>
      <dgm:t>
        <a:bodyPr/>
        <a:lstStyle/>
        <a:p>
          <a:pPr>
            <a:buFont typeface="Calibri" panose="020F0502020204030204" pitchFamily="34" charset="0"/>
            <a:buChar char="»"/>
          </a:pPr>
          <a:r>
            <a:rPr lang="en-US" sz="1200">
              <a:latin typeface="Gill Sans MT" panose="020B0502020104020203" pitchFamily="34" charset="0"/>
            </a:rPr>
            <a:t>Secondary Diagnoses of Inpatient Cases of Poisoning and Toxic Effects of Substances</a:t>
          </a:r>
        </a:p>
      </dgm:t>
    </dgm:pt>
    <dgm:pt modelId="{34A0FEE2-E9FB-47BC-A334-92BA2BD60A6E}" type="parTrans" cxnId="{6A1C9203-DEFD-4525-A124-FB5B05A4D270}">
      <dgm:prSet/>
      <dgm:spPr/>
      <dgm:t>
        <a:bodyPr/>
        <a:lstStyle/>
        <a:p>
          <a:endParaRPr lang="en-US" sz="1200">
            <a:latin typeface="Gill Sans MT" panose="020B0502020104020203" pitchFamily="34" charset="0"/>
          </a:endParaRPr>
        </a:p>
      </dgm:t>
    </dgm:pt>
    <dgm:pt modelId="{89E3D82F-0ACE-4999-998A-D053AE29BE93}" type="sibTrans" cxnId="{6A1C9203-DEFD-4525-A124-FB5B05A4D270}">
      <dgm:prSet/>
      <dgm:spPr/>
      <dgm:t>
        <a:bodyPr/>
        <a:lstStyle/>
        <a:p>
          <a:endParaRPr lang="en-US" sz="1200">
            <a:latin typeface="Gill Sans MT" panose="020B0502020104020203" pitchFamily="34" charset="0"/>
          </a:endParaRPr>
        </a:p>
      </dgm:t>
    </dgm:pt>
    <dgm:pt modelId="{EE1BD1AF-2BBC-41E6-99F4-AAD613B239F4}">
      <dgm:prSet custT="1"/>
      <dgm:spPr/>
      <dgm:t>
        <a:bodyPr/>
        <a:lstStyle/>
        <a:p>
          <a:pPr>
            <a:buFont typeface="Calibri" panose="020F0502020204030204" pitchFamily="34" charset="0"/>
            <a:buChar char="»"/>
          </a:pPr>
          <a:r>
            <a:rPr lang="en-US" sz="1200" dirty="0">
              <a:latin typeface="Gill Sans MT" panose="020B0502020104020203" pitchFamily="34" charset="0"/>
            </a:rPr>
            <a:t>Primary Diagnoses of ER Drug-Related Cases </a:t>
          </a:r>
        </a:p>
      </dgm:t>
    </dgm:pt>
    <dgm:pt modelId="{7F5F7E47-D808-4FE9-B187-DAF168549646}" type="parTrans" cxnId="{3E8AA0CC-15C0-48DB-82A2-2AB2CD929B47}">
      <dgm:prSet/>
      <dgm:spPr/>
      <dgm:t>
        <a:bodyPr/>
        <a:lstStyle/>
        <a:p>
          <a:endParaRPr lang="en-US" sz="1200">
            <a:latin typeface="Gill Sans MT" panose="020B0502020104020203" pitchFamily="34" charset="0"/>
          </a:endParaRPr>
        </a:p>
      </dgm:t>
    </dgm:pt>
    <dgm:pt modelId="{E867BF38-76E8-4B0A-AF0E-2646968DBD23}" type="sibTrans" cxnId="{3E8AA0CC-15C0-48DB-82A2-2AB2CD929B47}">
      <dgm:prSet/>
      <dgm:spPr/>
      <dgm:t>
        <a:bodyPr/>
        <a:lstStyle/>
        <a:p>
          <a:endParaRPr lang="en-US" sz="1200">
            <a:latin typeface="Gill Sans MT" panose="020B0502020104020203" pitchFamily="34" charset="0"/>
          </a:endParaRPr>
        </a:p>
      </dgm:t>
    </dgm:pt>
    <dgm:pt modelId="{122B3917-88AD-4029-BE25-F379B05ECEB8}">
      <dgm:prSet custT="1"/>
      <dgm:spPr/>
      <dgm:t>
        <a:bodyPr/>
        <a:lstStyle/>
        <a:p>
          <a:pPr>
            <a:buFont typeface="Calibri" panose="020F0502020204030204" pitchFamily="34" charset="0"/>
            <a:buChar char="»"/>
          </a:pPr>
          <a:r>
            <a:rPr lang="en-US" sz="1200" dirty="0">
              <a:latin typeface="Gill Sans MT" panose="020B0502020104020203" pitchFamily="34" charset="0"/>
            </a:rPr>
            <a:t>Primary Diagnoses of ER Cases of Poisoning and Toxic Effects of Substances </a:t>
          </a:r>
        </a:p>
      </dgm:t>
    </dgm:pt>
    <dgm:pt modelId="{17F99160-E163-40D0-879C-787C167D54ED}" type="parTrans" cxnId="{5EF1BD8A-63CC-4F88-B036-4D8122F2A613}">
      <dgm:prSet/>
      <dgm:spPr/>
      <dgm:t>
        <a:bodyPr/>
        <a:lstStyle/>
        <a:p>
          <a:endParaRPr lang="en-US" sz="1200">
            <a:latin typeface="Gill Sans MT" panose="020B0502020104020203" pitchFamily="34" charset="0"/>
          </a:endParaRPr>
        </a:p>
      </dgm:t>
    </dgm:pt>
    <dgm:pt modelId="{B1818B27-7C32-4079-A9FC-5B98F1D8C495}" type="sibTrans" cxnId="{5EF1BD8A-63CC-4F88-B036-4D8122F2A613}">
      <dgm:prSet/>
      <dgm:spPr/>
      <dgm:t>
        <a:bodyPr/>
        <a:lstStyle/>
        <a:p>
          <a:endParaRPr lang="en-US" sz="1200">
            <a:latin typeface="Gill Sans MT" panose="020B0502020104020203" pitchFamily="34" charset="0"/>
          </a:endParaRPr>
        </a:p>
      </dgm:t>
    </dgm:pt>
    <dgm:pt modelId="{E23809B6-15EB-4673-B2BD-DAE8F0E2CD19}">
      <dgm:prSet custT="1"/>
      <dgm:spPr/>
      <dgm:t>
        <a:bodyPr/>
        <a:lstStyle/>
        <a:p>
          <a:pPr>
            <a:buFont typeface="Calibri" panose="020F0502020204030204" pitchFamily="34" charset="0"/>
            <a:buChar char="»"/>
          </a:pPr>
          <a:r>
            <a:rPr lang="en-US" sz="1200" dirty="0">
              <a:latin typeface="Gill Sans MT" panose="020B0502020104020203" pitchFamily="34" charset="0"/>
            </a:rPr>
            <a:t>Secondary Diagnoses of ER Drug-Related Cases </a:t>
          </a:r>
        </a:p>
      </dgm:t>
    </dgm:pt>
    <dgm:pt modelId="{62E276C4-2CCB-4750-8BD0-9309CCB6EC03}" type="parTrans" cxnId="{0A243E27-5BAE-48E8-AF36-0674E36DA98B}">
      <dgm:prSet/>
      <dgm:spPr/>
      <dgm:t>
        <a:bodyPr/>
        <a:lstStyle/>
        <a:p>
          <a:endParaRPr lang="en-US" sz="1200">
            <a:latin typeface="Gill Sans MT" panose="020B0502020104020203" pitchFamily="34" charset="0"/>
          </a:endParaRPr>
        </a:p>
      </dgm:t>
    </dgm:pt>
    <dgm:pt modelId="{5BB72695-CFCC-4E72-8774-CD5F8D68AF8D}" type="sibTrans" cxnId="{0A243E27-5BAE-48E8-AF36-0674E36DA98B}">
      <dgm:prSet/>
      <dgm:spPr/>
      <dgm:t>
        <a:bodyPr/>
        <a:lstStyle/>
        <a:p>
          <a:endParaRPr lang="en-US" sz="1200">
            <a:latin typeface="Gill Sans MT" panose="020B0502020104020203" pitchFamily="34" charset="0"/>
          </a:endParaRPr>
        </a:p>
      </dgm:t>
    </dgm:pt>
    <dgm:pt modelId="{8579A5F7-8EAA-4577-AE88-7832D2AC64E6}">
      <dgm:prSet custT="1"/>
      <dgm:spPr/>
      <dgm:t>
        <a:bodyPr/>
        <a:lstStyle/>
        <a:p>
          <a:pPr>
            <a:buFont typeface="Calibri" panose="020F0502020204030204" pitchFamily="34" charset="0"/>
            <a:buChar char="»"/>
          </a:pPr>
          <a:r>
            <a:rPr lang="en-US" sz="1200" dirty="0">
              <a:latin typeface="Gill Sans MT" panose="020B0502020104020203" pitchFamily="34" charset="0"/>
            </a:rPr>
            <a:t>Secondary Diagnoses of ER Cases of Poisoning and Toxic Effects of Substances </a:t>
          </a:r>
        </a:p>
      </dgm:t>
    </dgm:pt>
    <dgm:pt modelId="{4A0189A0-DC81-4C5D-AB0C-DD5F80F0577E}" type="parTrans" cxnId="{B0A104A1-9733-4011-BED9-8EEFB1C3CFBE}">
      <dgm:prSet/>
      <dgm:spPr/>
      <dgm:t>
        <a:bodyPr/>
        <a:lstStyle/>
        <a:p>
          <a:endParaRPr lang="en-US" sz="1200">
            <a:latin typeface="Gill Sans MT" panose="020B0502020104020203" pitchFamily="34" charset="0"/>
          </a:endParaRPr>
        </a:p>
      </dgm:t>
    </dgm:pt>
    <dgm:pt modelId="{8D2C6DAC-232B-41A6-918B-D870EF6F5924}" type="sibTrans" cxnId="{B0A104A1-9733-4011-BED9-8EEFB1C3CFBE}">
      <dgm:prSet/>
      <dgm:spPr/>
      <dgm:t>
        <a:bodyPr/>
        <a:lstStyle/>
        <a:p>
          <a:endParaRPr lang="en-US" sz="1200">
            <a:latin typeface="Gill Sans MT" panose="020B0502020104020203" pitchFamily="34" charset="0"/>
          </a:endParaRPr>
        </a:p>
      </dgm:t>
    </dgm:pt>
    <dgm:pt modelId="{DD7FAF82-7DE3-4F70-9945-46FCDF149190}">
      <dgm:prSet custT="1"/>
      <dgm:spPr/>
      <dgm:t>
        <a:bodyPr/>
        <a:lstStyle/>
        <a:p>
          <a:pPr>
            <a:buFont typeface="Calibri" panose="020F0502020204030204" pitchFamily="34" charset="0"/>
            <a:buChar char="»"/>
          </a:pPr>
          <a:r>
            <a:rPr lang="en-US" sz="1200" dirty="0">
              <a:latin typeface="Gill Sans MT" panose="020B0502020104020203" pitchFamily="34" charset="0"/>
            </a:rPr>
            <a:t>Primary Diagnoses of MAWI Drug-Related Cases </a:t>
          </a:r>
        </a:p>
      </dgm:t>
    </dgm:pt>
    <dgm:pt modelId="{7FEBB3B6-8A9A-45E4-A720-8E2A2CECEA83}" type="parTrans" cxnId="{0A8B34A5-F7F5-42BB-81A0-BD9F80CCCE02}">
      <dgm:prSet/>
      <dgm:spPr/>
      <dgm:t>
        <a:bodyPr/>
        <a:lstStyle/>
        <a:p>
          <a:endParaRPr lang="en-US" sz="1200">
            <a:latin typeface="Gill Sans MT" panose="020B0502020104020203" pitchFamily="34" charset="0"/>
          </a:endParaRPr>
        </a:p>
      </dgm:t>
    </dgm:pt>
    <dgm:pt modelId="{06F5B776-4EC4-4018-A90C-3B5063708987}" type="sibTrans" cxnId="{0A8B34A5-F7F5-42BB-81A0-BD9F80CCCE02}">
      <dgm:prSet/>
      <dgm:spPr/>
      <dgm:t>
        <a:bodyPr/>
        <a:lstStyle/>
        <a:p>
          <a:endParaRPr lang="en-US" sz="1200">
            <a:latin typeface="Gill Sans MT" panose="020B0502020104020203" pitchFamily="34" charset="0"/>
          </a:endParaRPr>
        </a:p>
      </dgm:t>
    </dgm:pt>
    <dgm:pt modelId="{ACD6E5BC-70C9-494C-B8B6-F7E8ED655684}">
      <dgm:prSet custT="1"/>
      <dgm:spPr/>
      <dgm:t>
        <a:bodyPr/>
        <a:lstStyle/>
        <a:p>
          <a:pPr>
            <a:buFont typeface="Calibri" panose="020F0502020204030204" pitchFamily="34" charset="0"/>
            <a:buChar char="»"/>
          </a:pPr>
          <a:r>
            <a:rPr lang="en-US" sz="1200" dirty="0">
              <a:latin typeface="Gill Sans MT" panose="020B0502020104020203" pitchFamily="34" charset="0"/>
            </a:rPr>
            <a:t>Secondary Diagnoses of MAWI Drug-Related Cases </a:t>
          </a:r>
        </a:p>
      </dgm:t>
    </dgm:pt>
    <dgm:pt modelId="{EFFC0AEA-5F60-40F8-AE78-93DFD301EA81}" type="parTrans" cxnId="{70EA1FED-918E-4548-9EE3-06C88969CEE4}">
      <dgm:prSet/>
      <dgm:spPr/>
      <dgm:t>
        <a:bodyPr/>
        <a:lstStyle/>
        <a:p>
          <a:endParaRPr lang="en-US" sz="1200">
            <a:latin typeface="Gill Sans MT" panose="020B0502020104020203" pitchFamily="34" charset="0"/>
          </a:endParaRPr>
        </a:p>
      </dgm:t>
    </dgm:pt>
    <dgm:pt modelId="{A4825B41-24C1-4F0C-ACD4-80CAC1F765D3}" type="sibTrans" cxnId="{70EA1FED-918E-4548-9EE3-06C88969CEE4}">
      <dgm:prSet/>
      <dgm:spPr/>
      <dgm:t>
        <a:bodyPr/>
        <a:lstStyle/>
        <a:p>
          <a:endParaRPr lang="en-US" sz="1200">
            <a:latin typeface="Gill Sans MT" panose="020B0502020104020203" pitchFamily="34" charset="0"/>
          </a:endParaRPr>
        </a:p>
      </dgm:t>
    </dgm:pt>
    <dgm:pt modelId="{D6084303-590C-4B13-A8FD-D98EB5FF0454}">
      <dgm:prSet custT="1"/>
      <dgm:spPr/>
      <dgm:t>
        <a:bodyPr/>
        <a:lstStyle/>
        <a:p>
          <a:pPr>
            <a:buFont typeface="Calibri" panose="020F0502020204030204" pitchFamily="34" charset="0"/>
            <a:buChar char="»"/>
          </a:pPr>
          <a:r>
            <a:rPr lang="en-US" sz="1200" dirty="0">
              <a:latin typeface="Gill Sans MT" panose="020B0502020104020203" pitchFamily="34" charset="0"/>
            </a:rPr>
            <a:t>Secondary Diagnoses of MAWI Inpatient Cases of Poisoning and Toxic Effects of Substances</a:t>
          </a:r>
          <a:r>
            <a:rPr lang="en-US" sz="1200" baseline="30000" dirty="0">
              <a:latin typeface="Gill Sans MT" panose="020B0502020104020203" pitchFamily="34" charset="0"/>
            </a:rPr>
            <a:t> </a:t>
          </a:r>
          <a:r>
            <a:rPr lang="en-US" sz="1200" dirty="0">
              <a:latin typeface="Gill Sans MT" panose="020B0502020104020203" pitchFamily="34" charset="0"/>
            </a:rPr>
            <a:t>Cases </a:t>
          </a:r>
        </a:p>
      </dgm:t>
    </dgm:pt>
    <dgm:pt modelId="{C63B73B4-62C9-457D-BED5-EDA0C4D57ACE}" type="parTrans" cxnId="{A128BFDF-FC64-4388-911A-C5ADFF7E8900}">
      <dgm:prSet/>
      <dgm:spPr/>
      <dgm:t>
        <a:bodyPr/>
        <a:lstStyle/>
        <a:p>
          <a:endParaRPr lang="en-US" sz="1200">
            <a:latin typeface="Gill Sans MT" panose="020B0502020104020203" pitchFamily="34" charset="0"/>
          </a:endParaRPr>
        </a:p>
      </dgm:t>
    </dgm:pt>
    <dgm:pt modelId="{F001D767-F6D9-484F-9F99-8C6037498518}" type="sibTrans" cxnId="{A128BFDF-FC64-4388-911A-C5ADFF7E8900}">
      <dgm:prSet/>
      <dgm:spPr/>
      <dgm:t>
        <a:bodyPr/>
        <a:lstStyle/>
        <a:p>
          <a:endParaRPr lang="en-US" sz="1200">
            <a:latin typeface="Gill Sans MT" panose="020B0502020104020203" pitchFamily="34" charset="0"/>
          </a:endParaRPr>
        </a:p>
      </dgm:t>
    </dgm:pt>
    <dgm:pt modelId="{2D74001F-1155-4FB7-9B99-C0414CBBEA23}">
      <dgm:prSet custT="1"/>
      <dgm:spPr/>
      <dgm:t>
        <a:bodyPr/>
        <a:lstStyle/>
        <a:p>
          <a:pPr>
            <a:buFont typeface="Calibri" panose="020F0502020204030204" pitchFamily="34" charset="0"/>
            <a:buChar char="»"/>
          </a:pPr>
          <a:r>
            <a:rPr lang="en-US" sz="1200">
              <a:latin typeface="Gill Sans MT" panose="020B0502020104020203" pitchFamily="34" charset="0"/>
            </a:rPr>
            <a:t>PRIDE Bermuda’s LifeSkills Programme Statistics</a:t>
          </a:r>
        </a:p>
      </dgm:t>
    </dgm:pt>
    <dgm:pt modelId="{0AE7BF63-B50D-4FFB-86F2-B2E02E0C3221}" type="parTrans" cxnId="{73080C71-989D-4F96-B780-2F20D3657434}">
      <dgm:prSet/>
      <dgm:spPr/>
      <dgm:t>
        <a:bodyPr/>
        <a:lstStyle/>
        <a:p>
          <a:endParaRPr lang="en-US" sz="1200">
            <a:latin typeface="Gill Sans MT" panose="020B0502020104020203" pitchFamily="34" charset="0"/>
          </a:endParaRPr>
        </a:p>
      </dgm:t>
    </dgm:pt>
    <dgm:pt modelId="{97565FD7-89F1-4886-A480-BE6AFF3BFDFE}" type="sibTrans" cxnId="{73080C71-989D-4F96-B780-2F20D3657434}">
      <dgm:prSet/>
      <dgm:spPr/>
      <dgm:t>
        <a:bodyPr/>
        <a:lstStyle/>
        <a:p>
          <a:endParaRPr lang="en-US" sz="1200">
            <a:latin typeface="Gill Sans MT" panose="020B0502020104020203" pitchFamily="34" charset="0"/>
          </a:endParaRPr>
        </a:p>
      </dgm:t>
    </dgm:pt>
    <dgm:pt modelId="{426E6AF4-6CA4-4F38-9251-A94515B7120F}" type="pres">
      <dgm:prSet presAssocID="{701D37CE-9030-433C-8588-6719363D951B}" presName="diagram" presStyleCnt="0">
        <dgm:presLayoutVars>
          <dgm:dir/>
          <dgm:resizeHandles val="exact"/>
        </dgm:presLayoutVars>
      </dgm:prSet>
      <dgm:spPr/>
    </dgm:pt>
    <dgm:pt modelId="{F889F88C-3360-4745-B531-E77DBB8471EB}" type="pres">
      <dgm:prSet presAssocID="{54044378-4F68-44CB-8AE0-AA6D40359B6E}" presName="node" presStyleLbl="node1" presStyleIdx="0" presStyleCnt="25">
        <dgm:presLayoutVars>
          <dgm:bulletEnabled val="1"/>
        </dgm:presLayoutVars>
      </dgm:prSet>
      <dgm:spPr/>
    </dgm:pt>
    <dgm:pt modelId="{57A19FC9-8F07-44BF-9E5A-5CF0C6C45CC9}" type="pres">
      <dgm:prSet presAssocID="{5E850E7A-1FE4-4F73-A4FD-AF1C18C72231}" presName="sibTrans" presStyleCnt="0"/>
      <dgm:spPr/>
    </dgm:pt>
    <dgm:pt modelId="{AAD06F27-7878-456C-B97F-1B525FD398DE}" type="pres">
      <dgm:prSet presAssocID="{015A345A-9EF7-41B4-A5B9-A750D91721AF}" presName="node" presStyleLbl="node1" presStyleIdx="1" presStyleCnt="25">
        <dgm:presLayoutVars>
          <dgm:bulletEnabled val="1"/>
        </dgm:presLayoutVars>
      </dgm:prSet>
      <dgm:spPr/>
    </dgm:pt>
    <dgm:pt modelId="{BA4C5713-4FC3-4B43-AD96-D76168FF033D}" type="pres">
      <dgm:prSet presAssocID="{F515AE52-C9C8-4106-BC09-A53592A314C2}" presName="sibTrans" presStyleCnt="0"/>
      <dgm:spPr/>
    </dgm:pt>
    <dgm:pt modelId="{AB3FEEE4-25B4-456E-965D-8EFB7203796A}" type="pres">
      <dgm:prSet presAssocID="{D29D6897-CDCD-4209-8BB0-49A3BA92E7E4}" presName="node" presStyleLbl="node1" presStyleIdx="2" presStyleCnt="25">
        <dgm:presLayoutVars>
          <dgm:bulletEnabled val="1"/>
        </dgm:presLayoutVars>
      </dgm:prSet>
      <dgm:spPr/>
    </dgm:pt>
    <dgm:pt modelId="{FF9C9A95-702A-4087-ADA3-07C7DB239BD5}" type="pres">
      <dgm:prSet presAssocID="{B5D9E9BF-BA69-457E-850A-23415511DED3}" presName="sibTrans" presStyleCnt="0"/>
      <dgm:spPr/>
    </dgm:pt>
    <dgm:pt modelId="{22852ABD-0E9B-4159-A123-6EE4B41BBF49}" type="pres">
      <dgm:prSet presAssocID="{6E63E47E-985B-46A0-817F-FBFFDEA8F941}" presName="node" presStyleLbl="node1" presStyleIdx="3" presStyleCnt="25">
        <dgm:presLayoutVars>
          <dgm:bulletEnabled val="1"/>
        </dgm:presLayoutVars>
      </dgm:prSet>
      <dgm:spPr/>
    </dgm:pt>
    <dgm:pt modelId="{C02B4DE9-4B66-425B-BCB1-ACA6F8509E1C}" type="pres">
      <dgm:prSet presAssocID="{A5FFFB98-5687-47B5-9C9F-D24E5B7C79EC}" presName="sibTrans" presStyleCnt="0"/>
      <dgm:spPr/>
    </dgm:pt>
    <dgm:pt modelId="{8C001279-5079-40C8-954B-4605220A2930}" type="pres">
      <dgm:prSet presAssocID="{697C1700-986A-4441-BC4A-EDD9AC385124}" presName="node" presStyleLbl="node1" presStyleIdx="4" presStyleCnt="25">
        <dgm:presLayoutVars>
          <dgm:bulletEnabled val="1"/>
        </dgm:presLayoutVars>
      </dgm:prSet>
      <dgm:spPr/>
    </dgm:pt>
    <dgm:pt modelId="{37B47FCB-4755-4C9E-9679-46B70419A46A}" type="pres">
      <dgm:prSet presAssocID="{A1FE021C-CCF8-489E-93CD-CBD78F8AE2BA}" presName="sibTrans" presStyleCnt="0"/>
      <dgm:spPr/>
    </dgm:pt>
    <dgm:pt modelId="{794BC746-BDD3-4DA0-AFED-03072C6F91A8}" type="pres">
      <dgm:prSet presAssocID="{5B008C58-E2E3-4E4F-8880-81BDC7C93E72}" presName="node" presStyleLbl="node1" presStyleIdx="5" presStyleCnt="25">
        <dgm:presLayoutVars>
          <dgm:bulletEnabled val="1"/>
        </dgm:presLayoutVars>
      </dgm:prSet>
      <dgm:spPr/>
    </dgm:pt>
    <dgm:pt modelId="{7CD02705-BDCF-4595-8B41-BBEDF8F299E0}" type="pres">
      <dgm:prSet presAssocID="{A163B2AB-F2C9-44B4-9E28-9445A80416C7}" presName="sibTrans" presStyleCnt="0"/>
      <dgm:spPr/>
    </dgm:pt>
    <dgm:pt modelId="{5735FB4C-6C46-458B-8550-E4251D5125F8}" type="pres">
      <dgm:prSet presAssocID="{CB8C5456-6401-4342-BE4C-CA3C50DDA872}" presName="node" presStyleLbl="node1" presStyleIdx="6" presStyleCnt="25">
        <dgm:presLayoutVars>
          <dgm:bulletEnabled val="1"/>
        </dgm:presLayoutVars>
      </dgm:prSet>
      <dgm:spPr/>
    </dgm:pt>
    <dgm:pt modelId="{02ED901D-43F7-4B71-AB24-27290592EC11}" type="pres">
      <dgm:prSet presAssocID="{67FDA69B-BACF-42FC-9646-7D6A26BD1531}" presName="sibTrans" presStyleCnt="0"/>
      <dgm:spPr/>
    </dgm:pt>
    <dgm:pt modelId="{C30B61F0-23A1-4125-A251-02DE7E1ABCC1}" type="pres">
      <dgm:prSet presAssocID="{F73ED243-C75F-4F49-AEE5-19453654ECBC}" presName="node" presStyleLbl="node1" presStyleIdx="7" presStyleCnt="25">
        <dgm:presLayoutVars>
          <dgm:bulletEnabled val="1"/>
        </dgm:presLayoutVars>
      </dgm:prSet>
      <dgm:spPr/>
    </dgm:pt>
    <dgm:pt modelId="{4745B27D-ACFD-4C10-BCE5-DCE7F059F849}" type="pres">
      <dgm:prSet presAssocID="{D2980BE2-7DA7-4D12-A933-19B6AAF0F95E}" presName="sibTrans" presStyleCnt="0"/>
      <dgm:spPr/>
    </dgm:pt>
    <dgm:pt modelId="{042E1CDC-C5F8-4B62-8415-E60F4A7DD36E}" type="pres">
      <dgm:prSet presAssocID="{9E642C42-8085-4E29-97FE-DD8FCFECAFC3}" presName="node" presStyleLbl="node1" presStyleIdx="8" presStyleCnt="25">
        <dgm:presLayoutVars>
          <dgm:bulletEnabled val="1"/>
        </dgm:presLayoutVars>
      </dgm:prSet>
      <dgm:spPr/>
    </dgm:pt>
    <dgm:pt modelId="{88EBB711-0733-4D4C-9E6A-60DE83722343}" type="pres">
      <dgm:prSet presAssocID="{9C9C45E0-792A-4662-8B46-9D4A0FFFAE2F}" presName="sibTrans" presStyleCnt="0"/>
      <dgm:spPr/>
    </dgm:pt>
    <dgm:pt modelId="{462740D5-8814-416D-BB95-DE22B71A260C}" type="pres">
      <dgm:prSet presAssocID="{2B87A9B0-2C56-459B-ADC9-4164D76DE9FE}" presName="node" presStyleLbl="node1" presStyleIdx="9" presStyleCnt="25">
        <dgm:presLayoutVars>
          <dgm:bulletEnabled val="1"/>
        </dgm:presLayoutVars>
      </dgm:prSet>
      <dgm:spPr/>
    </dgm:pt>
    <dgm:pt modelId="{01E03215-C6A1-4582-8F95-8601322E5FF3}" type="pres">
      <dgm:prSet presAssocID="{8DF141DE-FA98-451B-8C79-901D76BAD762}" presName="sibTrans" presStyleCnt="0"/>
      <dgm:spPr/>
    </dgm:pt>
    <dgm:pt modelId="{9D564ACF-570A-4A3C-8759-A49A8192431A}" type="pres">
      <dgm:prSet presAssocID="{311D4456-486D-4826-A36F-4C06E6E6C63A}" presName="node" presStyleLbl="node1" presStyleIdx="10" presStyleCnt="25">
        <dgm:presLayoutVars>
          <dgm:bulletEnabled val="1"/>
        </dgm:presLayoutVars>
      </dgm:prSet>
      <dgm:spPr/>
    </dgm:pt>
    <dgm:pt modelId="{B6A4138D-6553-4B79-9F6B-45448703F268}" type="pres">
      <dgm:prSet presAssocID="{504B7EC1-D510-47AA-B56C-537C0DA9A3B8}" presName="sibTrans" presStyleCnt="0"/>
      <dgm:spPr/>
    </dgm:pt>
    <dgm:pt modelId="{800F0D6E-15FB-41EA-87D7-4F47323E67EB}" type="pres">
      <dgm:prSet presAssocID="{5F269978-F09E-45A7-8183-D33688496C0E}" presName="node" presStyleLbl="node1" presStyleIdx="11" presStyleCnt="25">
        <dgm:presLayoutVars>
          <dgm:bulletEnabled val="1"/>
        </dgm:presLayoutVars>
      </dgm:prSet>
      <dgm:spPr/>
    </dgm:pt>
    <dgm:pt modelId="{9F23144B-7349-4A7F-9CB9-F52CAF2B850C}" type="pres">
      <dgm:prSet presAssocID="{76A7645C-B78C-4839-851F-F088EE39C170}" presName="sibTrans" presStyleCnt="0"/>
      <dgm:spPr/>
    </dgm:pt>
    <dgm:pt modelId="{3FAE2F52-AA88-4F83-BABF-D226AEC7FF2A}" type="pres">
      <dgm:prSet presAssocID="{846D82CE-0357-4CFD-B838-65CBAA9B3F8B}" presName="node" presStyleLbl="node1" presStyleIdx="12" presStyleCnt="25">
        <dgm:presLayoutVars>
          <dgm:bulletEnabled val="1"/>
        </dgm:presLayoutVars>
      </dgm:prSet>
      <dgm:spPr/>
    </dgm:pt>
    <dgm:pt modelId="{C4F8EE7D-EEDE-4CAE-94E4-C61826897425}" type="pres">
      <dgm:prSet presAssocID="{4EFEE858-9549-4354-B478-155A4CCAC36E}" presName="sibTrans" presStyleCnt="0"/>
      <dgm:spPr/>
    </dgm:pt>
    <dgm:pt modelId="{CAA8554B-142E-42D5-A904-05EF691AB1FD}" type="pres">
      <dgm:prSet presAssocID="{76E78C71-7AD8-4CCB-B18B-4352AD8A7451}" presName="node" presStyleLbl="node1" presStyleIdx="13" presStyleCnt="25">
        <dgm:presLayoutVars>
          <dgm:bulletEnabled val="1"/>
        </dgm:presLayoutVars>
      </dgm:prSet>
      <dgm:spPr/>
    </dgm:pt>
    <dgm:pt modelId="{B546F2E8-42D3-48A6-92DF-0059EC94C13C}" type="pres">
      <dgm:prSet presAssocID="{0F1256E6-A7B5-4D5E-BA46-8A0274E7AA28}" presName="sibTrans" presStyleCnt="0"/>
      <dgm:spPr/>
    </dgm:pt>
    <dgm:pt modelId="{14C87B94-2F68-4476-B165-68C6C3DACE5E}" type="pres">
      <dgm:prSet presAssocID="{EB369B93-1485-4D02-9199-900BCC4CFCBF}" presName="node" presStyleLbl="node1" presStyleIdx="14" presStyleCnt="25">
        <dgm:presLayoutVars>
          <dgm:bulletEnabled val="1"/>
        </dgm:presLayoutVars>
      </dgm:prSet>
      <dgm:spPr/>
    </dgm:pt>
    <dgm:pt modelId="{64839156-DC93-4AAE-9337-78A7B3967263}" type="pres">
      <dgm:prSet presAssocID="{60A523D5-04B4-4B16-952A-C5C45223CEB9}" presName="sibTrans" presStyleCnt="0"/>
      <dgm:spPr/>
    </dgm:pt>
    <dgm:pt modelId="{AC2C8794-6A67-414A-89B9-000A432810B7}" type="pres">
      <dgm:prSet presAssocID="{01CB22FF-1E86-4821-A2EC-F38D1BA1A8BE}" presName="node" presStyleLbl="node1" presStyleIdx="15" presStyleCnt="25">
        <dgm:presLayoutVars>
          <dgm:bulletEnabled val="1"/>
        </dgm:presLayoutVars>
      </dgm:prSet>
      <dgm:spPr/>
    </dgm:pt>
    <dgm:pt modelId="{D5248D1D-3FB3-45A9-B289-C30736168959}" type="pres">
      <dgm:prSet presAssocID="{AED31EEB-4711-472A-94EF-B671F552B6BB}" presName="sibTrans" presStyleCnt="0"/>
      <dgm:spPr/>
    </dgm:pt>
    <dgm:pt modelId="{50F85ACD-8C78-4771-990A-C5FB7936B56C}" type="pres">
      <dgm:prSet presAssocID="{71A0E68E-5B41-486B-A4A6-7CDFCE0BF869}" presName="node" presStyleLbl="node1" presStyleIdx="16" presStyleCnt="25">
        <dgm:presLayoutVars>
          <dgm:bulletEnabled val="1"/>
        </dgm:presLayoutVars>
      </dgm:prSet>
      <dgm:spPr/>
    </dgm:pt>
    <dgm:pt modelId="{A95AD38B-B7AB-47E5-AA43-5EEEF4DB44E4}" type="pres">
      <dgm:prSet presAssocID="{89E3D82F-0ACE-4999-998A-D053AE29BE93}" presName="sibTrans" presStyleCnt="0"/>
      <dgm:spPr/>
    </dgm:pt>
    <dgm:pt modelId="{39D60FAA-453B-4992-B22C-1136BC6E451C}" type="pres">
      <dgm:prSet presAssocID="{EE1BD1AF-2BBC-41E6-99F4-AAD613B239F4}" presName="node" presStyleLbl="node1" presStyleIdx="17" presStyleCnt="25">
        <dgm:presLayoutVars>
          <dgm:bulletEnabled val="1"/>
        </dgm:presLayoutVars>
      </dgm:prSet>
      <dgm:spPr/>
    </dgm:pt>
    <dgm:pt modelId="{3DAA3382-2A43-43DF-AAFB-9881864DFB00}" type="pres">
      <dgm:prSet presAssocID="{E867BF38-76E8-4B0A-AF0E-2646968DBD23}" presName="sibTrans" presStyleCnt="0"/>
      <dgm:spPr/>
    </dgm:pt>
    <dgm:pt modelId="{9AE746F6-9C73-48E8-A97B-2C56400619D4}" type="pres">
      <dgm:prSet presAssocID="{122B3917-88AD-4029-BE25-F379B05ECEB8}" presName="node" presStyleLbl="node1" presStyleIdx="18" presStyleCnt="25">
        <dgm:presLayoutVars>
          <dgm:bulletEnabled val="1"/>
        </dgm:presLayoutVars>
      </dgm:prSet>
      <dgm:spPr/>
    </dgm:pt>
    <dgm:pt modelId="{F67A9724-D871-4123-843A-642DFC008539}" type="pres">
      <dgm:prSet presAssocID="{B1818B27-7C32-4079-A9FC-5B98F1D8C495}" presName="sibTrans" presStyleCnt="0"/>
      <dgm:spPr/>
    </dgm:pt>
    <dgm:pt modelId="{6209C08B-63FF-40E5-8829-753C0E6009FC}" type="pres">
      <dgm:prSet presAssocID="{E23809B6-15EB-4673-B2BD-DAE8F0E2CD19}" presName="node" presStyleLbl="node1" presStyleIdx="19" presStyleCnt="25">
        <dgm:presLayoutVars>
          <dgm:bulletEnabled val="1"/>
        </dgm:presLayoutVars>
      </dgm:prSet>
      <dgm:spPr/>
    </dgm:pt>
    <dgm:pt modelId="{C2EA8862-5811-4F0D-AE71-3B0E8701A2FD}" type="pres">
      <dgm:prSet presAssocID="{5BB72695-CFCC-4E72-8774-CD5F8D68AF8D}" presName="sibTrans" presStyleCnt="0"/>
      <dgm:spPr/>
    </dgm:pt>
    <dgm:pt modelId="{E7AAE195-81E8-4CD4-95B4-8042F4E84202}" type="pres">
      <dgm:prSet presAssocID="{8579A5F7-8EAA-4577-AE88-7832D2AC64E6}" presName="node" presStyleLbl="node1" presStyleIdx="20" presStyleCnt="25">
        <dgm:presLayoutVars>
          <dgm:bulletEnabled val="1"/>
        </dgm:presLayoutVars>
      </dgm:prSet>
      <dgm:spPr/>
    </dgm:pt>
    <dgm:pt modelId="{64B221C5-3B98-4464-9752-00845838C0D9}" type="pres">
      <dgm:prSet presAssocID="{8D2C6DAC-232B-41A6-918B-D870EF6F5924}" presName="sibTrans" presStyleCnt="0"/>
      <dgm:spPr/>
    </dgm:pt>
    <dgm:pt modelId="{ADF4E883-56A1-4F84-8359-06FB3EC6CC91}" type="pres">
      <dgm:prSet presAssocID="{DD7FAF82-7DE3-4F70-9945-46FCDF149190}" presName="node" presStyleLbl="node1" presStyleIdx="21" presStyleCnt="25">
        <dgm:presLayoutVars>
          <dgm:bulletEnabled val="1"/>
        </dgm:presLayoutVars>
      </dgm:prSet>
      <dgm:spPr/>
    </dgm:pt>
    <dgm:pt modelId="{648F237F-3BAC-472C-96E2-3885CF5C8848}" type="pres">
      <dgm:prSet presAssocID="{06F5B776-4EC4-4018-A90C-3B5063708987}" presName="sibTrans" presStyleCnt="0"/>
      <dgm:spPr/>
    </dgm:pt>
    <dgm:pt modelId="{C02A3AFF-45EE-4540-B065-2EE7D446C10A}" type="pres">
      <dgm:prSet presAssocID="{ACD6E5BC-70C9-494C-B8B6-F7E8ED655684}" presName="node" presStyleLbl="node1" presStyleIdx="22" presStyleCnt="25">
        <dgm:presLayoutVars>
          <dgm:bulletEnabled val="1"/>
        </dgm:presLayoutVars>
      </dgm:prSet>
      <dgm:spPr/>
    </dgm:pt>
    <dgm:pt modelId="{A327172B-1DE7-4DD2-8DCD-42BDC8947476}" type="pres">
      <dgm:prSet presAssocID="{A4825B41-24C1-4F0C-ACD4-80CAC1F765D3}" presName="sibTrans" presStyleCnt="0"/>
      <dgm:spPr/>
    </dgm:pt>
    <dgm:pt modelId="{34DB1D1A-11DB-4DF8-8134-6EAC013E230D}" type="pres">
      <dgm:prSet presAssocID="{D6084303-590C-4B13-A8FD-D98EB5FF0454}" presName="node" presStyleLbl="node1" presStyleIdx="23" presStyleCnt="25">
        <dgm:presLayoutVars>
          <dgm:bulletEnabled val="1"/>
        </dgm:presLayoutVars>
      </dgm:prSet>
      <dgm:spPr/>
    </dgm:pt>
    <dgm:pt modelId="{071E08B4-6025-4994-B183-F18D536ECB3B}" type="pres">
      <dgm:prSet presAssocID="{F001D767-F6D9-484F-9F99-8C6037498518}" presName="sibTrans" presStyleCnt="0"/>
      <dgm:spPr/>
    </dgm:pt>
    <dgm:pt modelId="{3069182E-078D-4DD0-81F8-A7C5F0DDF3C7}" type="pres">
      <dgm:prSet presAssocID="{2D74001F-1155-4FB7-9B99-C0414CBBEA23}" presName="node" presStyleLbl="node1" presStyleIdx="24" presStyleCnt="25">
        <dgm:presLayoutVars>
          <dgm:bulletEnabled val="1"/>
        </dgm:presLayoutVars>
      </dgm:prSet>
      <dgm:spPr/>
    </dgm:pt>
  </dgm:ptLst>
  <dgm:cxnLst>
    <dgm:cxn modelId="{6A1C9203-DEFD-4525-A124-FB5B05A4D270}" srcId="{701D37CE-9030-433C-8588-6719363D951B}" destId="{71A0E68E-5B41-486B-A4A6-7CDFCE0BF869}" srcOrd="16" destOrd="0" parTransId="{34A0FEE2-E9FB-47BC-A334-92BA2BD60A6E}" sibTransId="{89E3D82F-0ACE-4999-998A-D053AE29BE93}"/>
    <dgm:cxn modelId="{545A7D05-4EAC-455D-958D-299EFA13D8AD}" type="presOf" srcId="{EE1BD1AF-2BBC-41E6-99F4-AAD613B239F4}" destId="{39D60FAA-453B-4992-B22C-1136BC6E451C}" srcOrd="0" destOrd="0" presId="urn:microsoft.com/office/officeart/2005/8/layout/default"/>
    <dgm:cxn modelId="{4382A505-1B46-4D69-B090-68F84309E091}" type="presOf" srcId="{846D82CE-0357-4CFD-B838-65CBAA9B3F8B}" destId="{3FAE2F52-AA88-4F83-BABF-D226AEC7FF2A}" srcOrd="0" destOrd="0" presId="urn:microsoft.com/office/officeart/2005/8/layout/default"/>
    <dgm:cxn modelId="{F7814209-D5BF-441C-983B-1126464A5597}" type="presOf" srcId="{122B3917-88AD-4029-BE25-F379B05ECEB8}" destId="{9AE746F6-9C73-48E8-A97B-2C56400619D4}" srcOrd="0" destOrd="0" presId="urn:microsoft.com/office/officeart/2005/8/layout/default"/>
    <dgm:cxn modelId="{173C7809-3F9D-43B1-A30D-C9BB1B8205D2}" type="presOf" srcId="{697C1700-986A-4441-BC4A-EDD9AC385124}" destId="{8C001279-5079-40C8-954B-4605220A2930}" srcOrd="0" destOrd="0" presId="urn:microsoft.com/office/officeart/2005/8/layout/default"/>
    <dgm:cxn modelId="{EE90C90C-80BB-48A7-9989-2ADD87749A96}" type="presOf" srcId="{8579A5F7-8EAA-4577-AE88-7832D2AC64E6}" destId="{E7AAE195-81E8-4CD4-95B4-8042F4E84202}" srcOrd="0" destOrd="0" presId="urn:microsoft.com/office/officeart/2005/8/layout/default"/>
    <dgm:cxn modelId="{DCEFCF0E-04D3-47F9-BB51-8033B2D589C0}" srcId="{701D37CE-9030-433C-8588-6719363D951B}" destId="{01CB22FF-1E86-4821-A2EC-F38D1BA1A8BE}" srcOrd="15" destOrd="0" parTransId="{69B1AE01-D5EA-4C88-BC00-3EBD46CE11A2}" sibTransId="{AED31EEB-4711-472A-94EF-B671F552B6BB}"/>
    <dgm:cxn modelId="{769EB610-ABA6-4702-B52B-DCC19F9F15CE}" type="presOf" srcId="{01CB22FF-1E86-4821-A2EC-F38D1BA1A8BE}" destId="{AC2C8794-6A67-414A-89B9-000A432810B7}" srcOrd="0" destOrd="0" presId="urn:microsoft.com/office/officeart/2005/8/layout/default"/>
    <dgm:cxn modelId="{E8759511-7B23-44EF-86ED-E96813F85D92}" type="presOf" srcId="{76E78C71-7AD8-4CCB-B18B-4352AD8A7451}" destId="{CAA8554B-142E-42D5-A904-05EF691AB1FD}" srcOrd="0" destOrd="0" presId="urn:microsoft.com/office/officeart/2005/8/layout/default"/>
    <dgm:cxn modelId="{C5330A1C-C229-4FB5-BC60-10AE1FBFE911}" srcId="{701D37CE-9030-433C-8588-6719363D951B}" destId="{EB369B93-1485-4D02-9199-900BCC4CFCBF}" srcOrd="14" destOrd="0" parTransId="{A42E883E-703C-4F78-BEFB-C2EA7B6348F9}" sibTransId="{60A523D5-04B4-4B16-952A-C5C45223CEB9}"/>
    <dgm:cxn modelId="{4394A321-299A-4C38-8662-8197C968D493}" type="presOf" srcId="{2B87A9B0-2C56-459B-ADC9-4164D76DE9FE}" destId="{462740D5-8814-416D-BB95-DE22B71A260C}" srcOrd="0" destOrd="0" presId="urn:microsoft.com/office/officeart/2005/8/layout/default"/>
    <dgm:cxn modelId="{4E16EB25-A652-4EBF-90A3-B72209A01879}" type="presOf" srcId="{D6084303-590C-4B13-A8FD-D98EB5FF0454}" destId="{34DB1D1A-11DB-4DF8-8134-6EAC013E230D}" srcOrd="0" destOrd="0" presId="urn:microsoft.com/office/officeart/2005/8/layout/default"/>
    <dgm:cxn modelId="{0A243E27-5BAE-48E8-AF36-0674E36DA98B}" srcId="{701D37CE-9030-433C-8588-6719363D951B}" destId="{E23809B6-15EB-4673-B2BD-DAE8F0E2CD19}" srcOrd="19" destOrd="0" parTransId="{62E276C4-2CCB-4750-8BD0-9309CCB6EC03}" sibTransId="{5BB72695-CFCC-4E72-8774-CD5F8D68AF8D}"/>
    <dgm:cxn modelId="{830C9D27-0758-420D-9348-73E8C14851CC}" srcId="{701D37CE-9030-433C-8588-6719363D951B}" destId="{9E642C42-8085-4E29-97FE-DD8FCFECAFC3}" srcOrd="8" destOrd="0" parTransId="{CBA3199D-5129-4477-96EF-ACA941D6E01E}" sibTransId="{9C9C45E0-792A-4662-8B46-9D4A0FFFAE2F}"/>
    <dgm:cxn modelId="{03F56329-A3A3-4B2B-9ED1-3A65A0AB2E55}" type="presOf" srcId="{5B008C58-E2E3-4E4F-8880-81BDC7C93E72}" destId="{794BC746-BDD3-4DA0-AFED-03072C6F91A8}" srcOrd="0" destOrd="0" presId="urn:microsoft.com/office/officeart/2005/8/layout/default"/>
    <dgm:cxn modelId="{53FCAB36-5DA9-4571-A73B-7B2BB330EBFB}" srcId="{701D37CE-9030-433C-8588-6719363D951B}" destId="{6E63E47E-985B-46A0-817F-FBFFDEA8F941}" srcOrd="3" destOrd="0" parTransId="{C043AA87-D241-468B-8AAF-632EF76B83ED}" sibTransId="{A5FFFB98-5687-47B5-9C9F-D24E5B7C79EC}"/>
    <dgm:cxn modelId="{14428238-7CF7-4CD5-996F-B55EB262B65D}" srcId="{701D37CE-9030-433C-8588-6719363D951B}" destId="{846D82CE-0357-4CFD-B838-65CBAA9B3F8B}" srcOrd="12" destOrd="0" parTransId="{10E6F10F-D665-4339-9FF5-22943D9E7056}" sibTransId="{4EFEE858-9549-4354-B478-155A4CCAC36E}"/>
    <dgm:cxn modelId="{31A67360-FEBE-4460-84D7-C5AD73B49975}" srcId="{701D37CE-9030-433C-8588-6719363D951B}" destId="{2B87A9B0-2C56-459B-ADC9-4164D76DE9FE}" srcOrd="9" destOrd="0" parTransId="{FAE46532-D5B3-46C5-9EAA-1C9264123F2F}" sibTransId="{8DF141DE-FA98-451B-8C79-901D76BAD762}"/>
    <dgm:cxn modelId="{3F7ECC61-94B0-4831-A1DC-FF38AFAA55DE}" srcId="{701D37CE-9030-433C-8588-6719363D951B}" destId="{F73ED243-C75F-4F49-AEE5-19453654ECBC}" srcOrd="7" destOrd="0" parTransId="{19D29A4B-6279-4710-AF9A-88835E027C33}" sibTransId="{D2980BE2-7DA7-4D12-A933-19B6AAF0F95E}"/>
    <dgm:cxn modelId="{6D2F7962-C846-4473-BA12-64F7DE347700}" srcId="{701D37CE-9030-433C-8588-6719363D951B}" destId="{76E78C71-7AD8-4CCB-B18B-4352AD8A7451}" srcOrd="13" destOrd="0" parTransId="{9D33F598-939A-44E5-85C8-1E6E69FC9D52}" sibTransId="{0F1256E6-A7B5-4D5E-BA46-8A0274E7AA28}"/>
    <dgm:cxn modelId="{A7D7D74D-DCF2-4ED5-9DC5-76C4CB1C1ECE}" type="presOf" srcId="{6E63E47E-985B-46A0-817F-FBFFDEA8F941}" destId="{22852ABD-0E9B-4159-A123-6EE4B41BBF49}" srcOrd="0" destOrd="0" presId="urn:microsoft.com/office/officeart/2005/8/layout/default"/>
    <dgm:cxn modelId="{170D354E-78C6-43A9-8B36-0620D4538746}" type="presOf" srcId="{701D37CE-9030-433C-8588-6719363D951B}" destId="{426E6AF4-6CA4-4F38-9251-A94515B7120F}" srcOrd="0" destOrd="0" presId="urn:microsoft.com/office/officeart/2005/8/layout/default"/>
    <dgm:cxn modelId="{73080C71-989D-4F96-B780-2F20D3657434}" srcId="{701D37CE-9030-433C-8588-6719363D951B}" destId="{2D74001F-1155-4FB7-9B99-C0414CBBEA23}" srcOrd="24" destOrd="0" parTransId="{0AE7BF63-B50D-4FFB-86F2-B2E02E0C3221}" sibTransId="{97565FD7-89F1-4886-A480-BE6AFF3BFDFE}"/>
    <dgm:cxn modelId="{7C0ECD74-37AC-4C9E-8511-C8557E241BF4}" srcId="{701D37CE-9030-433C-8588-6719363D951B}" destId="{697C1700-986A-4441-BC4A-EDD9AC385124}" srcOrd="4" destOrd="0" parTransId="{EBCFDD9A-3516-4D13-8086-DB32BB6CEC6F}" sibTransId="{A1FE021C-CCF8-489E-93CD-CBD78F8AE2BA}"/>
    <dgm:cxn modelId="{3B35AD75-4C0C-4A15-9361-9039CE8DEC3A}" type="presOf" srcId="{EB369B93-1485-4D02-9199-900BCC4CFCBF}" destId="{14C87B94-2F68-4476-B165-68C6C3DACE5E}" srcOrd="0" destOrd="0" presId="urn:microsoft.com/office/officeart/2005/8/layout/default"/>
    <dgm:cxn modelId="{43988D7B-F8B8-4E3C-8AE2-4757D120CDCB}" type="presOf" srcId="{71A0E68E-5B41-486B-A4A6-7CDFCE0BF869}" destId="{50F85ACD-8C78-4771-990A-C5FB7936B56C}" srcOrd="0" destOrd="0" presId="urn:microsoft.com/office/officeart/2005/8/layout/default"/>
    <dgm:cxn modelId="{96FA5984-6FB3-4A30-8065-5D7F20D5052B}" type="presOf" srcId="{CB8C5456-6401-4342-BE4C-CA3C50DDA872}" destId="{5735FB4C-6C46-458B-8550-E4251D5125F8}" srcOrd="0" destOrd="0" presId="urn:microsoft.com/office/officeart/2005/8/layout/default"/>
    <dgm:cxn modelId="{5EF1BD8A-63CC-4F88-B036-4D8122F2A613}" srcId="{701D37CE-9030-433C-8588-6719363D951B}" destId="{122B3917-88AD-4029-BE25-F379B05ECEB8}" srcOrd="18" destOrd="0" parTransId="{17F99160-E163-40D0-879C-787C167D54ED}" sibTransId="{B1818B27-7C32-4079-A9FC-5B98F1D8C495}"/>
    <dgm:cxn modelId="{56D56993-CF73-47A9-BAFA-4E5B10175BC9}" type="presOf" srcId="{5F269978-F09E-45A7-8183-D33688496C0E}" destId="{800F0D6E-15FB-41EA-87D7-4F47323E67EB}" srcOrd="0" destOrd="0" presId="urn:microsoft.com/office/officeart/2005/8/layout/default"/>
    <dgm:cxn modelId="{08B29393-93B9-484F-BEB2-987FC3899051}" type="presOf" srcId="{54044378-4F68-44CB-8AE0-AA6D40359B6E}" destId="{F889F88C-3360-4745-B531-E77DBB8471EB}" srcOrd="0" destOrd="0" presId="urn:microsoft.com/office/officeart/2005/8/layout/default"/>
    <dgm:cxn modelId="{F5D7619A-2266-41A5-8DCF-40852BC9283A}" type="presOf" srcId="{015A345A-9EF7-41B4-A5B9-A750D91721AF}" destId="{AAD06F27-7878-456C-B97F-1B525FD398DE}" srcOrd="0" destOrd="0" presId="urn:microsoft.com/office/officeart/2005/8/layout/default"/>
    <dgm:cxn modelId="{B0A104A1-9733-4011-BED9-8EEFB1C3CFBE}" srcId="{701D37CE-9030-433C-8588-6719363D951B}" destId="{8579A5F7-8EAA-4577-AE88-7832D2AC64E6}" srcOrd="20" destOrd="0" parTransId="{4A0189A0-DC81-4C5D-AB0C-DD5F80F0577E}" sibTransId="{8D2C6DAC-232B-41A6-918B-D870EF6F5924}"/>
    <dgm:cxn modelId="{0A8B34A5-F7F5-42BB-81A0-BD9F80CCCE02}" srcId="{701D37CE-9030-433C-8588-6719363D951B}" destId="{DD7FAF82-7DE3-4F70-9945-46FCDF149190}" srcOrd="21" destOrd="0" parTransId="{7FEBB3B6-8A9A-45E4-A720-8E2A2CECEA83}" sibTransId="{06F5B776-4EC4-4018-A90C-3B5063708987}"/>
    <dgm:cxn modelId="{272E8DB8-3864-46C7-ACD1-E7BE7A78299C}" srcId="{701D37CE-9030-433C-8588-6719363D951B}" destId="{5F269978-F09E-45A7-8183-D33688496C0E}" srcOrd="11" destOrd="0" parTransId="{BB95FFD3-896C-4008-A12A-5FE2E2738C9D}" sibTransId="{76A7645C-B78C-4839-851F-F088EE39C170}"/>
    <dgm:cxn modelId="{1534B4B9-A9A7-4C72-9F3E-7707CABEB54D}" type="presOf" srcId="{2D74001F-1155-4FB7-9B99-C0414CBBEA23}" destId="{3069182E-078D-4DD0-81F8-A7C5F0DDF3C7}" srcOrd="0" destOrd="0" presId="urn:microsoft.com/office/officeart/2005/8/layout/default"/>
    <dgm:cxn modelId="{D662A3C1-CD1B-4DFD-BBCB-0A7A01C5C13B}" srcId="{701D37CE-9030-433C-8588-6719363D951B}" destId="{311D4456-486D-4826-A36F-4C06E6E6C63A}" srcOrd="10" destOrd="0" parTransId="{ADA4D9CD-0DC2-4B22-AF71-4F42F40CA43C}" sibTransId="{504B7EC1-D510-47AA-B56C-537C0DA9A3B8}"/>
    <dgm:cxn modelId="{20E737C3-0A3F-47FC-821A-479007AA72D9}" srcId="{701D37CE-9030-433C-8588-6719363D951B}" destId="{5B008C58-E2E3-4E4F-8880-81BDC7C93E72}" srcOrd="5" destOrd="0" parTransId="{091D2A63-5B35-4AFC-BD45-8D17AF39EDA9}" sibTransId="{A163B2AB-F2C9-44B4-9E28-9445A80416C7}"/>
    <dgm:cxn modelId="{D5E434C7-0B13-43BA-9023-3718CDF64464}" srcId="{701D37CE-9030-433C-8588-6719363D951B}" destId="{CB8C5456-6401-4342-BE4C-CA3C50DDA872}" srcOrd="6" destOrd="0" parTransId="{CFE74419-9D45-4790-988C-65C1A2752357}" sibTransId="{67FDA69B-BACF-42FC-9646-7D6A26BD1531}"/>
    <dgm:cxn modelId="{4B3A6FC7-4150-456B-AD9C-04D07070AD06}" type="presOf" srcId="{9E642C42-8085-4E29-97FE-DD8FCFECAFC3}" destId="{042E1CDC-C5F8-4B62-8415-E60F4A7DD36E}" srcOrd="0" destOrd="0" presId="urn:microsoft.com/office/officeart/2005/8/layout/default"/>
    <dgm:cxn modelId="{9EBED2C9-5AFB-4915-A77E-BEADB8CCBCFB}" srcId="{701D37CE-9030-433C-8588-6719363D951B}" destId="{D29D6897-CDCD-4209-8BB0-49A3BA92E7E4}" srcOrd="2" destOrd="0" parTransId="{F583C395-7E87-4A26-AA7F-F7A47C5566C1}" sibTransId="{B5D9E9BF-BA69-457E-850A-23415511DED3}"/>
    <dgm:cxn modelId="{25BA2CCA-009A-408C-A464-D07DBC1A3A84}" srcId="{701D37CE-9030-433C-8588-6719363D951B}" destId="{015A345A-9EF7-41B4-A5B9-A750D91721AF}" srcOrd="1" destOrd="0" parTransId="{F3CF3085-A4A1-42B6-953B-E6FCCD0A4A22}" sibTransId="{F515AE52-C9C8-4106-BC09-A53592A314C2}"/>
    <dgm:cxn modelId="{3E8AA0CC-15C0-48DB-82A2-2AB2CD929B47}" srcId="{701D37CE-9030-433C-8588-6719363D951B}" destId="{EE1BD1AF-2BBC-41E6-99F4-AAD613B239F4}" srcOrd="17" destOrd="0" parTransId="{7F5F7E47-D808-4FE9-B187-DAF168549646}" sibTransId="{E867BF38-76E8-4B0A-AF0E-2646968DBD23}"/>
    <dgm:cxn modelId="{296AE2CE-3349-474D-BE3C-F7D335795B57}" type="presOf" srcId="{D29D6897-CDCD-4209-8BB0-49A3BA92E7E4}" destId="{AB3FEEE4-25B4-456E-965D-8EFB7203796A}" srcOrd="0" destOrd="0" presId="urn:microsoft.com/office/officeart/2005/8/layout/default"/>
    <dgm:cxn modelId="{8EA455D6-F951-42D9-A513-A4A6C3C7F232}" type="presOf" srcId="{F73ED243-C75F-4F49-AEE5-19453654ECBC}" destId="{C30B61F0-23A1-4125-A251-02DE7E1ABCC1}" srcOrd="0" destOrd="0" presId="urn:microsoft.com/office/officeart/2005/8/layout/default"/>
    <dgm:cxn modelId="{A128BFDF-FC64-4388-911A-C5ADFF7E8900}" srcId="{701D37CE-9030-433C-8588-6719363D951B}" destId="{D6084303-590C-4B13-A8FD-D98EB5FF0454}" srcOrd="23" destOrd="0" parTransId="{C63B73B4-62C9-457D-BED5-EDA0C4D57ACE}" sibTransId="{F001D767-F6D9-484F-9F99-8C6037498518}"/>
    <dgm:cxn modelId="{B4CCE8DF-230D-4FDA-B218-01E769109F55}" type="presOf" srcId="{DD7FAF82-7DE3-4F70-9945-46FCDF149190}" destId="{ADF4E883-56A1-4F84-8359-06FB3EC6CC91}" srcOrd="0" destOrd="0" presId="urn:microsoft.com/office/officeart/2005/8/layout/default"/>
    <dgm:cxn modelId="{E04727E4-7CB5-4A22-B3BB-FDB5EA291CFA}" srcId="{701D37CE-9030-433C-8588-6719363D951B}" destId="{54044378-4F68-44CB-8AE0-AA6D40359B6E}" srcOrd="0" destOrd="0" parTransId="{4C5AF0A7-0606-4FB3-B783-1C8B0375FF50}" sibTransId="{5E850E7A-1FE4-4F73-A4FD-AF1C18C72231}"/>
    <dgm:cxn modelId="{EC44DBE7-622C-4E3A-8966-24DD719F87E6}" type="presOf" srcId="{E23809B6-15EB-4673-B2BD-DAE8F0E2CD19}" destId="{6209C08B-63FF-40E5-8829-753C0E6009FC}" srcOrd="0" destOrd="0" presId="urn:microsoft.com/office/officeart/2005/8/layout/default"/>
    <dgm:cxn modelId="{35DF65EC-6F7B-456F-AC87-68AA80DF3DB6}" type="presOf" srcId="{ACD6E5BC-70C9-494C-B8B6-F7E8ED655684}" destId="{C02A3AFF-45EE-4540-B065-2EE7D446C10A}" srcOrd="0" destOrd="0" presId="urn:microsoft.com/office/officeart/2005/8/layout/default"/>
    <dgm:cxn modelId="{70EA1FED-918E-4548-9EE3-06C88969CEE4}" srcId="{701D37CE-9030-433C-8588-6719363D951B}" destId="{ACD6E5BC-70C9-494C-B8B6-F7E8ED655684}" srcOrd="22" destOrd="0" parTransId="{EFFC0AEA-5F60-40F8-AE78-93DFD301EA81}" sibTransId="{A4825B41-24C1-4F0C-ACD4-80CAC1F765D3}"/>
    <dgm:cxn modelId="{82BBE8F4-8B0B-4B90-B8BF-DEC141F384EC}" type="presOf" srcId="{311D4456-486D-4826-A36F-4C06E6E6C63A}" destId="{9D564ACF-570A-4A3C-8759-A49A8192431A}" srcOrd="0" destOrd="0" presId="urn:microsoft.com/office/officeart/2005/8/layout/default"/>
    <dgm:cxn modelId="{C50E535D-F214-4DB0-9603-9400D564905C}" type="presParOf" srcId="{426E6AF4-6CA4-4F38-9251-A94515B7120F}" destId="{F889F88C-3360-4745-B531-E77DBB8471EB}" srcOrd="0" destOrd="0" presId="urn:microsoft.com/office/officeart/2005/8/layout/default"/>
    <dgm:cxn modelId="{940AA3B7-E276-4465-91BA-CCA094D5E2EE}" type="presParOf" srcId="{426E6AF4-6CA4-4F38-9251-A94515B7120F}" destId="{57A19FC9-8F07-44BF-9E5A-5CF0C6C45CC9}" srcOrd="1" destOrd="0" presId="urn:microsoft.com/office/officeart/2005/8/layout/default"/>
    <dgm:cxn modelId="{6885D911-D9AE-44FD-905D-D19E4BBEC056}" type="presParOf" srcId="{426E6AF4-6CA4-4F38-9251-A94515B7120F}" destId="{AAD06F27-7878-456C-B97F-1B525FD398DE}" srcOrd="2" destOrd="0" presId="urn:microsoft.com/office/officeart/2005/8/layout/default"/>
    <dgm:cxn modelId="{4887E4A8-BAAD-47F0-94E5-0DDFC8DAB1E0}" type="presParOf" srcId="{426E6AF4-6CA4-4F38-9251-A94515B7120F}" destId="{BA4C5713-4FC3-4B43-AD96-D76168FF033D}" srcOrd="3" destOrd="0" presId="urn:microsoft.com/office/officeart/2005/8/layout/default"/>
    <dgm:cxn modelId="{B5B5C346-05F3-468C-866A-B3236DE0D724}" type="presParOf" srcId="{426E6AF4-6CA4-4F38-9251-A94515B7120F}" destId="{AB3FEEE4-25B4-456E-965D-8EFB7203796A}" srcOrd="4" destOrd="0" presId="urn:microsoft.com/office/officeart/2005/8/layout/default"/>
    <dgm:cxn modelId="{560894A7-0804-4701-87A0-1C50CAC51C32}" type="presParOf" srcId="{426E6AF4-6CA4-4F38-9251-A94515B7120F}" destId="{FF9C9A95-702A-4087-ADA3-07C7DB239BD5}" srcOrd="5" destOrd="0" presId="urn:microsoft.com/office/officeart/2005/8/layout/default"/>
    <dgm:cxn modelId="{CC476774-E95B-405D-B9DF-8BE12611164D}" type="presParOf" srcId="{426E6AF4-6CA4-4F38-9251-A94515B7120F}" destId="{22852ABD-0E9B-4159-A123-6EE4B41BBF49}" srcOrd="6" destOrd="0" presId="urn:microsoft.com/office/officeart/2005/8/layout/default"/>
    <dgm:cxn modelId="{0768455A-B2F5-4FC8-8111-4C7197FDA769}" type="presParOf" srcId="{426E6AF4-6CA4-4F38-9251-A94515B7120F}" destId="{C02B4DE9-4B66-425B-BCB1-ACA6F8509E1C}" srcOrd="7" destOrd="0" presId="urn:microsoft.com/office/officeart/2005/8/layout/default"/>
    <dgm:cxn modelId="{DAFA7C73-1A30-4795-961E-425646A75DB4}" type="presParOf" srcId="{426E6AF4-6CA4-4F38-9251-A94515B7120F}" destId="{8C001279-5079-40C8-954B-4605220A2930}" srcOrd="8" destOrd="0" presId="urn:microsoft.com/office/officeart/2005/8/layout/default"/>
    <dgm:cxn modelId="{F5BF8B7E-616E-402F-8DC6-55CF37BF1072}" type="presParOf" srcId="{426E6AF4-6CA4-4F38-9251-A94515B7120F}" destId="{37B47FCB-4755-4C9E-9679-46B70419A46A}" srcOrd="9" destOrd="0" presId="urn:microsoft.com/office/officeart/2005/8/layout/default"/>
    <dgm:cxn modelId="{C4EEA699-AE3F-4D5D-B8AC-4004D2FE8E3E}" type="presParOf" srcId="{426E6AF4-6CA4-4F38-9251-A94515B7120F}" destId="{794BC746-BDD3-4DA0-AFED-03072C6F91A8}" srcOrd="10" destOrd="0" presId="urn:microsoft.com/office/officeart/2005/8/layout/default"/>
    <dgm:cxn modelId="{DDC4DED8-8D97-4D87-9AC7-D7F548D62665}" type="presParOf" srcId="{426E6AF4-6CA4-4F38-9251-A94515B7120F}" destId="{7CD02705-BDCF-4595-8B41-BBEDF8F299E0}" srcOrd="11" destOrd="0" presId="urn:microsoft.com/office/officeart/2005/8/layout/default"/>
    <dgm:cxn modelId="{776A79B7-253B-4667-9628-D0ED2A95EA0C}" type="presParOf" srcId="{426E6AF4-6CA4-4F38-9251-A94515B7120F}" destId="{5735FB4C-6C46-458B-8550-E4251D5125F8}" srcOrd="12" destOrd="0" presId="urn:microsoft.com/office/officeart/2005/8/layout/default"/>
    <dgm:cxn modelId="{465A79F7-193E-409D-93B7-A943A3EF23FA}" type="presParOf" srcId="{426E6AF4-6CA4-4F38-9251-A94515B7120F}" destId="{02ED901D-43F7-4B71-AB24-27290592EC11}" srcOrd="13" destOrd="0" presId="urn:microsoft.com/office/officeart/2005/8/layout/default"/>
    <dgm:cxn modelId="{2E1EA5C6-F447-4CA2-8225-E0614ADD5839}" type="presParOf" srcId="{426E6AF4-6CA4-4F38-9251-A94515B7120F}" destId="{C30B61F0-23A1-4125-A251-02DE7E1ABCC1}" srcOrd="14" destOrd="0" presId="urn:microsoft.com/office/officeart/2005/8/layout/default"/>
    <dgm:cxn modelId="{AD96A61F-E968-4920-B912-C3F48491F551}" type="presParOf" srcId="{426E6AF4-6CA4-4F38-9251-A94515B7120F}" destId="{4745B27D-ACFD-4C10-BCE5-DCE7F059F849}" srcOrd="15" destOrd="0" presId="urn:microsoft.com/office/officeart/2005/8/layout/default"/>
    <dgm:cxn modelId="{E745680D-9349-4DD8-B488-1DC41F0F8532}" type="presParOf" srcId="{426E6AF4-6CA4-4F38-9251-A94515B7120F}" destId="{042E1CDC-C5F8-4B62-8415-E60F4A7DD36E}" srcOrd="16" destOrd="0" presId="urn:microsoft.com/office/officeart/2005/8/layout/default"/>
    <dgm:cxn modelId="{73795A23-3C8A-4ACC-AA97-6A4F9171A912}" type="presParOf" srcId="{426E6AF4-6CA4-4F38-9251-A94515B7120F}" destId="{88EBB711-0733-4D4C-9E6A-60DE83722343}" srcOrd="17" destOrd="0" presId="urn:microsoft.com/office/officeart/2005/8/layout/default"/>
    <dgm:cxn modelId="{3800E8F0-65E4-4B09-9D52-81BABC033C27}" type="presParOf" srcId="{426E6AF4-6CA4-4F38-9251-A94515B7120F}" destId="{462740D5-8814-416D-BB95-DE22B71A260C}" srcOrd="18" destOrd="0" presId="urn:microsoft.com/office/officeart/2005/8/layout/default"/>
    <dgm:cxn modelId="{8BC64DF8-5BC1-43CA-97FB-B3CA34CA5073}" type="presParOf" srcId="{426E6AF4-6CA4-4F38-9251-A94515B7120F}" destId="{01E03215-C6A1-4582-8F95-8601322E5FF3}" srcOrd="19" destOrd="0" presId="urn:microsoft.com/office/officeart/2005/8/layout/default"/>
    <dgm:cxn modelId="{02B2C30D-D392-48DC-8385-A5C76A19ABCE}" type="presParOf" srcId="{426E6AF4-6CA4-4F38-9251-A94515B7120F}" destId="{9D564ACF-570A-4A3C-8759-A49A8192431A}" srcOrd="20" destOrd="0" presId="urn:microsoft.com/office/officeart/2005/8/layout/default"/>
    <dgm:cxn modelId="{095984CD-E51B-4E2F-BFB8-FC12D701C9A9}" type="presParOf" srcId="{426E6AF4-6CA4-4F38-9251-A94515B7120F}" destId="{B6A4138D-6553-4B79-9F6B-45448703F268}" srcOrd="21" destOrd="0" presId="urn:microsoft.com/office/officeart/2005/8/layout/default"/>
    <dgm:cxn modelId="{87BE6800-F70A-4334-95BD-3C1239942C11}" type="presParOf" srcId="{426E6AF4-6CA4-4F38-9251-A94515B7120F}" destId="{800F0D6E-15FB-41EA-87D7-4F47323E67EB}" srcOrd="22" destOrd="0" presId="urn:microsoft.com/office/officeart/2005/8/layout/default"/>
    <dgm:cxn modelId="{B90FED2A-A6BC-4E0D-875E-9913319197E2}" type="presParOf" srcId="{426E6AF4-6CA4-4F38-9251-A94515B7120F}" destId="{9F23144B-7349-4A7F-9CB9-F52CAF2B850C}" srcOrd="23" destOrd="0" presId="urn:microsoft.com/office/officeart/2005/8/layout/default"/>
    <dgm:cxn modelId="{1B8C3B1D-D137-491B-B95D-DC66074E4F9F}" type="presParOf" srcId="{426E6AF4-6CA4-4F38-9251-A94515B7120F}" destId="{3FAE2F52-AA88-4F83-BABF-D226AEC7FF2A}" srcOrd="24" destOrd="0" presId="urn:microsoft.com/office/officeart/2005/8/layout/default"/>
    <dgm:cxn modelId="{736B6FBA-8246-41D0-9976-2821836E4F46}" type="presParOf" srcId="{426E6AF4-6CA4-4F38-9251-A94515B7120F}" destId="{C4F8EE7D-EEDE-4CAE-94E4-C61826897425}" srcOrd="25" destOrd="0" presId="urn:microsoft.com/office/officeart/2005/8/layout/default"/>
    <dgm:cxn modelId="{D772509F-BA8E-46EE-863E-B3583774148D}" type="presParOf" srcId="{426E6AF4-6CA4-4F38-9251-A94515B7120F}" destId="{CAA8554B-142E-42D5-A904-05EF691AB1FD}" srcOrd="26" destOrd="0" presId="urn:microsoft.com/office/officeart/2005/8/layout/default"/>
    <dgm:cxn modelId="{A0D684E4-BCB2-457F-9475-EF655D3FC6CF}" type="presParOf" srcId="{426E6AF4-6CA4-4F38-9251-A94515B7120F}" destId="{B546F2E8-42D3-48A6-92DF-0059EC94C13C}" srcOrd="27" destOrd="0" presId="urn:microsoft.com/office/officeart/2005/8/layout/default"/>
    <dgm:cxn modelId="{B37BC985-5984-4FBD-AD9E-2B0A1ED19BB5}" type="presParOf" srcId="{426E6AF4-6CA4-4F38-9251-A94515B7120F}" destId="{14C87B94-2F68-4476-B165-68C6C3DACE5E}" srcOrd="28" destOrd="0" presId="urn:microsoft.com/office/officeart/2005/8/layout/default"/>
    <dgm:cxn modelId="{C3F61DF1-C8E8-435F-A829-7A3E262FFBFA}" type="presParOf" srcId="{426E6AF4-6CA4-4F38-9251-A94515B7120F}" destId="{64839156-DC93-4AAE-9337-78A7B3967263}" srcOrd="29" destOrd="0" presId="urn:microsoft.com/office/officeart/2005/8/layout/default"/>
    <dgm:cxn modelId="{F6B7C1CD-9446-4746-9135-7F05EC564534}" type="presParOf" srcId="{426E6AF4-6CA4-4F38-9251-A94515B7120F}" destId="{AC2C8794-6A67-414A-89B9-000A432810B7}" srcOrd="30" destOrd="0" presId="urn:microsoft.com/office/officeart/2005/8/layout/default"/>
    <dgm:cxn modelId="{E96C0629-54E3-4427-AAD1-E0337E42026E}" type="presParOf" srcId="{426E6AF4-6CA4-4F38-9251-A94515B7120F}" destId="{D5248D1D-3FB3-45A9-B289-C30736168959}" srcOrd="31" destOrd="0" presId="urn:microsoft.com/office/officeart/2005/8/layout/default"/>
    <dgm:cxn modelId="{F5DA347E-4B23-49C9-A754-D85D5E710CB2}" type="presParOf" srcId="{426E6AF4-6CA4-4F38-9251-A94515B7120F}" destId="{50F85ACD-8C78-4771-990A-C5FB7936B56C}" srcOrd="32" destOrd="0" presId="urn:microsoft.com/office/officeart/2005/8/layout/default"/>
    <dgm:cxn modelId="{6045B111-89CD-4654-9AD8-9A18EB27C2BC}" type="presParOf" srcId="{426E6AF4-6CA4-4F38-9251-A94515B7120F}" destId="{A95AD38B-B7AB-47E5-AA43-5EEEF4DB44E4}" srcOrd="33" destOrd="0" presId="urn:microsoft.com/office/officeart/2005/8/layout/default"/>
    <dgm:cxn modelId="{5E548096-C52D-4533-9771-5727386F0B7B}" type="presParOf" srcId="{426E6AF4-6CA4-4F38-9251-A94515B7120F}" destId="{39D60FAA-453B-4992-B22C-1136BC6E451C}" srcOrd="34" destOrd="0" presId="urn:microsoft.com/office/officeart/2005/8/layout/default"/>
    <dgm:cxn modelId="{2B911317-C8B6-4E80-B089-68172647F0FD}" type="presParOf" srcId="{426E6AF4-6CA4-4F38-9251-A94515B7120F}" destId="{3DAA3382-2A43-43DF-AAFB-9881864DFB00}" srcOrd="35" destOrd="0" presId="urn:microsoft.com/office/officeart/2005/8/layout/default"/>
    <dgm:cxn modelId="{B229FC66-D0D0-4A13-A6A1-03A659D7CD1D}" type="presParOf" srcId="{426E6AF4-6CA4-4F38-9251-A94515B7120F}" destId="{9AE746F6-9C73-48E8-A97B-2C56400619D4}" srcOrd="36" destOrd="0" presId="urn:microsoft.com/office/officeart/2005/8/layout/default"/>
    <dgm:cxn modelId="{1DDCC1B2-B0D4-4D90-9647-41B249715062}" type="presParOf" srcId="{426E6AF4-6CA4-4F38-9251-A94515B7120F}" destId="{F67A9724-D871-4123-843A-642DFC008539}" srcOrd="37" destOrd="0" presId="urn:microsoft.com/office/officeart/2005/8/layout/default"/>
    <dgm:cxn modelId="{963AAB4B-CFE8-4F3D-A09C-6810C55322BE}" type="presParOf" srcId="{426E6AF4-6CA4-4F38-9251-A94515B7120F}" destId="{6209C08B-63FF-40E5-8829-753C0E6009FC}" srcOrd="38" destOrd="0" presId="urn:microsoft.com/office/officeart/2005/8/layout/default"/>
    <dgm:cxn modelId="{4732A0A5-01C6-4F41-AD14-41538CC28BE0}" type="presParOf" srcId="{426E6AF4-6CA4-4F38-9251-A94515B7120F}" destId="{C2EA8862-5811-4F0D-AE71-3B0E8701A2FD}" srcOrd="39" destOrd="0" presId="urn:microsoft.com/office/officeart/2005/8/layout/default"/>
    <dgm:cxn modelId="{3597E278-7FE4-4624-B047-25107050374A}" type="presParOf" srcId="{426E6AF4-6CA4-4F38-9251-A94515B7120F}" destId="{E7AAE195-81E8-4CD4-95B4-8042F4E84202}" srcOrd="40" destOrd="0" presId="urn:microsoft.com/office/officeart/2005/8/layout/default"/>
    <dgm:cxn modelId="{27DC8E81-15E7-4B7E-8E8D-A5942E4426A2}" type="presParOf" srcId="{426E6AF4-6CA4-4F38-9251-A94515B7120F}" destId="{64B221C5-3B98-4464-9752-00845838C0D9}" srcOrd="41" destOrd="0" presId="urn:microsoft.com/office/officeart/2005/8/layout/default"/>
    <dgm:cxn modelId="{D32FA20F-E274-467D-9784-AE7DE2650DC2}" type="presParOf" srcId="{426E6AF4-6CA4-4F38-9251-A94515B7120F}" destId="{ADF4E883-56A1-4F84-8359-06FB3EC6CC91}" srcOrd="42" destOrd="0" presId="urn:microsoft.com/office/officeart/2005/8/layout/default"/>
    <dgm:cxn modelId="{D995EEA5-A615-43DB-850C-96C80F15AFC1}" type="presParOf" srcId="{426E6AF4-6CA4-4F38-9251-A94515B7120F}" destId="{648F237F-3BAC-472C-96E2-3885CF5C8848}" srcOrd="43" destOrd="0" presId="urn:microsoft.com/office/officeart/2005/8/layout/default"/>
    <dgm:cxn modelId="{4F089354-BF21-4366-9D7E-32559FBA9374}" type="presParOf" srcId="{426E6AF4-6CA4-4F38-9251-A94515B7120F}" destId="{C02A3AFF-45EE-4540-B065-2EE7D446C10A}" srcOrd="44" destOrd="0" presId="urn:microsoft.com/office/officeart/2005/8/layout/default"/>
    <dgm:cxn modelId="{897968B3-4BF6-4E77-9DA5-B204916116E1}" type="presParOf" srcId="{426E6AF4-6CA4-4F38-9251-A94515B7120F}" destId="{A327172B-1DE7-4DD2-8DCD-42BDC8947476}" srcOrd="45" destOrd="0" presId="urn:microsoft.com/office/officeart/2005/8/layout/default"/>
    <dgm:cxn modelId="{6193EF3B-BC93-482D-B72A-92448AC16E3D}" type="presParOf" srcId="{426E6AF4-6CA4-4F38-9251-A94515B7120F}" destId="{34DB1D1A-11DB-4DF8-8134-6EAC013E230D}" srcOrd="46" destOrd="0" presId="urn:microsoft.com/office/officeart/2005/8/layout/default"/>
    <dgm:cxn modelId="{E42985EF-7F63-4E53-9AF0-56B0184B6440}" type="presParOf" srcId="{426E6AF4-6CA4-4F38-9251-A94515B7120F}" destId="{071E08B4-6025-4994-B183-F18D536ECB3B}" srcOrd="47" destOrd="0" presId="urn:microsoft.com/office/officeart/2005/8/layout/default"/>
    <dgm:cxn modelId="{9CB37707-DC31-49B8-8D10-6F2F6F042AC2}" type="presParOf" srcId="{426E6AF4-6CA4-4F38-9251-A94515B7120F}" destId="{3069182E-078D-4DD0-81F8-A7C5F0DDF3C7}"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71385B-081E-4791-BD45-F12BCD1339BC}" type="doc">
      <dgm:prSet loTypeId="urn:microsoft.com/office/officeart/2008/layout/HorizontalMultiLevelHierarchy" loCatId="hierarchy" qsTypeId="urn:microsoft.com/office/officeart/2005/8/quickstyle/simple1" qsCatId="simple" csTypeId="urn:microsoft.com/office/officeart/2005/8/colors/accent5_4" csCatId="accent5" phldr="1"/>
      <dgm:spPr/>
      <dgm:t>
        <a:bodyPr/>
        <a:lstStyle/>
        <a:p>
          <a:endParaRPr lang="en-US"/>
        </a:p>
      </dgm:t>
    </dgm:pt>
    <dgm:pt modelId="{6BA12753-AB0C-4A63-AD9C-EFCEC2F1BAC4}">
      <dgm:prSet phldrT="[Text]"/>
      <dgm:spPr/>
      <dgm:t>
        <a:bodyPr/>
        <a:lstStyle/>
        <a:p>
          <a:r>
            <a:rPr lang="en-US" dirty="0">
              <a:latin typeface="Gill Sans MT" panose="020B0502020104020203" pitchFamily="34" charset="0"/>
            </a:rPr>
            <a:t>Drug Strategy</a:t>
          </a:r>
        </a:p>
      </dgm:t>
    </dgm:pt>
    <dgm:pt modelId="{15D175FB-EFF0-4D78-9F30-BA2ED363DDFF}" type="parTrans" cxnId="{5B33B4DA-B9A7-4BF1-BC12-9E78BB20770E}">
      <dgm:prSet/>
      <dgm:spPr/>
      <dgm:t>
        <a:bodyPr/>
        <a:lstStyle/>
        <a:p>
          <a:endParaRPr lang="en-US">
            <a:latin typeface="Gill Sans MT" panose="020B0502020104020203" pitchFamily="34" charset="0"/>
          </a:endParaRPr>
        </a:p>
      </dgm:t>
    </dgm:pt>
    <dgm:pt modelId="{76B4E3BF-4B8C-4317-94C6-FFC93C06225C}" type="sibTrans" cxnId="{5B33B4DA-B9A7-4BF1-BC12-9E78BB20770E}">
      <dgm:prSet/>
      <dgm:spPr/>
      <dgm:t>
        <a:bodyPr/>
        <a:lstStyle/>
        <a:p>
          <a:endParaRPr lang="en-US">
            <a:latin typeface="Gill Sans MT" panose="020B0502020104020203" pitchFamily="34" charset="0"/>
          </a:endParaRPr>
        </a:p>
      </dgm:t>
    </dgm:pt>
    <dgm:pt modelId="{975387FA-6D55-410E-A80F-F7A7967501FA}">
      <dgm:prSet phldrT="[Text]" custT="1"/>
      <dgm:spPr/>
      <dgm:t>
        <a:bodyPr/>
        <a:lstStyle/>
        <a:p>
          <a:pPr algn="ctr"/>
          <a:r>
            <a:rPr lang="en-US" sz="2400" dirty="0">
              <a:latin typeface="Gill Sans MT" panose="020B0502020104020203" pitchFamily="34" charset="0"/>
            </a:rPr>
            <a:t>Evaluation</a:t>
          </a:r>
        </a:p>
      </dgm:t>
    </dgm:pt>
    <dgm:pt modelId="{BBC96BD3-7AD5-419F-A16C-95AE6309631F}" type="parTrans" cxnId="{7CDAC950-E2EF-42B9-A072-3B373F58B19A}">
      <dgm:prSet/>
      <dgm:spPr/>
      <dgm:t>
        <a:bodyPr/>
        <a:lstStyle/>
        <a:p>
          <a:endParaRPr lang="en-US">
            <a:latin typeface="Gill Sans MT" panose="020B0502020104020203" pitchFamily="34" charset="0"/>
          </a:endParaRPr>
        </a:p>
      </dgm:t>
    </dgm:pt>
    <dgm:pt modelId="{4FB70A51-7D87-4C15-9EF5-09392AF03277}" type="sibTrans" cxnId="{7CDAC950-E2EF-42B9-A072-3B373F58B19A}">
      <dgm:prSet/>
      <dgm:spPr/>
      <dgm:t>
        <a:bodyPr/>
        <a:lstStyle/>
        <a:p>
          <a:endParaRPr lang="en-US">
            <a:latin typeface="Gill Sans MT" panose="020B0502020104020203" pitchFamily="34" charset="0"/>
          </a:endParaRPr>
        </a:p>
      </dgm:t>
    </dgm:pt>
    <dgm:pt modelId="{0A6918A2-9A4E-4B31-B1F3-FE9E052BE102}">
      <dgm:prSet phldrT="[Text]" custT="1"/>
      <dgm:spPr/>
      <dgm:t>
        <a:bodyPr/>
        <a:lstStyle/>
        <a:p>
          <a:r>
            <a:rPr lang="en-US" sz="2400" dirty="0">
              <a:latin typeface="Gill Sans MT" panose="020B0502020104020203" pitchFamily="34" charset="0"/>
            </a:rPr>
            <a:t>New Strategy</a:t>
          </a:r>
        </a:p>
      </dgm:t>
    </dgm:pt>
    <dgm:pt modelId="{088F12D7-866B-4976-8223-8F83BA72A575}" type="parTrans" cxnId="{57C53DC8-CE6E-4B52-BF99-44875FA8C6BD}">
      <dgm:prSet/>
      <dgm:spPr/>
      <dgm:t>
        <a:bodyPr/>
        <a:lstStyle/>
        <a:p>
          <a:endParaRPr lang="en-US">
            <a:latin typeface="Gill Sans MT" panose="020B0502020104020203" pitchFamily="34" charset="0"/>
          </a:endParaRPr>
        </a:p>
      </dgm:t>
    </dgm:pt>
    <dgm:pt modelId="{FAE24BC7-320E-4266-85D2-A666B9F46E3C}" type="sibTrans" cxnId="{57C53DC8-CE6E-4B52-BF99-44875FA8C6BD}">
      <dgm:prSet/>
      <dgm:spPr/>
      <dgm:t>
        <a:bodyPr/>
        <a:lstStyle/>
        <a:p>
          <a:endParaRPr lang="en-US">
            <a:latin typeface="Gill Sans MT" panose="020B0502020104020203" pitchFamily="34" charset="0"/>
          </a:endParaRPr>
        </a:p>
      </dgm:t>
    </dgm:pt>
    <dgm:pt modelId="{5D58F42A-D3C3-47B7-9468-BC3B55B17EFE}">
      <dgm:prSet phldrT="[Text]" custT="1"/>
      <dgm:spPr/>
      <dgm:t>
        <a:bodyPr/>
        <a:lstStyle/>
        <a:p>
          <a:pPr algn="ctr"/>
          <a:r>
            <a:rPr lang="en-US" sz="2400" dirty="0">
              <a:latin typeface="Gill Sans MT" panose="020B0502020104020203" pitchFamily="34" charset="0"/>
            </a:rPr>
            <a:t>Needs</a:t>
          </a:r>
          <a:r>
            <a:rPr lang="en-US" sz="2500" dirty="0">
              <a:latin typeface="Gill Sans MT" panose="020B0502020104020203" pitchFamily="34" charset="0"/>
            </a:rPr>
            <a:t> Assessment</a:t>
          </a:r>
        </a:p>
      </dgm:t>
    </dgm:pt>
    <dgm:pt modelId="{516C446B-74E7-4416-8709-07308F663B16}" type="parTrans" cxnId="{D99BB0F9-1236-4787-A4F8-AEFBD3C11CE0}">
      <dgm:prSet/>
      <dgm:spPr/>
      <dgm:t>
        <a:bodyPr/>
        <a:lstStyle/>
        <a:p>
          <a:endParaRPr lang="en-US"/>
        </a:p>
      </dgm:t>
    </dgm:pt>
    <dgm:pt modelId="{C7964DF1-8C21-418C-91C0-7ECD3689E06F}" type="sibTrans" cxnId="{D99BB0F9-1236-4787-A4F8-AEFBD3C11CE0}">
      <dgm:prSet/>
      <dgm:spPr/>
      <dgm:t>
        <a:bodyPr/>
        <a:lstStyle/>
        <a:p>
          <a:endParaRPr lang="en-US"/>
        </a:p>
      </dgm:t>
    </dgm:pt>
    <dgm:pt modelId="{54215CAC-9594-40AB-83C5-4B6325F9879F}" type="pres">
      <dgm:prSet presAssocID="{7E71385B-081E-4791-BD45-F12BCD1339BC}" presName="Name0" presStyleCnt="0">
        <dgm:presLayoutVars>
          <dgm:chPref val="1"/>
          <dgm:dir/>
          <dgm:animOne val="branch"/>
          <dgm:animLvl val="lvl"/>
          <dgm:resizeHandles val="exact"/>
        </dgm:presLayoutVars>
      </dgm:prSet>
      <dgm:spPr/>
    </dgm:pt>
    <dgm:pt modelId="{C2CCF8C1-A28C-4ED0-80F8-7641496F2063}" type="pres">
      <dgm:prSet presAssocID="{6BA12753-AB0C-4A63-AD9C-EFCEC2F1BAC4}" presName="root1" presStyleCnt="0"/>
      <dgm:spPr/>
    </dgm:pt>
    <dgm:pt modelId="{5EB6AE97-1228-4D3C-ACB4-EBBD5262F9E9}" type="pres">
      <dgm:prSet presAssocID="{6BA12753-AB0C-4A63-AD9C-EFCEC2F1BAC4}" presName="LevelOneTextNode" presStyleLbl="node0" presStyleIdx="0" presStyleCnt="1">
        <dgm:presLayoutVars>
          <dgm:chPref val="3"/>
        </dgm:presLayoutVars>
      </dgm:prSet>
      <dgm:spPr/>
    </dgm:pt>
    <dgm:pt modelId="{B6A0A4C8-FC6F-4B8C-9F34-89916C36E972}" type="pres">
      <dgm:prSet presAssocID="{6BA12753-AB0C-4A63-AD9C-EFCEC2F1BAC4}" presName="level2hierChild" presStyleCnt="0"/>
      <dgm:spPr/>
    </dgm:pt>
    <dgm:pt modelId="{F853DD8F-7C90-4E18-B43A-D4D0D39A7699}" type="pres">
      <dgm:prSet presAssocID="{BBC96BD3-7AD5-419F-A16C-95AE6309631F}" presName="conn2-1" presStyleLbl="parChTrans1D2" presStyleIdx="0" presStyleCnt="3"/>
      <dgm:spPr/>
    </dgm:pt>
    <dgm:pt modelId="{AAA123E9-1537-4C68-B1EB-568278B8E077}" type="pres">
      <dgm:prSet presAssocID="{BBC96BD3-7AD5-419F-A16C-95AE6309631F}" presName="connTx" presStyleLbl="parChTrans1D2" presStyleIdx="0" presStyleCnt="3"/>
      <dgm:spPr/>
    </dgm:pt>
    <dgm:pt modelId="{F83538B4-8B8E-4F32-BDE1-1A1329A505BD}" type="pres">
      <dgm:prSet presAssocID="{975387FA-6D55-410E-A80F-F7A7967501FA}" presName="root2" presStyleCnt="0"/>
      <dgm:spPr/>
    </dgm:pt>
    <dgm:pt modelId="{283D0AEA-2AA4-4155-A4F7-E8687355CA5D}" type="pres">
      <dgm:prSet presAssocID="{975387FA-6D55-410E-A80F-F7A7967501FA}" presName="LevelTwoTextNode" presStyleLbl="node2" presStyleIdx="0" presStyleCnt="3" custScaleX="148929" custScaleY="177632">
        <dgm:presLayoutVars>
          <dgm:chPref val="3"/>
        </dgm:presLayoutVars>
      </dgm:prSet>
      <dgm:spPr/>
    </dgm:pt>
    <dgm:pt modelId="{D58D360C-F085-4364-B85A-BAAE1312FAD7}" type="pres">
      <dgm:prSet presAssocID="{975387FA-6D55-410E-A80F-F7A7967501FA}" presName="level3hierChild" presStyleCnt="0"/>
      <dgm:spPr/>
    </dgm:pt>
    <dgm:pt modelId="{09F0BC3F-F993-4452-9288-CFCE76962F81}" type="pres">
      <dgm:prSet presAssocID="{516C446B-74E7-4416-8709-07308F663B16}" presName="conn2-1" presStyleLbl="parChTrans1D2" presStyleIdx="1" presStyleCnt="3"/>
      <dgm:spPr/>
    </dgm:pt>
    <dgm:pt modelId="{C087A444-34B3-4DB0-9B21-8ACD6258FF9A}" type="pres">
      <dgm:prSet presAssocID="{516C446B-74E7-4416-8709-07308F663B16}" presName="connTx" presStyleLbl="parChTrans1D2" presStyleIdx="1" presStyleCnt="3"/>
      <dgm:spPr/>
    </dgm:pt>
    <dgm:pt modelId="{753A8859-5F11-40EF-A70A-8F3EFA9297F2}" type="pres">
      <dgm:prSet presAssocID="{5D58F42A-D3C3-47B7-9468-BC3B55B17EFE}" presName="root2" presStyleCnt="0"/>
      <dgm:spPr/>
    </dgm:pt>
    <dgm:pt modelId="{DE9C12E1-38A4-4870-850F-2F03437E0EB1}" type="pres">
      <dgm:prSet presAssocID="{5D58F42A-D3C3-47B7-9468-BC3B55B17EFE}" presName="LevelTwoTextNode" presStyleLbl="node2" presStyleIdx="1" presStyleCnt="3" custScaleX="140470" custScaleY="111127">
        <dgm:presLayoutVars>
          <dgm:chPref val="3"/>
        </dgm:presLayoutVars>
      </dgm:prSet>
      <dgm:spPr/>
    </dgm:pt>
    <dgm:pt modelId="{73BF2C73-DD33-4936-9B06-C9BCDAE13C1A}" type="pres">
      <dgm:prSet presAssocID="{5D58F42A-D3C3-47B7-9468-BC3B55B17EFE}" presName="level3hierChild" presStyleCnt="0"/>
      <dgm:spPr/>
    </dgm:pt>
    <dgm:pt modelId="{420CC39D-13E2-4524-B007-B3DC3A5EC4B7}" type="pres">
      <dgm:prSet presAssocID="{088F12D7-866B-4976-8223-8F83BA72A575}" presName="conn2-1" presStyleLbl="parChTrans1D2" presStyleIdx="2" presStyleCnt="3"/>
      <dgm:spPr/>
    </dgm:pt>
    <dgm:pt modelId="{1D68EF09-EB46-43B7-B5AB-A38F929B9544}" type="pres">
      <dgm:prSet presAssocID="{088F12D7-866B-4976-8223-8F83BA72A575}" presName="connTx" presStyleLbl="parChTrans1D2" presStyleIdx="2" presStyleCnt="3"/>
      <dgm:spPr/>
    </dgm:pt>
    <dgm:pt modelId="{BD2A9311-DFE3-404D-A4F3-C7CCB8B689D9}" type="pres">
      <dgm:prSet presAssocID="{0A6918A2-9A4E-4B31-B1F3-FE9E052BE102}" presName="root2" presStyleCnt="0"/>
      <dgm:spPr/>
    </dgm:pt>
    <dgm:pt modelId="{BBDBE6E5-AAA8-4AA0-AB59-2359DFC0B3E1}" type="pres">
      <dgm:prSet presAssocID="{0A6918A2-9A4E-4B31-B1F3-FE9E052BE102}" presName="LevelTwoTextNode" presStyleLbl="node2" presStyleIdx="2" presStyleCnt="3" custScaleX="148929" custScaleY="177632">
        <dgm:presLayoutVars>
          <dgm:chPref val="3"/>
        </dgm:presLayoutVars>
      </dgm:prSet>
      <dgm:spPr/>
    </dgm:pt>
    <dgm:pt modelId="{47CE874A-DE85-45DC-8563-EF79E457EEF1}" type="pres">
      <dgm:prSet presAssocID="{0A6918A2-9A4E-4B31-B1F3-FE9E052BE102}" presName="level3hierChild" presStyleCnt="0"/>
      <dgm:spPr/>
    </dgm:pt>
  </dgm:ptLst>
  <dgm:cxnLst>
    <dgm:cxn modelId="{D86FFF0B-E156-49A7-B4EB-1FB8C154F785}" type="presOf" srcId="{BBC96BD3-7AD5-419F-A16C-95AE6309631F}" destId="{F853DD8F-7C90-4E18-B43A-D4D0D39A7699}" srcOrd="0" destOrd="0" presId="urn:microsoft.com/office/officeart/2008/layout/HorizontalMultiLevelHierarchy"/>
    <dgm:cxn modelId="{FD3E251B-9B76-4367-8901-2E5C8D682EA8}" type="presOf" srcId="{516C446B-74E7-4416-8709-07308F663B16}" destId="{09F0BC3F-F993-4452-9288-CFCE76962F81}" srcOrd="0" destOrd="0" presId="urn:microsoft.com/office/officeart/2008/layout/HorizontalMultiLevelHierarchy"/>
    <dgm:cxn modelId="{2845366C-3010-46B5-A296-31617E4EDD84}" type="presOf" srcId="{BBC96BD3-7AD5-419F-A16C-95AE6309631F}" destId="{AAA123E9-1537-4C68-B1EB-568278B8E077}" srcOrd="1" destOrd="0" presId="urn:microsoft.com/office/officeart/2008/layout/HorizontalMultiLevelHierarchy"/>
    <dgm:cxn modelId="{7CDAC950-E2EF-42B9-A072-3B373F58B19A}" srcId="{6BA12753-AB0C-4A63-AD9C-EFCEC2F1BAC4}" destId="{975387FA-6D55-410E-A80F-F7A7967501FA}" srcOrd="0" destOrd="0" parTransId="{BBC96BD3-7AD5-419F-A16C-95AE6309631F}" sibTransId="{4FB70A51-7D87-4C15-9EF5-09392AF03277}"/>
    <dgm:cxn modelId="{BA8B8797-EFB4-49EB-A9B8-E9A4FC155EBE}" type="presOf" srcId="{0A6918A2-9A4E-4B31-B1F3-FE9E052BE102}" destId="{BBDBE6E5-AAA8-4AA0-AB59-2359DFC0B3E1}" srcOrd="0" destOrd="0" presId="urn:microsoft.com/office/officeart/2008/layout/HorizontalMultiLevelHierarchy"/>
    <dgm:cxn modelId="{BD5D36A2-6B22-49B1-B483-9B5888F75F2C}" type="presOf" srcId="{5D58F42A-D3C3-47B7-9468-BC3B55B17EFE}" destId="{DE9C12E1-38A4-4870-850F-2F03437E0EB1}" srcOrd="0" destOrd="0" presId="urn:microsoft.com/office/officeart/2008/layout/HorizontalMultiLevelHierarchy"/>
    <dgm:cxn modelId="{57C53DC8-CE6E-4B52-BF99-44875FA8C6BD}" srcId="{6BA12753-AB0C-4A63-AD9C-EFCEC2F1BAC4}" destId="{0A6918A2-9A4E-4B31-B1F3-FE9E052BE102}" srcOrd="2" destOrd="0" parTransId="{088F12D7-866B-4976-8223-8F83BA72A575}" sibTransId="{FAE24BC7-320E-4266-85D2-A666B9F46E3C}"/>
    <dgm:cxn modelId="{8763E0CD-0CD7-4336-8ECE-7D91F24BE8BD}" type="presOf" srcId="{516C446B-74E7-4416-8709-07308F663B16}" destId="{C087A444-34B3-4DB0-9B21-8ACD6258FF9A}" srcOrd="1" destOrd="0" presId="urn:microsoft.com/office/officeart/2008/layout/HorizontalMultiLevelHierarchy"/>
    <dgm:cxn modelId="{91346BD2-87AD-4B2D-8DAD-1C09517DBA7D}" type="presOf" srcId="{088F12D7-866B-4976-8223-8F83BA72A575}" destId="{420CC39D-13E2-4524-B007-B3DC3A5EC4B7}" srcOrd="0" destOrd="0" presId="urn:microsoft.com/office/officeart/2008/layout/HorizontalMultiLevelHierarchy"/>
    <dgm:cxn modelId="{5B33B4DA-B9A7-4BF1-BC12-9E78BB20770E}" srcId="{7E71385B-081E-4791-BD45-F12BCD1339BC}" destId="{6BA12753-AB0C-4A63-AD9C-EFCEC2F1BAC4}" srcOrd="0" destOrd="0" parTransId="{15D175FB-EFF0-4D78-9F30-BA2ED363DDFF}" sibTransId="{76B4E3BF-4B8C-4317-94C6-FFC93C06225C}"/>
    <dgm:cxn modelId="{F62238DD-1AE3-4AA6-A14E-73CE9C46DCB5}" type="presOf" srcId="{7E71385B-081E-4791-BD45-F12BCD1339BC}" destId="{54215CAC-9594-40AB-83C5-4B6325F9879F}" srcOrd="0" destOrd="0" presId="urn:microsoft.com/office/officeart/2008/layout/HorizontalMultiLevelHierarchy"/>
    <dgm:cxn modelId="{71D054E0-7D1F-4740-A96B-022BCAF293F2}" type="presOf" srcId="{6BA12753-AB0C-4A63-AD9C-EFCEC2F1BAC4}" destId="{5EB6AE97-1228-4D3C-ACB4-EBBD5262F9E9}" srcOrd="0" destOrd="0" presId="urn:microsoft.com/office/officeart/2008/layout/HorizontalMultiLevelHierarchy"/>
    <dgm:cxn modelId="{F8B51BED-2CD5-436E-B521-C0C17CECF888}" type="presOf" srcId="{975387FA-6D55-410E-A80F-F7A7967501FA}" destId="{283D0AEA-2AA4-4155-A4F7-E8687355CA5D}" srcOrd="0" destOrd="0" presId="urn:microsoft.com/office/officeart/2008/layout/HorizontalMultiLevelHierarchy"/>
    <dgm:cxn modelId="{DBCCB8F3-0FEC-4574-8CBB-7F69AD70BDA6}" type="presOf" srcId="{088F12D7-866B-4976-8223-8F83BA72A575}" destId="{1D68EF09-EB46-43B7-B5AB-A38F929B9544}" srcOrd="1" destOrd="0" presId="urn:microsoft.com/office/officeart/2008/layout/HorizontalMultiLevelHierarchy"/>
    <dgm:cxn modelId="{D99BB0F9-1236-4787-A4F8-AEFBD3C11CE0}" srcId="{6BA12753-AB0C-4A63-AD9C-EFCEC2F1BAC4}" destId="{5D58F42A-D3C3-47B7-9468-BC3B55B17EFE}" srcOrd="1" destOrd="0" parTransId="{516C446B-74E7-4416-8709-07308F663B16}" sibTransId="{C7964DF1-8C21-418C-91C0-7ECD3689E06F}"/>
    <dgm:cxn modelId="{C7D62AE7-F5F6-4DF0-981F-48B8B132116A}" type="presParOf" srcId="{54215CAC-9594-40AB-83C5-4B6325F9879F}" destId="{C2CCF8C1-A28C-4ED0-80F8-7641496F2063}" srcOrd="0" destOrd="0" presId="urn:microsoft.com/office/officeart/2008/layout/HorizontalMultiLevelHierarchy"/>
    <dgm:cxn modelId="{D50433A2-6D39-4E8D-A506-0B0DE494B11A}" type="presParOf" srcId="{C2CCF8C1-A28C-4ED0-80F8-7641496F2063}" destId="{5EB6AE97-1228-4D3C-ACB4-EBBD5262F9E9}" srcOrd="0" destOrd="0" presId="urn:microsoft.com/office/officeart/2008/layout/HorizontalMultiLevelHierarchy"/>
    <dgm:cxn modelId="{1D2D3E72-16C8-4977-868B-06543BEDEE93}" type="presParOf" srcId="{C2CCF8C1-A28C-4ED0-80F8-7641496F2063}" destId="{B6A0A4C8-FC6F-4B8C-9F34-89916C36E972}" srcOrd="1" destOrd="0" presId="urn:microsoft.com/office/officeart/2008/layout/HorizontalMultiLevelHierarchy"/>
    <dgm:cxn modelId="{9A4ABEFA-6413-41ED-9687-779D735AD264}" type="presParOf" srcId="{B6A0A4C8-FC6F-4B8C-9F34-89916C36E972}" destId="{F853DD8F-7C90-4E18-B43A-D4D0D39A7699}" srcOrd="0" destOrd="0" presId="urn:microsoft.com/office/officeart/2008/layout/HorizontalMultiLevelHierarchy"/>
    <dgm:cxn modelId="{DDFC1A19-A6BB-4EF2-AF2A-1AD62CB76B78}" type="presParOf" srcId="{F853DD8F-7C90-4E18-B43A-D4D0D39A7699}" destId="{AAA123E9-1537-4C68-B1EB-568278B8E077}" srcOrd="0" destOrd="0" presId="urn:microsoft.com/office/officeart/2008/layout/HorizontalMultiLevelHierarchy"/>
    <dgm:cxn modelId="{CFE83A74-BD77-45F0-B510-D97E5107217A}" type="presParOf" srcId="{B6A0A4C8-FC6F-4B8C-9F34-89916C36E972}" destId="{F83538B4-8B8E-4F32-BDE1-1A1329A505BD}" srcOrd="1" destOrd="0" presId="urn:microsoft.com/office/officeart/2008/layout/HorizontalMultiLevelHierarchy"/>
    <dgm:cxn modelId="{A63FC450-476D-4BC1-9055-1F546EE66F99}" type="presParOf" srcId="{F83538B4-8B8E-4F32-BDE1-1A1329A505BD}" destId="{283D0AEA-2AA4-4155-A4F7-E8687355CA5D}" srcOrd="0" destOrd="0" presId="urn:microsoft.com/office/officeart/2008/layout/HorizontalMultiLevelHierarchy"/>
    <dgm:cxn modelId="{A6C0C161-15DB-47E7-A9A8-536465367064}" type="presParOf" srcId="{F83538B4-8B8E-4F32-BDE1-1A1329A505BD}" destId="{D58D360C-F085-4364-B85A-BAAE1312FAD7}" srcOrd="1" destOrd="0" presId="urn:microsoft.com/office/officeart/2008/layout/HorizontalMultiLevelHierarchy"/>
    <dgm:cxn modelId="{0916AE77-A9BD-4F22-86D3-30AD4862AB36}" type="presParOf" srcId="{B6A0A4C8-FC6F-4B8C-9F34-89916C36E972}" destId="{09F0BC3F-F993-4452-9288-CFCE76962F81}" srcOrd="2" destOrd="0" presId="urn:microsoft.com/office/officeart/2008/layout/HorizontalMultiLevelHierarchy"/>
    <dgm:cxn modelId="{5E490663-78D7-4AF0-BFCE-84D8D0E4D012}" type="presParOf" srcId="{09F0BC3F-F993-4452-9288-CFCE76962F81}" destId="{C087A444-34B3-4DB0-9B21-8ACD6258FF9A}" srcOrd="0" destOrd="0" presId="urn:microsoft.com/office/officeart/2008/layout/HorizontalMultiLevelHierarchy"/>
    <dgm:cxn modelId="{5349E58D-F85D-4A94-B00B-7648B24D0C0C}" type="presParOf" srcId="{B6A0A4C8-FC6F-4B8C-9F34-89916C36E972}" destId="{753A8859-5F11-40EF-A70A-8F3EFA9297F2}" srcOrd="3" destOrd="0" presId="urn:microsoft.com/office/officeart/2008/layout/HorizontalMultiLevelHierarchy"/>
    <dgm:cxn modelId="{F58DBCF6-0379-4B4E-9B4B-286309D967F2}" type="presParOf" srcId="{753A8859-5F11-40EF-A70A-8F3EFA9297F2}" destId="{DE9C12E1-38A4-4870-850F-2F03437E0EB1}" srcOrd="0" destOrd="0" presId="urn:microsoft.com/office/officeart/2008/layout/HorizontalMultiLevelHierarchy"/>
    <dgm:cxn modelId="{128C2949-E721-4784-B421-1FDE106C1529}" type="presParOf" srcId="{753A8859-5F11-40EF-A70A-8F3EFA9297F2}" destId="{73BF2C73-DD33-4936-9B06-C9BCDAE13C1A}" srcOrd="1" destOrd="0" presId="urn:microsoft.com/office/officeart/2008/layout/HorizontalMultiLevelHierarchy"/>
    <dgm:cxn modelId="{4FCFD57B-FCC5-42A6-AECE-6869B0F3EB5F}" type="presParOf" srcId="{B6A0A4C8-FC6F-4B8C-9F34-89916C36E972}" destId="{420CC39D-13E2-4524-B007-B3DC3A5EC4B7}" srcOrd="4" destOrd="0" presId="urn:microsoft.com/office/officeart/2008/layout/HorizontalMultiLevelHierarchy"/>
    <dgm:cxn modelId="{51B740FD-C037-4096-8892-7A3A9B162DBB}" type="presParOf" srcId="{420CC39D-13E2-4524-B007-B3DC3A5EC4B7}" destId="{1D68EF09-EB46-43B7-B5AB-A38F929B9544}" srcOrd="0" destOrd="0" presId="urn:microsoft.com/office/officeart/2008/layout/HorizontalMultiLevelHierarchy"/>
    <dgm:cxn modelId="{51396320-B19E-47D6-83CF-1CBCAD693272}" type="presParOf" srcId="{B6A0A4C8-FC6F-4B8C-9F34-89916C36E972}" destId="{BD2A9311-DFE3-404D-A4F3-C7CCB8B689D9}" srcOrd="5" destOrd="0" presId="urn:microsoft.com/office/officeart/2008/layout/HorizontalMultiLevelHierarchy"/>
    <dgm:cxn modelId="{7387A883-346C-42F8-94EA-E1B5562882E8}" type="presParOf" srcId="{BD2A9311-DFE3-404D-A4F3-C7CCB8B689D9}" destId="{BBDBE6E5-AAA8-4AA0-AB59-2359DFC0B3E1}" srcOrd="0" destOrd="0" presId="urn:microsoft.com/office/officeart/2008/layout/HorizontalMultiLevelHierarchy"/>
    <dgm:cxn modelId="{74B315C3-C695-41FD-8290-2D18CC02733C}" type="presParOf" srcId="{BD2A9311-DFE3-404D-A4F3-C7CCB8B689D9}" destId="{47CE874A-DE85-45DC-8563-EF79E457EEF1}"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71385B-081E-4791-BD45-F12BCD1339BC}" type="doc">
      <dgm:prSet loTypeId="urn:microsoft.com/office/officeart/2008/layout/HorizontalMultiLevelHierarchy" loCatId="hierarchy" qsTypeId="urn:microsoft.com/office/officeart/2005/8/quickstyle/simple1" qsCatId="simple" csTypeId="urn:microsoft.com/office/officeart/2005/8/colors/accent4_4" csCatId="accent4" phldr="1"/>
      <dgm:spPr/>
      <dgm:t>
        <a:bodyPr/>
        <a:lstStyle/>
        <a:p>
          <a:endParaRPr lang="en-US"/>
        </a:p>
      </dgm:t>
    </dgm:pt>
    <dgm:pt modelId="{6BA12753-AB0C-4A63-AD9C-EFCEC2F1BAC4}">
      <dgm:prSet phldrT="[Text]" custT="1"/>
      <dgm:spPr/>
      <dgm:t>
        <a:bodyPr/>
        <a:lstStyle/>
        <a:p>
          <a:r>
            <a:rPr lang="en-US" sz="4000" dirty="0">
              <a:latin typeface="Gill Sans MT" panose="020B0502020104020203" pitchFamily="34" charset="0"/>
            </a:rPr>
            <a:t>Data Gaps</a:t>
          </a:r>
        </a:p>
      </dgm:t>
    </dgm:pt>
    <dgm:pt modelId="{15D175FB-EFF0-4D78-9F30-BA2ED363DDFF}" type="parTrans" cxnId="{5B33B4DA-B9A7-4BF1-BC12-9E78BB20770E}">
      <dgm:prSet/>
      <dgm:spPr/>
      <dgm:t>
        <a:bodyPr/>
        <a:lstStyle/>
        <a:p>
          <a:endParaRPr lang="en-US">
            <a:latin typeface="Gill Sans MT" panose="020B0502020104020203" pitchFamily="34" charset="0"/>
          </a:endParaRPr>
        </a:p>
      </dgm:t>
    </dgm:pt>
    <dgm:pt modelId="{76B4E3BF-4B8C-4317-94C6-FFC93C06225C}" type="sibTrans" cxnId="{5B33B4DA-B9A7-4BF1-BC12-9E78BB20770E}">
      <dgm:prSet/>
      <dgm:spPr/>
      <dgm:t>
        <a:bodyPr/>
        <a:lstStyle/>
        <a:p>
          <a:endParaRPr lang="en-US">
            <a:latin typeface="Gill Sans MT" panose="020B0502020104020203" pitchFamily="34" charset="0"/>
          </a:endParaRPr>
        </a:p>
      </dgm:t>
    </dgm:pt>
    <dgm:pt modelId="{975387FA-6D55-410E-A80F-F7A7967501FA}">
      <dgm:prSet phldrT="[Text]" custT="1"/>
      <dgm:spPr/>
      <dgm:t>
        <a:bodyPr/>
        <a:lstStyle/>
        <a:p>
          <a:pPr algn="ctr"/>
          <a:r>
            <a:rPr lang="en-US" sz="2400" dirty="0">
              <a:latin typeface="Gill Sans MT" panose="020B0502020104020203" pitchFamily="34" charset="0"/>
            </a:rPr>
            <a:t>Archival data</a:t>
          </a:r>
        </a:p>
        <a:p>
          <a:pPr algn="ctr"/>
          <a:r>
            <a:rPr lang="en-US" sz="2400" dirty="0">
              <a:latin typeface="Gill Sans MT" panose="020B0502020104020203" pitchFamily="34" charset="0"/>
            </a:rPr>
            <a:t>New data </a:t>
          </a:r>
        </a:p>
      </dgm:t>
    </dgm:pt>
    <dgm:pt modelId="{4FB70A51-7D87-4C15-9EF5-09392AF03277}" type="sibTrans" cxnId="{7CDAC950-E2EF-42B9-A072-3B373F58B19A}">
      <dgm:prSet/>
      <dgm:spPr/>
      <dgm:t>
        <a:bodyPr/>
        <a:lstStyle/>
        <a:p>
          <a:endParaRPr lang="en-US">
            <a:latin typeface="Gill Sans MT" panose="020B0502020104020203" pitchFamily="34" charset="0"/>
          </a:endParaRPr>
        </a:p>
      </dgm:t>
    </dgm:pt>
    <dgm:pt modelId="{BBC96BD3-7AD5-419F-A16C-95AE6309631F}" type="parTrans" cxnId="{7CDAC950-E2EF-42B9-A072-3B373F58B19A}">
      <dgm:prSet/>
      <dgm:spPr/>
      <dgm:t>
        <a:bodyPr/>
        <a:lstStyle/>
        <a:p>
          <a:endParaRPr lang="en-US">
            <a:latin typeface="Gill Sans MT" panose="020B0502020104020203" pitchFamily="34" charset="0"/>
          </a:endParaRPr>
        </a:p>
      </dgm:t>
    </dgm:pt>
    <dgm:pt modelId="{6B247983-37AF-4A9D-AB88-E2F70671F204}">
      <dgm:prSet phldrT="[Text]" custT="1"/>
      <dgm:spPr/>
      <dgm:t>
        <a:bodyPr/>
        <a:lstStyle/>
        <a:p>
          <a:pPr algn="ctr"/>
          <a:r>
            <a:rPr lang="en-US" sz="2400" dirty="0">
              <a:latin typeface="Gill Sans MT" panose="020B0502020104020203" pitchFamily="34" charset="0"/>
            </a:rPr>
            <a:t>Further relationship building</a:t>
          </a:r>
        </a:p>
      </dgm:t>
    </dgm:pt>
    <dgm:pt modelId="{59F9D852-084C-49B3-A408-A2362943EA7B}" type="parTrans" cxnId="{6708BDA1-AD39-41F0-AEBA-7FD66D871C38}">
      <dgm:prSet/>
      <dgm:spPr/>
      <dgm:t>
        <a:bodyPr/>
        <a:lstStyle/>
        <a:p>
          <a:endParaRPr lang="en-US"/>
        </a:p>
      </dgm:t>
    </dgm:pt>
    <dgm:pt modelId="{7826D260-CC42-4F1C-8380-CB610FAF532B}" type="sibTrans" cxnId="{6708BDA1-AD39-41F0-AEBA-7FD66D871C38}">
      <dgm:prSet/>
      <dgm:spPr/>
      <dgm:t>
        <a:bodyPr/>
        <a:lstStyle/>
        <a:p>
          <a:endParaRPr lang="en-US"/>
        </a:p>
      </dgm:t>
    </dgm:pt>
    <dgm:pt modelId="{54215CAC-9594-40AB-83C5-4B6325F9879F}" type="pres">
      <dgm:prSet presAssocID="{7E71385B-081E-4791-BD45-F12BCD1339BC}" presName="Name0" presStyleCnt="0">
        <dgm:presLayoutVars>
          <dgm:chPref val="1"/>
          <dgm:dir/>
          <dgm:animOne val="branch"/>
          <dgm:animLvl val="lvl"/>
          <dgm:resizeHandles val="exact"/>
        </dgm:presLayoutVars>
      </dgm:prSet>
      <dgm:spPr/>
    </dgm:pt>
    <dgm:pt modelId="{C2CCF8C1-A28C-4ED0-80F8-7641496F2063}" type="pres">
      <dgm:prSet presAssocID="{6BA12753-AB0C-4A63-AD9C-EFCEC2F1BAC4}" presName="root1" presStyleCnt="0"/>
      <dgm:spPr/>
    </dgm:pt>
    <dgm:pt modelId="{5EB6AE97-1228-4D3C-ACB4-EBBD5262F9E9}" type="pres">
      <dgm:prSet presAssocID="{6BA12753-AB0C-4A63-AD9C-EFCEC2F1BAC4}" presName="LevelOneTextNode" presStyleLbl="node0" presStyleIdx="0" presStyleCnt="1" custScaleY="106328" custLinFactNeighborX="35676" custLinFactNeighborY="3164">
        <dgm:presLayoutVars>
          <dgm:chPref val="3"/>
        </dgm:presLayoutVars>
      </dgm:prSet>
      <dgm:spPr/>
    </dgm:pt>
    <dgm:pt modelId="{B6A0A4C8-FC6F-4B8C-9F34-89916C36E972}" type="pres">
      <dgm:prSet presAssocID="{6BA12753-AB0C-4A63-AD9C-EFCEC2F1BAC4}" presName="level2hierChild" presStyleCnt="0"/>
      <dgm:spPr/>
    </dgm:pt>
    <dgm:pt modelId="{F853DD8F-7C90-4E18-B43A-D4D0D39A7699}" type="pres">
      <dgm:prSet presAssocID="{BBC96BD3-7AD5-419F-A16C-95AE6309631F}" presName="conn2-1" presStyleLbl="parChTrans1D2" presStyleIdx="0" presStyleCnt="2"/>
      <dgm:spPr/>
    </dgm:pt>
    <dgm:pt modelId="{AAA123E9-1537-4C68-B1EB-568278B8E077}" type="pres">
      <dgm:prSet presAssocID="{BBC96BD3-7AD5-419F-A16C-95AE6309631F}" presName="connTx" presStyleLbl="parChTrans1D2" presStyleIdx="0" presStyleCnt="2"/>
      <dgm:spPr/>
    </dgm:pt>
    <dgm:pt modelId="{F83538B4-8B8E-4F32-BDE1-1A1329A505BD}" type="pres">
      <dgm:prSet presAssocID="{975387FA-6D55-410E-A80F-F7A7967501FA}" presName="root2" presStyleCnt="0"/>
      <dgm:spPr/>
    </dgm:pt>
    <dgm:pt modelId="{283D0AEA-2AA4-4155-A4F7-E8687355CA5D}" type="pres">
      <dgm:prSet presAssocID="{975387FA-6D55-410E-A80F-F7A7967501FA}" presName="LevelTwoTextNode" presStyleLbl="node2" presStyleIdx="0" presStyleCnt="2" custScaleX="184878" custScaleY="177632" custLinFactNeighborX="1063" custLinFactNeighborY="-25869">
        <dgm:presLayoutVars>
          <dgm:chPref val="3"/>
        </dgm:presLayoutVars>
      </dgm:prSet>
      <dgm:spPr/>
    </dgm:pt>
    <dgm:pt modelId="{D58D360C-F085-4364-B85A-BAAE1312FAD7}" type="pres">
      <dgm:prSet presAssocID="{975387FA-6D55-410E-A80F-F7A7967501FA}" presName="level3hierChild" presStyleCnt="0"/>
      <dgm:spPr/>
    </dgm:pt>
    <dgm:pt modelId="{9EDA9234-8CE0-4A3B-AF17-138DBB412B0C}" type="pres">
      <dgm:prSet presAssocID="{59F9D852-084C-49B3-A408-A2362943EA7B}" presName="conn2-1" presStyleLbl="parChTrans1D2" presStyleIdx="1" presStyleCnt="2"/>
      <dgm:spPr/>
    </dgm:pt>
    <dgm:pt modelId="{B00B976A-9332-4E89-BD6D-39228CEBC728}" type="pres">
      <dgm:prSet presAssocID="{59F9D852-084C-49B3-A408-A2362943EA7B}" presName="connTx" presStyleLbl="parChTrans1D2" presStyleIdx="1" presStyleCnt="2"/>
      <dgm:spPr/>
    </dgm:pt>
    <dgm:pt modelId="{998BBDED-F8CA-4468-90E6-69325EB2BFBA}" type="pres">
      <dgm:prSet presAssocID="{6B247983-37AF-4A9D-AB88-E2F70671F204}" presName="root2" presStyleCnt="0"/>
      <dgm:spPr/>
    </dgm:pt>
    <dgm:pt modelId="{F1655FA8-1A31-41D9-B253-5FFFE7411738}" type="pres">
      <dgm:prSet presAssocID="{6B247983-37AF-4A9D-AB88-E2F70671F204}" presName="LevelTwoTextNode" presStyleLbl="node2" presStyleIdx="1" presStyleCnt="2" custScaleX="185635" custScaleY="230662" custLinFactNeighborX="486" custLinFactNeighborY="2153">
        <dgm:presLayoutVars>
          <dgm:chPref val="3"/>
        </dgm:presLayoutVars>
      </dgm:prSet>
      <dgm:spPr/>
    </dgm:pt>
    <dgm:pt modelId="{1AE17C18-47B0-47BF-97FD-DCDA2CECE982}" type="pres">
      <dgm:prSet presAssocID="{6B247983-37AF-4A9D-AB88-E2F70671F204}" presName="level3hierChild" presStyleCnt="0"/>
      <dgm:spPr/>
    </dgm:pt>
  </dgm:ptLst>
  <dgm:cxnLst>
    <dgm:cxn modelId="{D86FFF0B-E156-49A7-B4EB-1FB8C154F785}" type="presOf" srcId="{BBC96BD3-7AD5-419F-A16C-95AE6309631F}" destId="{F853DD8F-7C90-4E18-B43A-D4D0D39A7699}" srcOrd="0" destOrd="0" presId="urn:microsoft.com/office/officeart/2008/layout/HorizontalMultiLevelHierarchy"/>
    <dgm:cxn modelId="{D7CCB02B-FF17-4ED1-8907-5871C5729E1A}" type="presOf" srcId="{59F9D852-084C-49B3-A408-A2362943EA7B}" destId="{9EDA9234-8CE0-4A3B-AF17-138DBB412B0C}" srcOrd="0" destOrd="0" presId="urn:microsoft.com/office/officeart/2008/layout/HorizontalMultiLevelHierarchy"/>
    <dgm:cxn modelId="{2845366C-3010-46B5-A296-31617E4EDD84}" type="presOf" srcId="{BBC96BD3-7AD5-419F-A16C-95AE6309631F}" destId="{AAA123E9-1537-4C68-B1EB-568278B8E077}" srcOrd="1" destOrd="0" presId="urn:microsoft.com/office/officeart/2008/layout/HorizontalMultiLevelHierarchy"/>
    <dgm:cxn modelId="{7CDAC950-E2EF-42B9-A072-3B373F58B19A}" srcId="{6BA12753-AB0C-4A63-AD9C-EFCEC2F1BAC4}" destId="{975387FA-6D55-410E-A80F-F7A7967501FA}" srcOrd="0" destOrd="0" parTransId="{BBC96BD3-7AD5-419F-A16C-95AE6309631F}" sibTransId="{4FB70A51-7D87-4C15-9EF5-09392AF03277}"/>
    <dgm:cxn modelId="{6708BDA1-AD39-41F0-AEBA-7FD66D871C38}" srcId="{6BA12753-AB0C-4A63-AD9C-EFCEC2F1BAC4}" destId="{6B247983-37AF-4A9D-AB88-E2F70671F204}" srcOrd="1" destOrd="0" parTransId="{59F9D852-084C-49B3-A408-A2362943EA7B}" sibTransId="{7826D260-CC42-4F1C-8380-CB610FAF532B}"/>
    <dgm:cxn modelId="{ED9323B6-F83A-4139-BFE4-188AB7437A16}" type="presOf" srcId="{6B247983-37AF-4A9D-AB88-E2F70671F204}" destId="{F1655FA8-1A31-41D9-B253-5FFFE7411738}" srcOrd="0" destOrd="0" presId="urn:microsoft.com/office/officeart/2008/layout/HorizontalMultiLevelHierarchy"/>
    <dgm:cxn modelId="{5B33B4DA-B9A7-4BF1-BC12-9E78BB20770E}" srcId="{7E71385B-081E-4791-BD45-F12BCD1339BC}" destId="{6BA12753-AB0C-4A63-AD9C-EFCEC2F1BAC4}" srcOrd="0" destOrd="0" parTransId="{15D175FB-EFF0-4D78-9F30-BA2ED363DDFF}" sibTransId="{76B4E3BF-4B8C-4317-94C6-FFC93C06225C}"/>
    <dgm:cxn modelId="{F62238DD-1AE3-4AA6-A14E-73CE9C46DCB5}" type="presOf" srcId="{7E71385B-081E-4791-BD45-F12BCD1339BC}" destId="{54215CAC-9594-40AB-83C5-4B6325F9879F}" srcOrd="0" destOrd="0" presId="urn:microsoft.com/office/officeart/2008/layout/HorizontalMultiLevelHierarchy"/>
    <dgm:cxn modelId="{71D054E0-7D1F-4740-A96B-022BCAF293F2}" type="presOf" srcId="{6BA12753-AB0C-4A63-AD9C-EFCEC2F1BAC4}" destId="{5EB6AE97-1228-4D3C-ACB4-EBBD5262F9E9}" srcOrd="0" destOrd="0" presId="urn:microsoft.com/office/officeart/2008/layout/HorizontalMultiLevelHierarchy"/>
    <dgm:cxn modelId="{F8B51BED-2CD5-436E-B521-C0C17CECF888}" type="presOf" srcId="{975387FA-6D55-410E-A80F-F7A7967501FA}" destId="{283D0AEA-2AA4-4155-A4F7-E8687355CA5D}" srcOrd="0" destOrd="0" presId="urn:microsoft.com/office/officeart/2008/layout/HorizontalMultiLevelHierarchy"/>
    <dgm:cxn modelId="{C5BFF2ED-92E1-4F11-A65A-75D1A84A4568}" type="presOf" srcId="{59F9D852-084C-49B3-A408-A2362943EA7B}" destId="{B00B976A-9332-4E89-BD6D-39228CEBC728}" srcOrd="1" destOrd="0" presId="urn:microsoft.com/office/officeart/2008/layout/HorizontalMultiLevelHierarchy"/>
    <dgm:cxn modelId="{C7D62AE7-F5F6-4DF0-981F-48B8B132116A}" type="presParOf" srcId="{54215CAC-9594-40AB-83C5-4B6325F9879F}" destId="{C2CCF8C1-A28C-4ED0-80F8-7641496F2063}" srcOrd="0" destOrd="0" presId="urn:microsoft.com/office/officeart/2008/layout/HorizontalMultiLevelHierarchy"/>
    <dgm:cxn modelId="{D50433A2-6D39-4E8D-A506-0B0DE494B11A}" type="presParOf" srcId="{C2CCF8C1-A28C-4ED0-80F8-7641496F2063}" destId="{5EB6AE97-1228-4D3C-ACB4-EBBD5262F9E9}" srcOrd="0" destOrd="0" presId="urn:microsoft.com/office/officeart/2008/layout/HorizontalMultiLevelHierarchy"/>
    <dgm:cxn modelId="{1D2D3E72-16C8-4977-868B-06543BEDEE93}" type="presParOf" srcId="{C2CCF8C1-A28C-4ED0-80F8-7641496F2063}" destId="{B6A0A4C8-FC6F-4B8C-9F34-89916C36E972}" srcOrd="1" destOrd="0" presId="urn:microsoft.com/office/officeart/2008/layout/HorizontalMultiLevelHierarchy"/>
    <dgm:cxn modelId="{9A4ABEFA-6413-41ED-9687-779D735AD264}" type="presParOf" srcId="{B6A0A4C8-FC6F-4B8C-9F34-89916C36E972}" destId="{F853DD8F-7C90-4E18-B43A-D4D0D39A7699}" srcOrd="0" destOrd="0" presId="urn:microsoft.com/office/officeart/2008/layout/HorizontalMultiLevelHierarchy"/>
    <dgm:cxn modelId="{DDFC1A19-A6BB-4EF2-AF2A-1AD62CB76B78}" type="presParOf" srcId="{F853DD8F-7C90-4E18-B43A-D4D0D39A7699}" destId="{AAA123E9-1537-4C68-B1EB-568278B8E077}" srcOrd="0" destOrd="0" presId="urn:microsoft.com/office/officeart/2008/layout/HorizontalMultiLevelHierarchy"/>
    <dgm:cxn modelId="{CFE83A74-BD77-45F0-B510-D97E5107217A}" type="presParOf" srcId="{B6A0A4C8-FC6F-4B8C-9F34-89916C36E972}" destId="{F83538B4-8B8E-4F32-BDE1-1A1329A505BD}" srcOrd="1" destOrd="0" presId="urn:microsoft.com/office/officeart/2008/layout/HorizontalMultiLevelHierarchy"/>
    <dgm:cxn modelId="{A63FC450-476D-4BC1-9055-1F546EE66F99}" type="presParOf" srcId="{F83538B4-8B8E-4F32-BDE1-1A1329A505BD}" destId="{283D0AEA-2AA4-4155-A4F7-E8687355CA5D}" srcOrd="0" destOrd="0" presId="urn:microsoft.com/office/officeart/2008/layout/HorizontalMultiLevelHierarchy"/>
    <dgm:cxn modelId="{A6C0C161-15DB-47E7-A9A8-536465367064}" type="presParOf" srcId="{F83538B4-8B8E-4F32-BDE1-1A1329A505BD}" destId="{D58D360C-F085-4364-B85A-BAAE1312FAD7}" srcOrd="1" destOrd="0" presId="urn:microsoft.com/office/officeart/2008/layout/HorizontalMultiLevelHierarchy"/>
    <dgm:cxn modelId="{90AC894F-3D0E-4515-87C5-C4A65B53270A}" type="presParOf" srcId="{B6A0A4C8-FC6F-4B8C-9F34-89916C36E972}" destId="{9EDA9234-8CE0-4A3B-AF17-138DBB412B0C}" srcOrd="2" destOrd="0" presId="urn:microsoft.com/office/officeart/2008/layout/HorizontalMultiLevelHierarchy"/>
    <dgm:cxn modelId="{87CD7C1D-5F23-4D54-823B-6B7F8C1B36D3}" type="presParOf" srcId="{9EDA9234-8CE0-4A3B-AF17-138DBB412B0C}" destId="{B00B976A-9332-4E89-BD6D-39228CEBC728}" srcOrd="0" destOrd="0" presId="urn:microsoft.com/office/officeart/2008/layout/HorizontalMultiLevelHierarchy"/>
    <dgm:cxn modelId="{BD48C805-6386-4FF6-9E14-8901962AF4A6}" type="presParOf" srcId="{B6A0A4C8-FC6F-4B8C-9F34-89916C36E972}" destId="{998BBDED-F8CA-4468-90E6-69325EB2BFBA}" srcOrd="3" destOrd="0" presId="urn:microsoft.com/office/officeart/2008/layout/HorizontalMultiLevelHierarchy"/>
    <dgm:cxn modelId="{0847452F-11BD-481D-BA6C-656C4D1A30FD}" type="presParOf" srcId="{998BBDED-F8CA-4468-90E6-69325EB2BFBA}" destId="{F1655FA8-1A31-41D9-B253-5FFFE7411738}" srcOrd="0" destOrd="0" presId="urn:microsoft.com/office/officeart/2008/layout/HorizontalMultiLevelHierarchy"/>
    <dgm:cxn modelId="{92385DDD-D7BE-4F8F-9AB5-5234E2E9A805}" type="presParOf" srcId="{998BBDED-F8CA-4468-90E6-69325EB2BFBA}" destId="{1AE17C18-47B0-47BF-97FD-DCDA2CECE982}" srcOrd="1" destOrd="0" presId="urn:microsoft.com/office/officeart/2008/layout/HorizontalMultiLevelHierarchy"/>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71385B-081E-4791-BD45-F12BCD1339BC}" type="doc">
      <dgm:prSet loTypeId="urn:microsoft.com/office/officeart/2008/layout/HorizontalMultiLevelHierarchy" loCatId="hierarchy" qsTypeId="urn:microsoft.com/office/officeart/2005/8/quickstyle/simple1" qsCatId="simple" csTypeId="urn:microsoft.com/office/officeart/2005/8/colors/accent3_4" csCatId="accent3" phldr="1"/>
      <dgm:spPr/>
      <dgm:t>
        <a:bodyPr/>
        <a:lstStyle/>
        <a:p>
          <a:endParaRPr lang="en-US"/>
        </a:p>
      </dgm:t>
    </dgm:pt>
    <dgm:pt modelId="{6BA12753-AB0C-4A63-AD9C-EFCEC2F1BAC4}">
      <dgm:prSet phldrT="[Text]" custT="1"/>
      <dgm:spPr/>
      <dgm:t>
        <a:bodyPr/>
        <a:lstStyle/>
        <a:p>
          <a:r>
            <a:rPr lang="en-US" sz="4000" dirty="0">
              <a:latin typeface="Gill Sans MT" panose="020B0502020104020203" pitchFamily="34" charset="0"/>
            </a:rPr>
            <a:t>Research</a:t>
          </a:r>
        </a:p>
      </dgm:t>
    </dgm:pt>
    <dgm:pt modelId="{15D175FB-EFF0-4D78-9F30-BA2ED363DDFF}" type="parTrans" cxnId="{5B33B4DA-B9A7-4BF1-BC12-9E78BB20770E}">
      <dgm:prSet/>
      <dgm:spPr/>
      <dgm:t>
        <a:bodyPr/>
        <a:lstStyle/>
        <a:p>
          <a:endParaRPr lang="en-US">
            <a:latin typeface="Gill Sans MT" panose="020B0502020104020203" pitchFamily="34" charset="0"/>
          </a:endParaRPr>
        </a:p>
      </dgm:t>
    </dgm:pt>
    <dgm:pt modelId="{76B4E3BF-4B8C-4317-94C6-FFC93C06225C}" type="sibTrans" cxnId="{5B33B4DA-B9A7-4BF1-BC12-9E78BB20770E}">
      <dgm:prSet/>
      <dgm:spPr/>
      <dgm:t>
        <a:bodyPr/>
        <a:lstStyle/>
        <a:p>
          <a:endParaRPr lang="en-US">
            <a:latin typeface="Gill Sans MT" panose="020B0502020104020203" pitchFamily="34" charset="0"/>
          </a:endParaRPr>
        </a:p>
      </dgm:t>
    </dgm:pt>
    <dgm:pt modelId="{975387FA-6D55-410E-A80F-F7A7967501FA}">
      <dgm:prSet phldrT="[Text]"/>
      <dgm:spPr/>
      <dgm:t>
        <a:bodyPr/>
        <a:lstStyle/>
        <a:p>
          <a:pPr algn="ctr"/>
          <a:r>
            <a:rPr lang="en-US" dirty="0">
              <a:latin typeface="Gill Sans MT" panose="020B0502020104020203" pitchFamily="34" charset="0"/>
            </a:rPr>
            <a:t>Review data collection methodology </a:t>
          </a:r>
        </a:p>
      </dgm:t>
    </dgm:pt>
    <dgm:pt modelId="{BBC96BD3-7AD5-419F-A16C-95AE6309631F}" type="parTrans" cxnId="{7CDAC950-E2EF-42B9-A072-3B373F58B19A}">
      <dgm:prSet/>
      <dgm:spPr/>
      <dgm:t>
        <a:bodyPr/>
        <a:lstStyle/>
        <a:p>
          <a:endParaRPr lang="en-US">
            <a:latin typeface="Gill Sans MT" panose="020B0502020104020203" pitchFamily="34" charset="0"/>
          </a:endParaRPr>
        </a:p>
      </dgm:t>
    </dgm:pt>
    <dgm:pt modelId="{4FB70A51-7D87-4C15-9EF5-09392AF03277}" type="sibTrans" cxnId="{7CDAC950-E2EF-42B9-A072-3B373F58B19A}">
      <dgm:prSet/>
      <dgm:spPr/>
      <dgm:t>
        <a:bodyPr/>
        <a:lstStyle/>
        <a:p>
          <a:endParaRPr lang="en-US">
            <a:latin typeface="Gill Sans MT" panose="020B0502020104020203" pitchFamily="34" charset="0"/>
          </a:endParaRPr>
        </a:p>
      </dgm:t>
    </dgm:pt>
    <dgm:pt modelId="{54215CAC-9594-40AB-83C5-4B6325F9879F}" type="pres">
      <dgm:prSet presAssocID="{7E71385B-081E-4791-BD45-F12BCD1339BC}" presName="Name0" presStyleCnt="0">
        <dgm:presLayoutVars>
          <dgm:chPref val="1"/>
          <dgm:dir/>
          <dgm:animOne val="branch"/>
          <dgm:animLvl val="lvl"/>
          <dgm:resizeHandles val="exact"/>
        </dgm:presLayoutVars>
      </dgm:prSet>
      <dgm:spPr/>
    </dgm:pt>
    <dgm:pt modelId="{C2CCF8C1-A28C-4ED0-80F8-7641496F2063}" type="pres">
      <dgm:prSet presAssocID="{6BA12753-AB0C-4A63-AD9C-EFCEC2F1BAC4}" presName="root1" presStyleCnt="0"/>
      <dgm:spPr/>
    </dgm:pt>
    <dgm:pt modelId="{5EB6AE97-1228-4D3C-ACB4-EBBD5262F9E9}" type="pres">
      <dgm:prSet presAssocID="{6BA12753-AB0C-4A63-AD9C-EFCEC2F1BAC4}" presName="LevelOneTextNode" presStyleLbl="node0" presStyleIdx="0" presStyleCnt="1" custLinFactNeighborX="49118">
        <dgm:presLayoutVars>
          <dgm:chPref val="3"/>
        </dgm:presLayoutVars>
      </dgm:prSet>
      <dgm:spPr/>
    </dgm:pt>
    <dgm:pt modelId="{B6A0A4C8-FC6F-4B8C-9F34-89916C36E972}" type="pres">
      <dgm:prSet presAssocID="{6BA12753-AB0C-4A63-AD9C-EFCEC2F1BAC4}" presName="level2hierChild" presStyleCnt="0"/>
      <dgm:spPr/>
    </dgm:pt>
    <dgm:pt modelId="{F853DD8F-7C90-4E18-B43A-D4D0D39A7699}" type="pres">
      <dgm:prSet presAssocID="{BBC96BD3-7AD5-419F-A16C-95AE6309631F}" presName="conn2-1" presStyleLbl="parChTrans1D2" presStyleIdx="0" presStyleCnt="1"/>
      <dgm:spPr/>
    </dgm:pt>
    <dgm:pt modelId="{AAA123E9-1537-4C68-B1EB-568278B8E077}" type="pres">
      <dgm:prSet presAssocID="{BBC96BD3-7AD5-419F-A16C-95AE6309631F}" presName="connTx" presStyleLbl="parChTrans1D2" presStyleIdx="0" presStyleCnt="1"/>
      <dgm:spPr/>
    </dgm:pt>
    <dgm:pt modelId="{F83538B4-8B8E-4F32-BDE1-1A1329A505BD}" type="pres">
      <dgm:prSet presAssocID="{975387FA-6D55-410E-A80F-F7A7967501FA}" presName="root2" presStyleCnt="0"/>
      <dgm:spPr/>
    </dgm:pt>
    <dgm:pt modelId="{283D0AEA-2AA4-4155-A4F7-E8687355CA5D}" type="pres">
      <dgm:prSet presAssocID="{975387FA-6D55-410E-A80F-F7A7967501FA}" presName="LevelTwoTextNode" presStyleLbl="node2" presStyleIdx="0" presStyleCnt="1" custScaleX="148929" custScaleY="177632" custLinFactY="-31907" custLinFactNeighborX="-2244" custLinFactNeighborY="-100000">
        <dgm:presLayoutVars>
          <dgm:chPref val="3"/>
        </dgm:presLayoutVars>
      </dgm:prSet>
      <dgm:spPr/>
    </dgm:pt>
    <dgm:pt modelId="{D58D360C-F085-4364-B85A-BAAE1312FAD7}" type="pres">
      <dgm:prSet presAssocID="{975387FA-6D55-410E-A80F-F7A7967501FA}" presName="level3hierChild" presStyleCnt="0"/>
      <dgm:spPr/>
    </dgm:pt>
  </dgm:ptLst>
  <dgm:cxnLst>
    <dgm:cxn modelId="{D86FFF0B-E156-49A7-B4EB-1FB8C154F785}" type="presOf" srcId="{BBC96BD3-7AD5-419F-A16C-95AE6309631F}" destId="{F853DD8F-7C90-4E18-B43A-D4D0D39A7699}" srcOrd="0" destOrd="0" presId="urn:microsoft.com/office/officeart/2008/layout/HorizontalMultiLevelHierarchy"/>
    <dgm:cxn modelId="{2845366C-3010-46B5-A296-31617E4EDD84}" type="presOf" srcId="{BBC96BD3-7AD5-419F-A16C-95AE6309631F}" destId="{AAA123E9-1537-4C68-B1EB-568278B8E077}" srcOrd="1" destOrd="0" presId="urn:microsoft.com/office/officeart/2008/layout/HorizontalMultiLevelHierarchy"/>
    <dgm:cxn modelId="{7CDAC950-E2EF-42B9-A072-3B373F58B19A}" srcId="{6BA12753-AB0C-4A63-AD9C-EFCEC2F1BAC4}" destId="{975387FA-6D55-410E-A80F-F7A7967501FA}" srcOrd="0" destOrd="0" parTransId="{BBC96BD3-7AD5-419F-A16C-95AE6309631F}" sibTransId="{4FB70A51-7D87-4C15-9EF5-09392AF03277}"/>
    <dgm:cxn modelId="{5B33B4DA-B9A7-4BF1-BC12-9E78BB20770E}" srcId="{7E71385B-081E-4791-BD45-F12BCD1339BC}" destId="{6BA12753-AB0C-4A63-AD9C-EFCEC2F1BAC4}" srcOrd="0" destOrd="0" parTransId="{15D175FB-EFF0-4D78-9F30-BA2ED363DDFF}" sibTransId="{76B4E3BF-4B8C-4317-94C6-FFC93C06225C}"/>
    <dgm:cxn modelId="{F62238DD-1AE3-4AA6-A14E-73CE9C46DCB5}" type="presOf" srcId="{7E71385B-081E-4791-BD45-F12BCD1339BC}" destId="{54215CAC-9594-40AB-83C5-4B6325F9879F}" srcOrd="0" destOrd="0" presId="urn:microsoft.com/office/officeart/2008/layout/HorizontalMultiLevelHierarchy"/>
    <dgm:cxn modelId="{71D054E0-7D1F-4740-A96B-022BCAF293F2}" type="presOf" srcId="{6BA12753-AB0C-4A63-AD9C-EFCEC2F1BAC4}" destId="{5EB6AE97-1228-4D3C-ACB4-EBBD5262F9E9}" srcOrd="0" destOrd="0" presId="urn:microsoft.com/office/officeart/2008/layout/HorizontalMultiLevelHierarchy"/>
    <dgm:cxn modelId="{F8B51BED-2CD5-436E-B521-C0C17CECF888}" type="presOf" srcId="{975387FA-6D55-410E-A80F-F7A7967501FA}" destId="{283D0AEA-2AA4-4155-A4F7-E8687355CA5D}" srcOrd="0" destOrd="0" presId="urn:microsoft.com/office/officeart/2008/layout/HorizontalMultiLevelHierarchy"/>
    <dgm:cxn modelId="{C7D62AE7-F5F6-4DF0-981F-48B8B132116A}" type="presParOf" srcId="{54215CAC-9594-40AB-83C5-4B6325F9879F}" destId="{C2CCF8C1-A28C-4ED0-80F8-7641496F2063}" srcOrd="0" destOrd="0" presId="urn:microsoft.com/office/officeart/2008/layout/HorizontalMultiLevelHierarchy"/>
    <dgm:cxn modelId="{D50433A2-6D39-4E8D-A506-0B0DE494B11A}" type="presParOf" srcId="{C2CCF8C1-A28C-4ED0-80F8-7641496F2063}" destId="{5EB6AE97-1228-4D3C-ACB4-EBBD5262F9E9}" srcOrd="0" destOrd="0" presId="urn:microsoft.com/office/officeart/2008/layout/HorizontalMultiLevelHierarchy"/>
    <dgm:cxn modelId="{1D2D3E72-16C8-4977-868B-06543BEDEE93}" type="presParOf" srcId="{C2CCF8C1-A28C-4ED0-80F8-7641496F2063}" destId="{B6A0A4C8-FC6F-4B8C-9F34-89916C36E972}" srcOrd="1" destOrd="0" presId="urn:microsoft.com/office/officeart/2008/layout/HorizontalMultiLevelHierarchy"/>
    <dgm:cxn modelId="{9A4ABEFA-6413-41ED-9687-779D735AD264}" type="presParOf" srcId="{B6A0A4C8-FC6F-4B8C-9F34-89916C36E972}" destId="{F853DD8F-7C90-4E18-B43A-D4D0D39A7699}" srcOrd="0" destOrd="0" presId="urn:microsoft.com/office/officeart/2008/layout/HorizontalMultiLevelHierarchy"/>
    <dgm:cxn modelId="{DDFC1A19-A6BB-4EF2-AF2A-1AD62CB76B78}" type="presParOf" srcId="{F853DD8F-7C90-4E18-B43A-D4D0D39A7699}" destId="{AAA123E9-1537-4C68-B1EB-568278B8E077}" srcOrd="0" destOrd="0" presId="urn:microsoft.com/office/officeart/2008/layout/HorizontalMultiLevelHierarchy"/>
    <dgm:cxn modelId="{CFE83A74-BD77-45F0-B510-D97E5107217A}" type="presParOf" srcId="{B6A0A4C8-FC6F-4B8C-9F34-89916C36E972}" destId="{F83538B4-8B8E-4F32-BDE1-1A1329A505BD}" srcOrd="1" destOrd="0" presId="urn:microsoft.com/office/officeart/2008/layout/HorizontalMultiLevelHierarchy"/>
    <dgm:cxn modelId="{A63FC450-476D-4BC1-9055-1F546EE66F99}" type="presParOf" srcId="{F83538B4-8B8E-4F32-BDE1-1A1329A505BD}" destId="{283D0AEA-2AA4-4155-A4F7-E8687355CA5D}" srcOrd="0" destOrd="0" presId="urn:microsoft.com/office/officeart/2008/layout/HorizontalMultiLevelHierarchy"/>
    <dgm:cxn modelId="{A6C0C161-15DB-47E7-A9A8-536465367064}" type="presParOf" srcId="{F83538B4-8B8E-4F32-BDE1-1A1329A505BD}" destId="{D58D360C-F085-4364-B85A-BAAE1312FAD7}" srcOrd="1" destOrd="0" presId="urn:microsoft.com/office/officeart/2008/layout/HorizontalMultiLevelHierarchy"/>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A5BCB-A634-4091-B6F8-0B0E0ED9284F}">
      <dsp:nvSpPr>
        <dsp:cNvPr id="0" name=""/>
        <dsp:cNvSpPr/>
      </dsp:nvSpPr>
      <dsp:spPr>
        <a:xfrm>
          <a:off x="0" y="0"/>
          <a:ext cx="10975327"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B9825A-57A6-4E66-8284-95E315ED7045}">
      <dsp:nvSpPr>
        <dsp:cNvPr id="0" name=""/>
        <dsp:cNvSpPr/>
      </dsp:nvSpPr>
      <dsp:spPr>
        <a:xfrm>
          <a:off x="0" y="0"/>
          <a:ext cx="10975327" cy="2259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ctr" defTabSz="2089150">
            <a:lnSpc>
              <a:spcPct val="90000"/>
            </a:lnSpc>
            <a:spcBef>
              <a:spcPct val="0"/>
            </a:spcBef>
            <a:spcAft>
              <a:spcPct val="35000"/>
            </a:spcAft>
            <a:buNone/>
          </a:pPr>
          <a:r>
            <a:rPr lang="en-US" sz="4700" b="0" i="1" kern="1200" dirty="0">
              <a:latin typeface="Gill Sans MT" panose="020B0502020104020203" pitchFamily="34" charset="0"/>
            </a:rPr>
            <a:t>“There is immense power                                    when a group of people with similar interests              gets together to work toward the same goals.”</a:t>
          </a:r>
          <a:r>
            <a:rPr lang="en-US" sz="4700" b="0" i="0" kern="1200" dirty="0">
              <a:latin typeface="Gill Sans MT" panose="020B0502020104020203" pitchFamily="34" charset="0"/>
            </a:rPr>
            <a:t> </a:t>
          </a:r>
          <a:endParaRPr lang="en-US" sz="4700" kern="1200" dirty="0">
            <a:latin typeface="Gill Sans MT" panose="020B0502020104020203" pitchFamily="34" charset="0"/>
          </a:endParaRPr>
        </a:p>
      </dsp:txBody>
      <dsp:txXfrm>
        <a:off x="0" y="0"/>
        <a:ext cx="10975327" cy="2259807"/>
      </dsp:txXfrm>
    </dsp:sp>
    <dsp:sp modelId="{FBB64A47-6FEB-4551-82A2-F491E8EAB11C}">
      <dsp:nvSpPr>
        <dsp:cNvPr id="0" name=""/>
        <dsp:cNvSpPr/>
      </dsp:nvSpPr>
      <dsp:spPr>
        <a:xfrm>
          <a:off x="0" y="2259807"/>
          <a:ext cx="10975327"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6199C3A-2AFF-42B2-85EE-D3A511294E4E}">
      <dsp:nvSpPr>
        <dsp:cNvPr id="0" name=""/>
        <dsp:cNvSpPr/>
      </dsp:nvSpPr>
      <dsp:spPr>
        <a:xfrm>
          <a:off x="0" y="2259807"/>
          <a:ext cx="10975327" cy="2259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ctr" defTabSz="2089150">
            <a:lnSpc>
              <a:spcPct val="90000"/>
            </a:lnSpc>
            <a:spcBef>
              <a:spcPct val="0"/>
            </a:spcBef>
            <a:spcAft>
              <a:spcPct val="35000"/>
            </a:spcAft>
            <a:buNone/>
          </a:pPr>
          <a:r>
            <a:rPr lang="en-US" sz="4700" b="0" i="0" kern="1200" dirty="0">
              <a:latin typeface="Gill Sans MT" panose="020B0502020104020203" pitchFamily="34" charset="0"/>
            </a:rPr>
            <a:t>– </a:t>
          </a:r>
          <a:r>
            <a:rPr lang="en-US" sz="4700" b="1" i="0" kern="1200" dirty="0">
              <a:latin typeface="Gill Sans MT" panose="020B0502020104020203" pitchFamily="34" charset="0"/>
            </a:rPr>
            <a:t>Idowu </a:t>
          </a:r>
          <a:r>
            <a:rPr lang="en-US" sz="4700" b="1" i="0" kern="1200" dirty="0" err="1">
              <a:latin typeface="Gill Sans MT" panose="020B0502020104020203" pitchFamily="34" charset="0"/>
            </a:rPr>
            <a:t>Koyenikan</a:t>
          </a:r>
          <a:endParaRPr lang="en-US" sz="4700" kern="1200" dirty="0">
            <a:latin typeface="Gill Sans MT" panose="020B0502020104020203" pitchFamily="34" charset="0"/>
          </a:endParaRPr>
        </a:p>
      </dsp:txBody>
      <dsp:txXfrm>
        <a:off x="0" y="2259807"/>
        <a:ext cx="10975327" cy="22598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9F88C-3360-4745-B531-E77DBB8471EB}">
      <dsp:nvSpPr>
        <dsp:cNvPr id="0" name=""/>
        <dsp:cNvSpPr/>
      </dsp:nvSpPr>
      <dsp:spPr>
        <a:xfrm>
          <a:off x="10750" y="116987"/>
          <a:ext cx="1606675" cy="9640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Gill Sans MT" panose="020B0502020104020203" pitchFamily="34" charset="0"/>
            </a:rPr>
            <a:t>Crimes</a:t>
          </a:r>
        </a:p>
      </dsp:txBody>
      <dsp:txXfrm>
        <a:off x="10750" y="116987"/>
        <a:ext cx="1606675" cy="964005"/>
      </dsp:txXfrm>
    </dsp:sp>
    <dsp:sp modelId="{AAD06F27-7878-456C-B97F-1B525FD398DE}">
      <dsp:nvSpPr>
        <dsp:cNvPr id="0" name=""/>
        <dsp:cNvSpPr/>
      </dsp:nvSpPr>
      <dsp:spPr>
        <a:xfrm>
          <a:off x="1778094" y="116987"/>
          <a:ext cx="1606675" cy="96400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ill Sans MT" panose="020B0502020104020203" pitchFamily="34" charset="0"/>
            </a:rPr>
            <a:t>Type of Drug Enforcement Activity</a:t>
          </a:r>
        </a:p>
      </dsp:txBody>
      <dsp:txXfrm>
        <a:off x="1778094" y="116987"/>
        <a:ext cx="1606675" cy="964005"/>
      </dsp:txXfrm>
    </dsp:sp>
    <dsp:sp modelId="{AB3FEEE4-25B4-456E-965D-8EFB7203796A}">
      <dsp:nvSpPr>
        <dsp:cNvPr id="0" name=""/>
        <dsp:cNvSpPr/>
      </dsp:nvSpPr>
      <dsp:spPr>
        <a:xfrm>
          <a:off x="3545437" y="116987"/>
          <a:ext cx="1606675" cy="96400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ill Sans MT" panose="020B0502020104020203" pitchFamily="34" charset="0"/>
            </a:rPr>
            <a:t>Criminal Trials for Drug-Related Offences by Sex of Offender</a:t>
          </a:r>
        </a:p>
      </dsp:txBody>
      <dsp:txXfrm>
        <a:off x="3545437" y="116987"/>
        <a:ext cx="1606675" cy="964005"/>
      </dsp:txXfrm>
    </dsp:sp>
    <dsp:sp modelId="{22852ABD-0E9B-4159-A123-6EE4B41BBF49}">
      <dsp:nvSpPr>
        <dsp:cNvPr id="0" name=""/>
        <dsp:cNvSpPr/>
      </dsp:nvSpPr>
      <dsp:spPr>
        <a:xfrm>
          <a:off x="5312781" y="116987"/>
          <a:ext cx="1606675" cy="96400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dirty="0">
              <a:latin typeface="Gill Sans MT" panose="020B0502020104020203" pitchFamily="34" charset="0"/>
            </a:rPr>
            <a:t>Criminal Trials for Alcohol-Related Offences by Sex of Offender</a:t>
          </a:r>
        </a:p>
      </dsp:txBody>
      <dsp:txXfrm>
        <a:off x="5312781" y="116987"/>
        <a:ext cx="1606675" cy="964005"/>
      </dsp:txXfrm>
    </dsp:sp>
    <dsp:sp modelId="{8C001279-5079-40C8-954B-4605220A2930}">
      <dsp:nvSpPr>
        <dsp:cNvPr id="0" name=""/>
        <dsp:cNvSpPr/>
      </dsp:nvSpPr>
      <dsp:spPr>
        <a:xfrm>
          <a:off x="7080124" y="116987"/>
          <a:ext cx="1606675" cy="96400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Criminal Acquittals for Drug-Related Offences by Sex of Offender</a:t>
          </a:r>
        </a:p>
      </dsp:txBody>
      <dsp:txXfrm>
        <a:off x="7080124" y="116987"/>
        <a:ext cx="1606675" cy="964005"/>
      </dsp:txXfrm>
    </dsp:sp>
    <dsp:sp modelId="{794BC746-BDD3-4DA0-AFED-03072C6F91A8}">
      <dsp:nvSpPr>
        <dsp:cNvPr id="0" name=""/>
        <dsp:cNvSpPr/>
      </dsp:nvSpPr>
      <dsp:spPr>
        <a:xfrm>
          <a:off x="8847467" y="116987"/>
          <a:ext cx="1606675" cy="9640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Criminal Acquittals for Alcohol-Related Offences by Sex of Offender</a:t>
          </a:r>
        </a:p>
      </dsp:txBody>
      <dsp:txXfrm>
        <a:off x="8847467" y="116987"/>
        <a:ext cx="1606675" cy="964005"/>
      </dsp:txXfrm>
    </dsp:sp>
    <dsp:sp modelId="{5735FB4C-6C46-458B-8550-E4251D5125F8}">
      <dsp:nvSpPr>
        <dsp:cNvPr id="0" name=""/>
        <dsp:cNvSpPr/>
      </dsp:nvSpPr>
      <dsp:spPr>
        <a:xfrm>
          <a:off x="10614811" y="116987"/>
          <a:ext cx="1606675" cy="96400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Criminal Convictions for Drug-Related Offences by Sex of Offender</a:t>
          </a:r>
        </a:p>
      </dsp:txBody>
      <dsp:txXfrm>
        <a:off x="10614811" y="116987"/>
        <a:ext cx="1606675" cy="964005"/>
      </dsp:txXfrm>
    </dsp:sp>
    <dsp:sp modelId="{C30B61F0-23A1-4125-A251-02DE7E1ABCC1}">
      <dsp:nvSpPr>
        <dsp:cNvPr id="0" name=""/>
        <dsp:cNvSpPr/>
      </dsp:nvSpPr>
      <dsp:spPr>
        <a:xfrm>
          <a:off x="10750" y="1241660"/>
          <a:ext cx="1606675" cy="96400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Criminal Convictions for Alcohol-Related Offences by Sex of Offender</a:t>
          </a:r>
        </a:p>
      </dsp:txBody>
      <dsp:txXfrm>
        <a:off x="10750" y="1241660"/>
        <a:ext cx="1606675" cy="964005"/>
      </dsp:txXfrm>
    </dsp:sp>
    <dsp:sp modelId="{042E1CDC-C5F8-4B62-8415-E60F4A7DD36E}">
      <dsp:nvSpPr>
        <dsp:cNvPr id="0" name=""/>
        <dsp:cNvSpPr/>
      </dsp:nvSpPr>
      <dsp:spPr>
        <a:xfrm>
          <a:off x="1778094" y="1241660"/>
          <a:ext cx="1606675" cy="96400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dirty="0">
              <a:latin typeface="Gill Sans MT" panose="020B0502020104020203" pitchFamily="34" charset="0"/>
            </a:rPr>
            <a:t>Unknown Results for Drug-Related Offences by Sex of Offender</a:t>
          </a:r>
        </a:p>
      </dsp:txBody>
      <dsp:txXfrm>
        <a:off x="1778094" y="1241660"/>
        <a:ext cx="1606675" cy="964005"/>
      </dsp:txXfrm>
    </dsp:sp>
    <dsp:sp modelId="{462740D5-8814-416D-BB95-DE22B71A260C}">
      <dsp:nvSpPr>
        <dsp:cNvPr id="0" name=""/>
        <dsp:cNvSpPr/>
      </dsp:nvSpPr>
      <dsp:spPr>
        <a:xfrm>
          <a:off x="3545437" y="1241660"/>
          <a:ext cx="1606675" cy="96400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Unknown Results for Alcohol-Related Offences by Sex of Offender</a:t>
          </a:r>
        </a:p>
      </dsp:txBody>
      <dsp:txXfrm>
        <a:off x="3545437" y="1241660"/>
        <a:ext cx="1606675" cy="964005"/>
      </dsp:txXfrm>
    </dsp:sp>
    <dsp:sp modelId="{9D564ACF-570A-4A3C-8759-A49A8192431A}">
      <dsp:nvSpPr>
        <dsp:cNvPr id="0" name=""/>
        <dsp:cNvSpPr/>
      </dsp:nvSpPr>
      <dsp:spPr>
        <a:xfrm>
          <a:off x="5312781" y="1241660"/>
          <a:ext cx="1606675" cy="9640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Quantity, Value, and Duty of Tobacco and Tobacco Products Exported from Bonded Warehouses</a:t>
          </a:r>
        </a:p>
      </dsp:txBody>
      <dsp:txXfrm>
        <a:off x="5312781" y="1241660"/>
        <a:ext cx="1606675" cy="964005"/>
      </dsp:txXfrm>
    </dsp:sp>
    <dsp:sp modelId="{800F0D6E-15FB-41EA-87D7-4F47323E67EB}">
      <dsp:nvSpPr>
        <dsp:cNvPr id="0" name=""/>
        <dsp:cNvSpPr/>
      </dsp:nvSpPr>
      <dsp:spPr>
        <a:xfrm>
          <a:off x="7080124" y="1241660"/>
          <a:ext cx="1606675" cy="96400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Illicit Tests by Sport </a:t>
          </a:r>
        </a:p>
      </dsp:txBody>
      <dsp:txXfrm>
        <a:off x="7080124" y="1241660"/>
        <a:ext cx="1606675" cy="964005"/>
      </dsp:txXfrm>
    </dsp:sp>
    <dsp:sp modelId="{3FAE2F52-AA88-4F83-BABF-D226AEC7FF2A}">
      <dsp:nvSpPr>
        <dsp:cNvPr id="0" name=""/>
        <dsp:cNvSpPr/>
      </dsp:nvSpPr>
      <dsp:spPr>
        <a:xfrm>
          <a:off x="8847467" y="1241660"/>
          <a:ext cx="1606675" cy="96400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Triage Assessment for Addictive Disorders Results by Number of Participants</a:t>
          </a:r>
        </a:p>
      </dsp:txBody>
      <dsp:txXfrm>
        <a:off x="8847467" y="1241660"/>
        <a:ext cx="1606675" cy="964005"/>
      </dsp:txXfrm>
    </dsp:sp>
    <dsp:sp modelId="{CAA8554B-142E-42D5-A904-05EF691AB1FD}">
      <dsp:nvSpPr>
        <dsp:cNvPr id="0" name=""/>
        <dsp:cNvSpPr/>
      </dsp:nvSpPr>
      <dsp:spPr>
        <a:xfrm>
          <a:off x="10614811" y="1241660"/>
          <a:ext cx="1606675" cy="96400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Primary Diagnoses of Inpatient Drug-Related Cases </a:t>
          </a:r>
        </a:p>
      </dsp:txBody>
      <dsp:txXfrm>
        <a:off x="10614811" y="1241660"/>
        <a:ext cx="1606675" cy="964005"/>
      </dsp:txXfrm>
    </dsp:sp>
    <dsp:sp modelId="{14C87B94-2F68-4476-B165-68C6C3DACE5E}">
      <dsp:nvSpPr>
        <dsp:cNvPr id="0" name=""/>
        <dsp:cNvSpPr/>
      </dsp:nvSpPr>
      <dsp:spPr>
        <a:xfrm>
          <a:off x="10750" y="2366333"/>
          <a:ext cx="1606675" cy="96400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Primary Diagnoses of Inpatient Cases of Poisoning and Toxic Effects of Substances </a:t>
          </a:r>
        </a:p>
      </dsp:txBody>
      <dsp:txXfrm>
        <a:off x="10750" y="2366333"/>
        <a:ext cx="1606675" cy="964005"/>
      </dsp:txXfrm>
    </dsp:sp>
    <dsp:sp modelId="{AC2C8794-6A67-414A-89B9-000A432810B7}">
      <dsp:nvSpPr>
        <dsp:cNvPr id="0" name=""/>
        <dsp:cNvSpPr/>
      </dsp:nvSpPr>
      <dsp:spPr>
        <a:xfrm>
          <a:off x="1778094" y="2366333"/>
          <a:ext cx="1606675" cy="9640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Secondary Diagnoses of Inpatient Drug-Related Cases </a:t>
          </a:r>
        </a:p>
      </dsp:txBody>
      <dsp:txXfrm>
        <a:off x="1778094" y="2366333"/>
        <a:ext cx="1606675" cy="964005"/>
      </dsp:txXfrm>
    </dsp:sp>
    <dsp:sp modelId="{50F85ACD-8C78-4771-990A-C5FB7936B56C}">
      <dsp:nvSpPr>
        <dsp:cNvPr id="0" name=""/>
        <dsp:cNvSpPr/>
      </dsp:nvSpPr>
      <dsp:spPr>
        <a:xfrm>
          <a:off x="3545437" y="2366333"/>
          <a:ext cx="1606675" cy="96400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Secondary Diagnoses of Inpatient Cases of Poisoning and Toxic Effects of Substances</a:t>
          </a:r>
        </a:p>
      </dsp:txBody>
      <dsp:txXfrm>
        <a:off x="3545437" y="2366333"/>
        <a:ext cx="1606675" cy="964005"/>
      </dsp:txXfrm>
    </dsp:sp>
    <dsp:sp modelId="{39D60FAA-453B-4992-B22C-1136BC6E451C}">
      <dsp:nvSpPr>
        <dsp:cNvPr id="0" name=""/>
        <dsp:cNvSpPr/>
      </dsp:nvSpPr>
      <dsp:spPr>
        <a:xfrm>
          <a:off x="5312781" y="2366333"/>
          <a:ext cx="1606675" cy="96400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dirty="0">
              <a:latin typeface="Gill Sans MT" panose="020B0502020104020203" pitchFamily="34" charset="0"/>
            </a:rPr>
            <a:t>Primary Diagnoses of ER Drug-Related Cases </a:t>
          </a:r>
        </a:p>
      </dsp:txBody>
      <dsp:txXfrm>
        <a:off x="5312781" y="2366333"/>
        <a:ext cx="1606675" cy="964005"/>
      </dsp:txXfrm>
    </dsp:sp>
    <dsp:sp modelId="{9AE746F6-9C73-48E8-A97B-2C56400619D4}">
      <dsp:nvSpPr>
        <dsp:cNvPr id="0" name=""/>
        <dsp:cNvSpPr/>
      </dsp:nvSpPr>
      <dsp:spPr>
        <a:xfrm>
          <a:off x="7080124" y="2366333"/>
          <a:ext cx="1606675" cy="96400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dirty="0">
              <a:latin typeface="Gill Sans MT" panose="020B0502020104020203" pitchFamily="34" charset="0"/>
            </a:rPr>
            <a:t>Primary Diagnoses of ER Cases of Poisoning and Toxic Effects of Substances </a:t>
          </a:r>
        </a:p>
      </dsp:txBody>
      <dsp:txXfrm>
        <a:off x="7080124" y="2366333"/>
        <a:ext cx="1606675" cy="964005"/>
      </dsp:txXfrm>
    </dsp:sp>
    <dsp:sp modelId="{6209C08B-63FF-40E5-8829-753C0E6009FC}">
      <dsp:nvSpPr>
        <dsp:cNvPr id="0" name=""/>
        <dsp:cNvSpPr/>
      </dsp:nvSpPr>
      <dsp:spPr>
        <a:xfrm>
          <a:off x="8847467" y="2366333"/>
          <a:ext cx="1606675" cy="96400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dirty="0">
              <a:latin typeface="Gill Sans MT" panose="020B0502020104020203" pitchFamily="34" charset="0"/>
            </a:rPr>
            <a:t>Secondary Diagnoses of ER Drug-Related Cases </a:t>
          </a:r>
        </a:p>
      </dsp:txBody>
      <dsp:txXfrm>
        <a:off x="8847467" y="2366333"/>
        <a:ext cx="1606675" cy="964005"/>
      </dsp:txXfrm>
    </dsp:sp>
    <dsp:sp modelId="{E7AAE195-81E8-4CD4-95B4-8042F4E84202}">
      <dsp:nvSpPr>
        <dsp:cNvPr id="0" name=""/>
        <dsp:cNvSpPr/>
      </dsp:nvSpPr>
      <dsp:spPr>
        <a:xfrm>
          <a:off x="10614811" y="2366333"/>
          <a:ext cx="1606675" cy="9640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dirty="0">
              <a:latin typeface="Gill Sans MT" panose="020B0502020104020203" pitchFamily="34" charset="0"/>
            </a:rPr>
            <a:t>Secondary Diagnoses of ER Cases of Poisoning and Toxic Effects of Substances </a:t>
          </a:r>
        </a:p>
      </dsp:txBody>
      <dsp:txXfrm>
        <a:off x="10614811" y="2366333"/>
        <a:ext cx="1606675" cy="964005"/>
      </dsp:txXfrm>
    </dsp:sp>
    <dsp:sp modelId="{ADF4E883-56A1-4F84-8359-06FB3EC6CC91}">
      <dsp:nvSpPr>
        <dsp:cNvPr id="0" name=""/>
        <dsp:cNvSpPr/>
      </dsp:nvSpPr>
      <dsp:spPr>
        <a:xfrm>
          <a:off x="2661766" y="3491006"/>
          <a:ext cx="1606675" cy="96400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dirty="0">
              <a:latin typeface="Gill Sans MT" panose="020B0502020104020203" pitchFamily="34" charset="0"/>
            </a:rPr>
            <a:t>Primary Diagnoses of MAWI Drug-Related Cases </a:t>
          </a:r>
        </a:p>
      </dsp:txBody>
      <dsp:txXfrm>
        <a:off x="2661766" y="3491006"/>
        <a:ext cx="1606675" cy="964005"/>
      </dsp:txXfrm>
    </dsp:sp>
    <dsp:sp modelId="{C02A3AFF-45EE-4540-B065-2EE7D446C10A}">
      <dsp:nvSpPr>
        <dsp:cNvPr id="0" name=""/>
        <dsp:cNvSpPr/>
      </dsp:nvSpPr>
      <dsp:spPr>
        <a:xfrm>
          <a:off x="4429109" y="3491006"/>
          <a:ext cx="1606675" cy="96400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dirty="0">
              <a:latin typeface="Gill Sans MT" panose="020B0502020104020203" pitchFamily="34" charset="0"/>
            </a:rPr>
            <a:t>Secondary Diagnoses of MAWI Drug-Related Cases </a:t>
          </a:r>
        </a:p>
      </dsp:txBody>
      <dsp:txXfrm>
        <a:off x="4429109" y="3491006"/>
        <a:ext cx="1606675" cy="964005"/>
      </dsp:txXfrm>
    </dsp:sp>
    <dsp:sp modelId="{34DB1D1A-11DB-4DF8-8134-6EAC013E230D}">
      <dsp:nvSpPr>
        <dsp:cNvPr id="0" name=""/>
        <dsp:cNvSpPr/>
      </dsp:nvSpPr>
      <dsp:spPr>
        <a:xfrm>
          <a:off x="6196452" y="3491006"/>
          <a:ext cx="1606675" cy="96400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dirty="0">
              <a:latin typeface="Gill Sans MT" panose="020B0502020104020203" pitchFamily="34" charset="0"/>
            </a:rPr>
            <a:t>Secondary Diagnoses of MAWI Inpatient Cases of Poisoning and Toxic Effects of Substances</a:t>
          </a:r>
          <a:r>
            <a:rPr lang="en-US" sz="1200" kern="1200" baseline="30000" dirty="0">
              <a:latin typeface="Gill Sans MT" panose="020B0502020104020203" pitchFamily="34" charset="0"/>
            </a:rPr>
            <a:t> </a:t>
          </a:r>
          <a:r>
            <a:rPr lang="en-US" sz="1200" kern="1200" dirty="0">
              <a:latin typeface="Gill Sans MT" panose="020B0502020104020203" pitchFamily="34" charset="0"/>
            </a:rPr>
            <a:t>Cases </a:t>
          </a:r>
        </a:p>
      </dsp:txBody>
      <dsp:txXfrm>
        <a:off x="6196452" y="3491006"/>
        <a:ext cx="1606675" cy="964005"/>
      </dsp:txXfrm>
    </dsp:sp>
    <dsp:sp modelId="{3069182E-078D-4DD0-81F8-A7C5F0DDF3C7}">
      <dsp:nvSpPr>
        <dsp:cNvPr id="0" name=""/>
        <dsp:cNvSpPr/>
      </dsp:nvSpPr>
      <dsp:spPr>
        <a:xfrm>
          <a:off x="7963796" y="3491006"/>
          <a:ext cx="1606675" cy="96400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alibri" panose="020F0502020204030204" pitchFamily="34" charset="0"/>
            <a:buNone/>
          </a:pPr>
          <a:r>
            <a:rPr lang="en-US" sz="1200" kern="1200">
              <a:latin typeface="Gill Sans MT" panose="020B0502020104020203" pitchFamily="34" charset="0"/>
            </a:rPr>
            <a:t>PRIDE Bermuda’s LifeSkills Programme Statistics</a:t>
          </a:r>
        </a:p>
      </dsp:txBody>
      <dsp:txXfrm>
        <a:off x="7963796" y="3491006"/>
        <a:ext cx="1606675" cy="964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CC39D-13E2-4524-B007-B3DC3A5EC4B7}">
      <dsp:nvSpPr>
        <dsp:cNvPr id="0" name=""/>
        <dsp:cNvSpPr/>
      </dsp:nvSpPr>
      <dsp:spPr>
        <a:xfrm>
          <a:off x="779375" y="1569165"/>
          <a:ext cx="390397" cy="1008009"/>
        </a:xfrm>
        <a:custGeom>
          <a:avLst/>
          <a:gdLst/>
          <a:ahLst/>
          <a:cxnLst/>
          <a:rect l="0" t="0" r="0" b="0"/>
          <a:pathLst>
            <a:path>
              <a:moveTo>
                <a:pt x="0" y="0"/>
              </a:moveTo>
              <a:lnTo>
                <a:pt x="195198" y="0"/>
              </a:lnTo>
              <a:lnTo>
                <a:pt x="195198" y="1008009"/>
              </a:lnTo>
              <a:lnTo>
                <a:pt x="390397" y="1008009"/>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ill Sans MT" panose="020B0502020104020203" pitchFamily="34" charset="0"/>
          </a:endParaRPr>
        </a:p>
      </dsp:txBody>
      <dsp:txXfrm>
        <a:off x="947550" y="2046145"/>
        <a:ext cx="54048" cy="54048"/>
      </dsp:txXfrm>
    </dsp:sp>
    <dsp:sp modelId="{09F0BC3F-F993-4452-9288-CFCE76962F81}">
      <dsp:nvSpPr>
        <dsp:cNvPr id="0" name=""/>
        <dsp:cNvSpPr/>
      </dsp:nvSpPr>
      <dsp:spPr>
        <a:xfrm>
          <a:off x="779375" y="1523445"/>
          <a:ext cx="390397" cy="91440"/>
        </a:xfrm>
        <a:custGeom>
          <a:avLst/>
          <a:gdLst/>
          <a:ahLst/>
          <a:cxnLst/>
          <a:rect l="0" t="0" r="0" b="0"/>
          <a:pathLst>
            <a:path>
              <a:moveTo>
                <a:pt x="0" y="45720"/>
              </a:moveTo>
              <a:lnTo>
                <a:pt x="390397" y="45720"/>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64815" y="1559405"/>
        <a:ext cx="19519" cy="19519"/>
      </dsp:txXfrm>
    </dsp:sp>
    <dsp:sp modelId="{F853DD8F-7C90-4E18-B43A-D4D0D39A7699}">
      <dsp:nvSpPr>
        <dsp:cNvPr id="0" name=""/>
        <dsp:cNvSpPr/>
      </dsp:nvSpPr>
      <dsp:spPr>
        <a:xfrm>
          <a:off x="779375" y="561156"/>
          <a:ext cx="390397" cy="1008009"/>
        </a:xfrm>
        <a:custGeom>
          <a:avLst/>
          <a:gdLst/>
          <a:ahLst/>
          <a:cxnLst/>
          <a:rect l="0" t="0" r="0" b="0"/>
          <a:pathLst>
            <a:path>
              <a:moveTo>
                <a:pt x="0" y="1008009"/>
              </a:moveTo>
              <a:lnTo>
                <a:pt x="195198" y="1008009"/>
              </a:lnTo>
              <a:lnTo>
                <a:pt x="195198" y="0"/>
              </a:lnTo>
              <a:lnTo>
                <a:pt x="390397" y="0"/>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ill Sans MT" panose="020B0502020104020203" pitchFamily="34" charset="0"/>
          </a:endParaRPr>
        </a:p>
      </dsp:txBody>
      <dsp:txXfrm>
        <a:off x="947550" y="1038136"/>
        <a:ext cx="54048" cy="54048"/>
      </dsp:txXfrm>
    </dsp:sp>
    <dsp:sp modelId="{5EB6AE97-1228-4D3C-ACB4-EBBD5262F9E9}">
      <dsp:nvSpPr>
        <dsp:cNvPr id="0" name=""/>
        <dsp:cNvSpPr/>
      </dsp:nvSpPr>
      <dsp:spPr>
        <a:xfrm rot="16200000">
          <a:off x="-1084285" y="1271606"/>
          <a:ext cx="3132204" cy="595118"/>
        </a:xfrm>
        <a:prstGeom prst="rect">
          <a:avLst/>
        </a:prstGeom>
        <a:solidFill>
          <a:schemeClr val="accent5">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ill Sans MT" panose="020B0502020104020203" pitchFamily="34" charset="0"/>
            </a:rPr>
            <a:t>Drug Strategy</a:t>
          </a:r>
        </a:p>
      </dsp:txBody>
      <dsp:txXfrm>
        <a:off x="-1084285" y="1271606"/>
        <a:ext cx="3132204" cy="595118"/>
      </dsp:txXfrm>
    </dsp:sp>
    <dsp:sp modelId="{283D0AEA-2AA4-4155-A4F7-E8687355CA5D}">
      <dsp:nvSpPr>
        <dsp:cNvPr id="0" name=""/>
        <dsp:cNvSpPr/>
      </dsp:nvSpPr>
      <dsp:spPr>
        <a:xfrm>
          <a:off x="1169773" y="32595"/>
          <a:ext cx="2907078" cy="1057121"/>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ill Sans MT" panose="020B0502020104020203" pitchFamily="34" charset="0"/>
            </a:rPr>
            <a:t>Evaluation</a:t>
          </a:r>
        </a:p>
      </dsp:txBody>
      <dsp:txXfrm>
        <a:off x="1169773" y="32595"/>
        <a:ext cx="2907078" cy="1057121"/>
      </dsp:txXfrm>
    </dsp:sp>
    <dsp:sp modelId="{DE9C12E1-38A4-4870-850F-2F03437E0EB1}">
      <dsp:nvSpPr>
        <dsp:cNvPr id="0" name=""/>
        <dsp:cNvSpPr/>
      </dsp:nvSpPr>
      <dsp:spPr>
        <a:xfrm>
          <a:off x="1169773" y="1238496"/>
          <a:ext cx="2741960" cy="661337"/>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ill Sans MT" panose="020B0502020104020203" pitchFamily="34" charset="0"/>
            </a:rPr>
            <a:t>Needs</a:t>
          </a:r>
          <a:r>
            <a:rPr lang="en-US" sz="2500" kern="1200" dirty="0">
              <a:latin typeface="Gill Sans MT" panose="020B0502020104020203" pitchFamily="34" charset="0"/>
            </a:rPr>
            <a:t> Assessment</a:t>
          </a:r>
        </a:p>
      </dsp:txBody>
      <dsp:txXfrm>
        <a:off x="1169773" y="1238496"/>
        <a:ext cx="2741960" cy="661337"/>
      </dsp:txXfrm>
    </dsp:sp>
    <dsp:sp modelId="{BBDBE6E5-AAA8-4AA0-AB59-2359DFC0B3E1}">
      <dsp:nvSpPr>
        <dsp:cNvPr id="0" name=""/>
        <dsp:cNvSpPr/>
      </dsp:nvSpPr>
      <dsp:spPr>
        <a:xfrm>
          <a:off x="1169773" y="2048614"/>
          <a:ext cx="2907078" cy="1057121"/>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ill Sans MT" panose="020B0502020104020203" pitchFamily="34" charset="0"/>
            </a:rPr>
            <a:t>New Strategy</a:t>
          </a:r>
        </a:p>
      </dsp:txBody>
      <dsp:txXfrm>
        <a:off x="1169773" y="2048614"/>
        <a:ext cx="2907078" cy="10571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A9234-8CE0-4A3B-AF17-138DBB412B0C}">
      <dsp:nvSpPr>
        <dsp:cNvPr id="0" name=""/>
        <dsp:cNvSpPr/>
      </dsp:nvSpPr>
      <dsp:spPr>
        <a:xfrm>
          <a:off x="760106" y="1578932"/>
          <a:ext cx="170743" cy="566874"/>
        </a:xfrm>
        <a:custGeom>
          <a:avLst/>
          <a:gdLst/>
          <a:ahLst/>
          <a:cxnLst/>
          <a:rect l="0" t="0" r="0" b="0"/>
          <a:pathLst>
            <a:path>
              <a:moveTo>
                <a:pt x="0" y="0"/>
              </a:moveTo>
              <a:lnTo>
                <a:pt x="85371" y="0"/>
              </a:lnTo>
              <a:lnTo>
                <a:pt x="85371" y="566874"/>
              </a:lnTo>
              <a:lnTo>
                <a:pt x="170743" y="566874"/>
              </a:lnTo>
            </a:path>
          </a:pathLst>
        </a:custGeom>
        <a:noFill/>
        <a:ln w="12700" cap="flat" cmpd="sng" algn="ctr">
          <a:solidFill>
            <a:schemeClr val="accent4">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30676" y="1847569"/>
        <a:ext cx="29601" cy="29601"/>
      </dsp:txXfrm>
    </dsp:sp>
    <dsp:sp modelId="{F853DD8F-7C90-4E18-B43A-D4D0D39A7699}">
      <dsp:nvSpPr>
        <dsp:cNvPr id="0" name=""/>
        <dsp:cNvSpPr/>
      </dsp:nvSpPr>
      <dsp:spPr>
        <a:xfrm>
          <a:off x="760106" y="712587"/>
          <a:ext cx="184580" cy="866345"/>
        </a:xfrm>
        <a:custGeom>
          <a:avLst/>
          <a:gdLst/>
          <a:ahLst/>
          <a:cxnLst/>
          <a:rect l="0" t="0" r="0" b="0"/>
          <a:pathLst>
            <a:path>
              <a:moveTo>
                <a:pt x="0" y="866345"/>
              </a:moveTo>
              <a:lnTo>
                <a:pt x="92290" y="866345"/>
              </a:lnTo>
              <a:lnTo>
                <a:pt x="92290" y="0"/>
              </a:lnTo>
              <a:lnTo>
                <a:pt x="184580" y="0"/>
              </a:lnTo>
            </a:path>
          </a:pathLst>
        </a:custGeom>
        <a:noFill/>
        <a:ln w="12700" cap="flat" cmpd="sng" algn="ctr">
          <a:solidFill>
            <a:schemeClr val="accent4">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ill Sans MT" panose="020B0502020104020203" pitchFamily="34" charset="0"/>
          </a:endParaRPr>
        </a:p>
      </dsp:txBody>
      <dsp:txXfrm>
        <a:off x="830251" y="1123615"/>
        <a:ext cx="44289" cy="44289"/>
      </dsp:txXfrm>
    </dsp:sp>
    <dsp:sp modelId="{5EB6AE97-1228-4D3C-ACB4-EBBD5262F9E9}">
      <dsp:nvSpPr>
        <dsp:cNvPr id="0" name=""/>
        <dsp:cNvSpPr/>
      </dsp:nvSpPr>
      <dsp:spPr>
        <a:xfrm rot="16200000">
          <a:off x="-1077949" y="1300279"/>
          <a:ext cx="3118804" cy="557306"/>
        </a:xfrm>
        <a:prstGeom prst="rect">
          <a:avLst/>
        </a:prstGeom>
        <a:solidFill>
          <a:schemeClr val="accent4">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ill Sans MT" panose="020B0502020104020203" pitchFamily="34" charset="0"/>
            </a:rPr>
            <a:t>Data Gaps</a:t>
          </a:r>
        </a:p>
      </dsp:txBody>
      <dsp:txXfrm>
        <a:off x="-1077949" y="1300279"/>
        <a:ext cx="3118804" cy="557306"/>
      </dsp:txXfrm>
    </dsp:sp>
    <dsp:sp modelId="{283D0AEA-2AA4-4155-A4F7-E8687355CA5D}">
      <dsp:nvSpPr>
        <dsp:cNvPr id="0" name=""/>
        <dsp:cNvSpPr/>
      </dsp:nvSpPr>
      <dsp:spPr>
        <a:xfrm>
          <a:off x="944687" y="217609"/>
          <a:ext cx="3379505" cy="989954"/>
        </a:xfrm>
        <a:prstGeom prst="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ill Sans MT" panose="020B0502020104020203" pitchFamily="34" charset="0"/>
            </a:rPr>
            <a:t>Archival data</a:t>
          </a:r>
        </a:p>
        <a:p>
          <a:pPr marL="0" lvl="0" indent="0" algn="ctr" defTabSz="1066800">
            <a:lnSpc>
              <a:spcPct val="90000"/>
            </a:lnSpc>
            <a:spcBef>
              <a:spcPct val="0"/>
            </a:spcBef>
            <a:spcAft>
              <a:spcPct val="35000"/>
            </a:spcAft>
            <a:buNone/>
          </a:pPr>
          <a:r>
            <a:rPr lang="en-US" sz="2400" kern="1200" dirty="0">
              <a:latin typeface="Gill Sans MT" panose="020B0502020104020203" pitchFamily="34" charset="0"/>
            </a:rPr>
            <a:t>New data </a:t>
          </a:r>
        </a:p>
      </dsp:txBody>
      <dsp:txXfrm>
        <a:off x="944687" y="217609"/>
        <a:ext cx="3379505" cy="989954"/>
      </dsp:txXfrm>
    </dsp:sp>
    <dsp:sp modelId="{F1655FA8-1A31-41D9-B253-5FFFE7411738}">
      <dsp:nvSpPr>
        <dsp:cNvPr id="0" name=""/>
        <dsp:cNvSpPr/>
      </dsp:nvSpPr>
      <dsp:spPr>
        <a:xfrm>
          <a:off x="930849" y="1503059"/>
          <a:ext cx="3393343" cy="1285494"/>
        </a:xfrm>
        <a:prstGeom prst="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ill Sans MT" panose="020B0502020104020203" pitchFamily="34" charset="0"/>
            </a:rPr>
            <a:t>Further relationship building</a:t>
          </a:r>
        </a:p>
      </dsp:txBody>
      <dsp:txXfrm>
        <a:off x="930849" y="1503059"/>
        <a:ext cx="3393343" cy="12854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3DD8F-7C90-4E18-B43A-D4D0D39A7699}">
      <dsp:nvSpPr>
        <dsp:cNvPr id="0" name=""/>
        <dsp:cNvSpPr/>
      </dsp:nvSpPr>
      <dsp:spPr>
        <a:xfrm>
          <a:off x="1023895" y="782626"/>
          <a:ext cx="91440" cy="786538"/>
        </a:xfrm>
        <a:custGeom>
          <a:avLst/>
          <a:gdLst/>
          <a:ahLst/>
          <a:cxnLst/>
          <a:rect l="0" t="0" r="0" b="0"/>
          <a:pathLst>
            <a:path>
              <a:moveTo>
                <a:pt x="45720" y="786538"/>
              </a:moveTo>
              <a:lnTo>
                <a:pt x="72915" y="786538"/>
              </a:lnTo>
              <a:lnTo>
                <a:pt x="72915" y="0"/>
              </a:lnTo>
              <a:lnTo>
                <a:pt x="100111" y="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ill Sans MT" panose="020B0502020104020203" pitchFamily="34" charset="0"/>
          </a:endParaRPr>
        </a:p>
      </dsp:txBody>
      <dsp:txXfrm>
        <a:off x="1049904" y="1156185"/>
        <a:ext cx="39420" cy="39420"/>
      </dsp:txXfrm>
    </dsp:sp>
    <dsp:sp modelId="{5EB6AE97-1228-4D3C-ACB4-EBBD5262F9E9}">
      <dsp:nvSpPr>
        <dsp:cNvPr id="0" name=""/>
        <dsp:cNvSpPr/>
      </dsp:nvSpPr>
      <dsp:spPr>
        <a:xfrm rot="16200000">
          <a:off x="-797691" y="1271024"/>
          <a:ext cx="3138331" cy="596282"/>
        </a:xfrm>
        <a:prstGeom prst="rect">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ill Sans MT" panose="020B0502020104020203" pitchFamily="34" charset="0"/>
            </a:rPr>
            <a:t>Research</a:t>
          </a:r>
        </a:p>
      </dsp:txBody>
      <dsp:txXfrm>
        <a:off x="-797691" y="1271024"/>
        <a:ext cx="3138331" cy="596282"/>
      </dsp:txXfrm>
    </dsp:sp>
    <dsp:sp modelId="{283D0AEA-2AA4-4155-A4F7-E8687355CA5D}">
      <dsp:nvSpPr>
        <dsp:cNvPr id="0" name=""/>
        <dsp:cNvSpPr/>
      </dsp:nvSpPr>
      <dsp:spPr>
        <a:xfrm>
          <a:off x="1124006" y="253032"/>
          <a:ext cx="2912765" cy="105918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ill Sans MT" panose="020B0502020104020203" pitchFamily="34" charset="0"/>
            </a:rPr>
            <a:t>Review data collection methodology </a:t>
          </a:r>
        </a:p>
      </dsp:txBody>
      <dsp:txXfrm>
        <a:off x="1124006" y="253032"/>
        <a:ext cx="2912765" cy="10591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0.07703</cdr:x>
      <cdr:y>0.63664</cdr:y>
    </cdr:from>
    <cdr:to>
      <cdr:x>0.26096</cdr:x>
      <cdr:y>0.85942</cdr:y>
    </cdr:to>
    <cdr:sp macro="" textlink="">
      <cdr:nvSpPr>
        <cdr:cNvPr id="2" name="Rectangle 1">
          <a:extLst xmlns:a="http://schemas.openxmlformats.org/drawingml/2006/main">
            <a:ext uri="{FF2B5EF4-FFF2-40B4-BE49-F238E27FC236}">
              <a16:creationId xmlns:a16="http://schemas.microsoft.com/office/drawing/2014/main" id="{2EA03409-B390-E102-08C7-E52064DCA141}"/>
            </a:ext>
          </a:extLst>
        </cdr:cNvPr>
        <cdr:cNvSpPr/>
      </cdr:nvSpPr>
      <cdr:spPr>
        <a:xfrm xmlns:a="http://schemas.openxmlformats.org/drawingml/2006/main">
          <a:off x="564175" y="2569709"/>
          <a:ext cx="1347170" cy="899206"/>
        </a:xfrm>
        <a:prstGeom xmlns:a="http://schemas.openxmlformats.org/drawingml/2006/main" prst="rect">
          <a:avLst/>
        </a:prstGeom>
        <a:solidFill xmlns:a="http://schemas.openxmlformats.org/drawingml/2006/main">
          <a:srgbClr val="2EABE3"/>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sz="2400" b="1" dirty="0">
              <a:latin typeface="Gill Sans MT" panose="020B0502020104020203" pitchFamily="34" charset="0"/>
            </a:rPr>
            <a:t>10</a:t>
          </a:r>
        </a:p>
        <a:p xmlns:a="http://schemas.openxmlformats.org/drawingml/2006/main">
          <a:pPr algn="ctr"/>
          <a:endParaRPr lang="en-US" b="1" dirty="0"/>
        </a:p>
      </cdr:txBody>
    </cdr:sp>
  </cdr:relSizeAnchor>
</c:userShapes>
</file>

<file path=ppt/drawings/drawing2.xml><?xml version="1.0" encoding="utf-8"?>
<c:userShapes xmlns:c="http://schemas.openxmlformats.org/drawingml/2006/chart">
  <cdr:relSizeAnchor xmlns:cdr="http://schemas.openxmlformats.org/drawingml/2006/chartDrawing">
    <cdr:from>
      <cdr:x>0.86214</cdr:x>
      <cdr:y>0.91838</cdr:y>
    </cdr:from>
    <cdr:to>
      <cdr:x>0.94265</cdr:x>
      <cdr:y>1</cdr:y>
    </cdr:to>
    <cdr:sp macro="" textlink="">
      <cdr:nvSpPr>
        <cdr:cNvPr id="2" name="Oval 1"/>
        <cdr:cNvSpPr/>
      </cdr:nvSpPr>
      <cdr:spPr>
        <a:xfrm xmlns:a="http://schemas.openxmlformats.org/drawingml/2006/main">
          <a:off x="5253950" y="3879117"/>
          <a:ext cx="490633" cy="344752"/>
        </a:xfrm>
        <a:prstGeom xmlns:a="http://schemas.openxmlformats.org/drawingml/2006/main" prst="ellipse">
          <a:avLst/>
        </a:prstGeom>
        <a:noFill xmlns:a="http://schemas.openxmlformats.org/drawingml/2006/main"/>
        <a:ln xmlns:a="http://schemas.openxmlformats.org/drawingml/2006/main">
          <a:solidFill>
            <a:schemeClr val="accent4"/>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0.78785</cdr:x>
      <cdr:y>0.41838</cdr:y>
    </cdr:from>
    <cdr:to>
      <cdr:x>0.86837</cdr:x>
      <cdr:y>0.5</cdr:y>
    </cdr:to>
    <cdr:sp macro="" textlink="">
      <cdr:nvSpPr>
        <cdr:cNvPr id="3" name="Oval 2"/>
        <cdr:cNvSpPr/>
      </cdr:nvSpPr>
      <cdr:spPr>
        <a:xfrm xmlns:a="http://schemas.openxmlformats.org/drawingml/2006/main">
          <a:off x="4801192" y="1767182"/>
          <a:ext cx="490694" cy="344752"/>
        </a:xfrm>
        <a:prstGeom xmlns:a="http://schemas.openxmlformats.org/drawingml/2006/main" prst="ellipse">
          <a:avLst/>
        </a:prstGeom>
        <a:noFill xmlns:a="http://schemas.openxmlformats.org/drawingml/2006/main"/>
        <a:ln xmlns:a="http://schemas.openxmlformats.org/drawingml/2006/main">
          <a:solidFill>
            <a:schemeClr val="accent4"/>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6ADB23D-A99F-4D2C-9879-A356B996B28B}" type="datetimeFigureOut">
              <a:rPr lang="en-US" smtClean="0"/>
              <a:t>10/31/2024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B7EFE60-1763-4630-8133-95E239B8E7A2}" type="slidenum">
              <a:rPr lang="en-US" smtClean="0"/>
              <a:t>‹#›</a:t>
            </a:fld>
            <a:endParaRPr lang="en-US"/>
          </a:p>
        </p:txBody>
      </p:sp>
    </p:spTree>
    <p:extLst>
      <p:ext uri="{BB962C8B-B14F-4D97-AF65-F5344CB8AC3E}">
        <p14:creationId xmlns:p14="http://schemas.microsoft.com/office/powerpoint/2010/main" val="69949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a:xfrm>
            <a:off x="478971" y="4444861"/>
            <a:ext cx="6128658" cy="3636705"/>
          </a:xfrm>
        </p:spPr>
        <p:txBody>
          <a:bodyPr/>
          <a:lstStyle/>
          <a:p>
            <a:pPr marL="171450" indent="-171450" algn="just">
              <a:buFont typeface="Arial" panose="020B0604020202020204" pitchFamily="34" charset="0"/>
              <a:buChar char="•"/>
            </a:pPr>
            <a:r>
              <a:rPr lang="en-US" sz="2000" b="0" i="0" u="none" strike="noStrike" kern="1200" baseline="0" dirty="0">
                <a:solidFill>
                  <a:schemeClr val="tx1"/>
                </a:solidFill>
                <a:latin typeface="+mn-lt"/>
                <a:ea typeface="+mn-ea"/>
                <a:cs typeface="+mn-cs"/>
              </a:rPr>
              <a:t>Welcome everyone to the 2024 meeting</a:t>
            </a:r>
          </a:p>
          <a:p>
            <a:pPr marL="171450" indent="-171450" algn="just">
              <a:buFont typeface="Arial" panose="020B0604020202020204" pitchFamily="34" charset="0"/>
              <a:buChar char="•"/>
            </a:pPr>
            <a:endParaRPr lang="en-US" sz="2000" b="0" i="0" u="none" strike="noStrike" kern="1200" baseline="0" dirty="0">
              <a:solidFill>
                <a:schemeClr val="tx1"/>
              </a:solidFill>
              <a:latin typeface="+mn-lt"/>
              <a:ea typeface="+mn-ea"/>
              <a:cs typeface="+mn-cs"/>
            </a:endParaRPr>
          </a:p>
          <a:p>
            <a:pPr marL="171450" indent="-171450" algn="just">
              <a:buFont typeface="Arial" panose="020B0604020202020204" pitchFamily="34" charset="0"/>
              <a:buChar char="•"/>
            </a:pPr>
            <a:r>
              <a:rPr lang="en-US" sz="2000" b="0" i="0" u="none" strike="noStrike" kern="1200" baseline="0" dirty="0">
                <a:solidFill>
                  <a:schemeClr val="tx1"/>
                </a:solidFill>
                <a:latin typeface="+mn-lt"/>
                <a:ea typeface="+mn-ea"/>
                <a:cs typeface="+mn-cs"/>
              </a:rPr>
              <a:t>With most of the membership here today, I like to thank you for your continued efforts to provide the very best information we can collect to inform the drug situation in Bermuda</a:t>
            </a:r>
          </a:p>
          <a:p>
            <a:pPr marL="171450" indent="-171450" algn="just">
              <a:buFont typeface="Arial" panose="020B0604020202020204" pitchFamily="34" charset="0"/>
              <a:buChar char="•"/>
            </a:pPr>
            <a:endParaRPr lang="en-US" sz="2000" b="0" i="0" u="none" strike="noStrike" kern="1200" baseline="0" dirty="0">
              <a:solidFill>
                <a:schemeClr val="tx1"/>
              </a:solidFill>
              <a:latin typeface="+mn-lt"/>
              <a:ea typeface="+mn-ea"/>
              <a:cs typeface="+mn-cs"/>
            </a:endParaRPr>
          </a:p>
          <a:p>
            <a:pPr marL="171450" indent="-171450" algn="just">
              <a:buFont typeface="Arial" panose="020B0604020202020204" pitchFamily="34" charset="0"/>
              <a:buChar char="•"/>
            </a:pPr>
            <a:r>
              <a:rPr lang="en-US" sz="2000" b="0" i="0" u="none" strike="noStrike" kern="1200" baseline="0" dirty="0">
                <a:solidFill>
                  <a:schemeClr val="tx1"/>
                </a:solidFill>
                <a:latin typeface="+mn-lt"/>
                <a:ea typeface="+mn-ea"/>
                <a:cs typeface="+mn-cs"/>
              </a:rPr>
              <a:t>There have been a number of challenges for all of us over the past year but, I would like to encourage each of us to think about how we can improve on how we collect information and/or how we can improve upon the process to ensure quality information is available</a:t>
            </a:r>
          </a:p>
        </p:txBody>
      </p:sp>
      <p:sp>
        <p:nvSpPr>
          <p:cNvPr id="4" name="Slide Number Placeholder 3"/>
          <p:cNvSpPr>
            <a:spLocks noGrp="1"/>
          </p:cNvSpPr>
          <p:nvPr>
            <p:ph type="sldNum" sz="quarter" idx="10"/>
          </p:nvPr>
        </p:nvSpPr>
        <p:spPr/>
        <p:txBody>
          <a:bodyPr/>
          <a:lstStyle/>
          <a:p>
            <a:fld id="{55552D0B-C378-4B4E-BE17-A6C600AAC702}" type="slidenum">
              <a:rPr lang="en-US" smtClean="0"/>
              <a:t>1</a:t>
            </a:fld>
            <a:endParaRPr lang="en-US"/>
          </a:p>
        </p:txBody>
      </p:sp>
    </p:spTree>
    <p:extLst>
      <p:ext uri="{BB962C8B-B14F-4D97-AF65-F5344CB8AC3E}">
        <p14:creationId xmlns:p14="http://schemas.microsoft.com/office/powerpoint/2010/main" val="4146137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rtl="0">
              <a:lnSpc>
                <a:spcPct val="100000"/>
              </a:lnSpc>
              <a:spcAft>
                <a:spcPts val="0"/>
              </a:spcAft>
              <a:buFont typeface="Arial" panose="020B0604020202020204" pitchFamily="34" charset="0"/>
              <a:buChar char="•"/>
            </a:pPr>
            <a:r>
              <a:rPr lang="en-US" sz="2400" dirty="0">
                <a:latin typeface="Gill Sans MT" pitchFamily="34" charset="0"/>
              </a:rPr>
              <a:t>There have been some decreases</a:t>
            </a:r>
            <a:r>
              <a:rPr lang="en-US" sz="2400" baseline="0" dirty="0">
                <a:latin typeface="Gill Sans MT" pitchFamily="34" charset="0"/>
              </a:rPr>
              <a:t> in </a:t>
            </a:r>
            <a:r>
              <a:rPr lang="en-US" sz="2400" baseline="0" dirty="0" err="1">
                <a:latin typeface="Gill Sans MT" pitchFamily="34" charset="0"/>
              </a:rPr>
              <a:t>programme</a:t>
            </a:r>
            <a:r>
              <a:rPr lang="en-US" sz="2400" baseline="0" dirty="0">
                <a:latin typeface="Gill Sans MT" pitchFamily="34" charset="0"/>
              </a:rPr>
              <a:t> referrals and admissions over the past year and increases in other areas such as the number of </a:t>
            </a:r>
            <a:r>
              <a:rPr lang="en-US" sz="2400" baseline="0" dirty="0" err="1">
                <a:latin typeface="Gill Sans MT" pitchFamily="34" charset="0"/>
              </a:rPr>
              <a:t>occational</a:t>
            </a:r>
            <a:r>
              <a:rPr lang="en-US" sz="2400" baseline="0" dirty="0">
                <a:latin typeface="Gill Sans MT" pitchFamily="34" charset="0"/>
              </a:rPr>
              <a:t> </a:t>
            </a:r>
            <a:r>
              <a:rPr lang="en-US" sz="2400" baseline="0" dirty="0" err="1">
                <a:latin typeface="Gill Sans MT" pitchFamily="34" charset="0"/>
              </a:rPr>
              <a:t>licences</a:t>
            </a:r>
            <a:r>
              <a:rPr lang="en-US" sz="2400" baseline="0" dirty="0">
                <a:latin typeface="Gill Sans MT" pitchFamily="34" charset="0"/>
              </a:rPr>
              <a:t> issued and minor increases in treatment admissions. </a:t>
            </a:r>
          </a:p>
          <a:p>
            <a:pPr marL="0" lvl="0" indent="0" rtl="0">
              <a:lnSpc>
                <a:spcPct val="100000"/>
              </a:lnSpc>
              <a:spcAft>
                <a:spcPts val="0"/>
              </a:spcAft>
              <a:buFont typeface="Arial" panose="020B0604020202020204" pitchFamily="34" charset="0"/>
              <a:buNone/>
            </a:pPr>
            <a:endParaRPr lang="en-US" sz="2400" dirty="0">
              <a:latin typeface="Gill Sans MT" pitchFamily="34" charset="0"/>
            </a:endParaRPr>
          </a:p>
          <a:p>
            <a:pPr marL="0" lvl="0" indent="0" rtl="0">
              <a:lnSpc>
                <a:spcPct val="100000"/>
              </a:lnSpc>
              <a:spcAft>
                <a:spcPts val="0"/>
              </a:spcAft>
              <a:buFont typeface="Arial" panose="020B0604020202020204" pitchFamily="34" charset="0"/>
              <a:buNone/>
            </a:pPr>
            <a:endParaRPr lang="en-US" sz="2400" dirty="0">
              <a:latin typeface="Gill Sans MT" pitchFamily="34" charset="0"/>
            </a:endParaRPr>
          </a:p>
          <a:p>
            <a:pPr marL="285750" lvl="0" indent="-285750" rtl="0">
              <a:lnSpc>
                <a:spcPct val="100000"/>
              </a:lnSpc>
              <a:spcAft>
                <a:spcPts val="0"/>
              </a:spcAft>
              <a:buFont typeface="Arial" panose="020B0604020202020204" pitchFamily="34" charset="0"/>
              <a:buChar char="•"/>
            </a:pPr>
            <a:endParaRPr lang="en-US" sz="1200" dirty="0">
              <a:latin typeface="Gill Sans MT" pitchFamily="34" charset="0"/>
            </a:endParaRPr>
          </a:p>
          <a:p>
            <a:pPr marL="285750" indent="-28575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AB7EFE60-1763-4630-8133-95E239B8E7A2}" type="slidenum">
              <a:rPr lang="en-US" smtClean="0"/>
              <a:t>10</a:t>
            </a:fld>
            <a:endParaRPr lang="en-US"/>
          </a:p>
        </p:txBody>
      </p:sp>
    </p:spTree>
    <p:extLst>
      <p:ext uri="{BB962C8B-B14F-4D97-AF65-F5344CB8AC3E}">
        <p14:creationId xmlns:p14="http://schemas.microsoft.com/office/powerpoint/2010/main" val="129759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a:t>
            </a:r>
            <a:r>
              <a:rPr lang="en-US" baseline="0" dirty="0"/>
              <a:t> from the Maternal Health Clinic shows a decline in the number of women testing positive for THC , which is something to be celebrated. </a:t>
            </a:r>
            <a:endParaRPr lang="en-US" dirty="0"/>
          </a:p>
        </p:txBody>
      </p:sp>
      <p:sp>
        <p:nvSpPr>
          <p:cNvPr id="4" name="Slide Number Placeholder 3"/>
          <p:cNvSpPr>
            <a:spLocks noGrp="1"/>
          </p:cNvSpPr>
          <p:nvPr>
            <p:ph type="sldNum" sz="quarter" idx="10"/>
          </p:nvPr>
        </p:nvSpPr>
        <p:spPr/>
        <p:txBody>
          <a:bodyPr/>
          <a:lstStyle/>
          <a:p>
            <a:fld id="{AB7EFE60-1763-4630-8133-95E239B8E7A2}" type="slidenum">
              <a:rPr lang="en-US" smtClean="0"/>
              <a:t>11</a:t>
            </a:fld>
            <a:endParaRPr lang="en-US"/>
          </a:p>
        </p:txBody>
      </p:sp>
    </p:spTree>
    <p:extLst>
      <p:ext uri="{BB962C8B-B14F-4D97-AF65-F5344CB8AC3E}">
        <p14:creationId xmlns:p14="http://schemas.microsoft.com/office/powerpoint/2010/main" val="1347814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a:xfrm>
            <a:off x="119743" y="4444861"/>
            <a:ext cx="6672943" cy="3636705"/>
          </a:xfrm>
        </p:spPr>
        <p:txBody>
          <a:bodyPr/>
          <a:lstStyle/>
          <a:p>
            <a:pPr marL="171450" indent="-171450">
              <a:buFont typeface="Arial" panose="020B0604020202020204" pitchFamily="34" charset="0"/>
              <a:buChar char="•"/>
            </a:pPr>
            <a:r>
              <a:rPr lang="en-US" sz="2400" dirty="0"/>
              <a:t>Here we have the 2023 estimated liquor store</a:t>
            </a:r>
            <a:r>
              <a:rPr lang="en-US" sz="2400" baseline="0" dirty="0"/>
              <a:t> sales in millions on the left and the estimated duty collected on alcohol in millions on the right. </a:t>
            </a:r>
          </a:p>
          <a:p>
            <a:pPr marL="171450" indent="-171450">
              <a:buFont typeface="Arial" panose="020B0604020202020204" pitchFamily="34" charset="0"/>
              <a:buChar char="•"/>
            </a:pPr>
            <a:endParaRPr lang="en-US" sz="2400" dirty="0"/>
          </a:p>
          <a:p>
            <a:pPr marL="171450" indent="-171450">
              <a:buFont typeface="Arial" panose="020B0604020202020204" pitchFamily="34" charset="0"/>
              <a:buChar char="•"/>
            </a:pPr>
            <a:r>
              <a:rPr lang="en-US" sz="2400" baseline="0" dirty="0"/>
              <a:t>This slide shows that alcohol continues to be a large source of taxes collected on an annual basis. </a:t>
            </a:r>
          </a:p>
          <a:p>
            <a:pPr marL="0" indent="0">
              <a:buFont typeface="Arial" panose="020B0604020202020204" pitchFamily="34" charset="0"/>
              <a:buNone/>
            </a:pPr>
            <a:endParaRPr lang="en-US" sz="2400" baseline="0" dirty="0"/>
          </a:p>
          <a:p>
            <a:pPr marL="171450" indent="-171450">
              <a:buFont typeface="Arial" panose="020B0604020202020204" pitchFamily="34" charset="0"/>
              <a:buChar char="•"/>
            </a:pPr>
            <a:r>
              <a:rPr lang="en-US" sz="2400" baseline="0" dirty="0"/>
              <a:t>Not surprising but as you can see the months of July and December had the highest gross sales of alcohol. </a:t>
            </a:r>
          </a:p>
          <a:p>
            <a:endParaRPr lang="en-US" sz="2400" dirty="0">
              <a:latin typeface="Gill Sans MT" panose="020B0502020104020203" pitchFamily="34" charset="0"/>
              <a:ea typeface="Arial" charset="0"/>
              <a:cs typeface="Arial" charset="0"/>
            </a:endParaRPr>
          </a:p>
          <a:p>
            <a:pPr marL="171450" indent="-171450">
              <a:buFont typeface="Arial" panose="020B0604020202020204" pitchFamily="34" charset="0"/>
              <a:buChar char="•"/>
            </a:pPr>
            <a:endParaRPr lang="en-US" sz="2000" dirty="0"/>
          </a:p>
        </p:txBody>
      </p:sp>
      <p:sp>
        <p:nvSpPr>
          <p:cNvPr id="4" name="Slide Number Placeholder 3"/>
          <p:cNvSpPr>
            <a:spLocks noGrp="1"/>
          </p:cNvSpPr>
          <p:nvPr>
            <p:ph type="sldNum" sz="quarter" idx="10"/>
          </p:nvPr>
        </p:nvSpPr>
        <p:spPr/>
        <p:txBody>
          <a:bodyPr/>
          <a:lstStyle/>
          <a:p>
            <a:fld id="{AB7EFE60-1763-4630-8133-95E239B8E7A2}" type="slidenum">
              <a:rPr lang="en-US" smtClean="0"/>
              <a:t>12</a:t>
            </a:fld>
            <a:endParaRPr lang="en-US"/>
          </a:p>
        </p:txBody>
      </p:sp>
    </p:spTree>
    <p:extLst>
      <p:ext uri="{BB962C8B-B14F-4D97-AF65-F5344CB8AC3E}">
        <p14:creationId xmlns:p14="http://schemas.microsoft.com/office/powerpoint/2010/main" val="1585845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a:xfrm>
            <a:off x="315687" y="4444861"/>
            <a:ext cx="6632780" cy="3636705"/>
          </a:xfrm>
        </p:spPr>
        <p:txBody>
          <a:bodyPr/>
          <a:lstStyle/>
          <a:p>
            <a:pPr marL="171450" indent="-171450">
              <a:buFont typeface="Arial" panose="020B0604020202020204" pitchFamily="34" charset="0"/>
              <a:buChar char="•"/>
            </a:pPr>
            <a:r>
              <a:rPr lang="en-US" sz="2400" baseline="0" dirty="0"/>
              <a:t>Despite a decline in formal treatment referrals, there was an increase in persons being admitted the treatment facilities between 2022 and 2023. </a:t>
            </a:r>
          </a:p>
          <a:p>
            <a:pPr marL="628650" lvl="1" indent="-171450">
              <a:buFont typeface="Arial" panose="020B0604020202020204" pitchFamily="34" charset="0"/>
              <a:buChar char="•"/>
            </a:pPr>
            <a:r>
              <a:rPr lang="en-US" sz="2400" baseline="0" dirty="0"/>
              <a:t>It is possible some of these admissions were self-referrals. </a:t>
            </a:r>
          </a:p>
          <a:p>
            <a:pPr marL="171450" indent="-171450">
              <a:buFont typeface="Arial" panose="020B0604020202020204" pitchFamily="34" charset="0"/>
              <a:buChar char="•"/>
            </a:pPr>
            <a:endParaRPr lang="en-US" sz="2200" baseline="0" dirty="0"/>
          </a:p>
          <a:p>
            <a:pPr marL="171450" indent="-171450">
              <a:buFont typeface="Arial" panose="020B0604020202020204" pitchFamily="34" charset="0"/>
              <a:buChar char="•"/>
            </a:pPr>
            <a:endParaRPr lang="en-US" sz="2000" baseline="0" dirty="0"/>
          </a:p>
          <a:p>
            <a:pPr marL="171450" indent="-171450">
              <a:buFont typeface="Arial" panose="020B0604020202020204" pitchFamily="34" charset="0"/>
              <a:buChar char="•"/>
            </a:pPr>
            <a:endParaRPr lang="en-US" sz="2000" baseline="0" dirty="0"/>
          </a:p>
        </p:txBody>
      </p:sp>
      <p:sp>
        <p:nvSpPr>
          <p:cNvPr id="4" name="Slide Number Placeholder 3"/>
          <p:cNvSpPr>
            <a:spLocks noGrp="1"/>
          </p:cNvSpPr>
          <p:nvPr>
            <p:ph type="sldNum" sz="quarter" idx="10"/>
          </p:nvPr>
        </p:nvSpPr>
        <p:spPr/>
        <p:txBody>
          <a:bodyPr/>
          <a:lstStyle/>
          <a:p>
            <a:fld id="{AB7EFE60-1763-4630-8133-95E239B8E7A2}" type="slidenum">
              <a:rPr lang="en-US" smtClean="0"/>
              <a:t>13</a:t>
            </a:fld>
            <a:endParaRPr lang="en-US"/>
          </a:p>
        </p:txBody>
      </p:sp>
    </p:spTree>
    <p:extLst>
      <p:ext uri="{BB962C8B-B14F-4D97-AF65-F5344CB8AC3E}">
        <p14:creationId xmlns:p14="http://schemas.microsoft.com/office/powerpoint/2010/main" val="1647892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377" y="4140061"/>
            <a:ext cx="6100308" cy="3636705"/>
          </a:xfrm>
        </p:spPr>
        <p:txBody>
          <a:bodyPr/>
          <a:lstStyle/>
          <a:p>
            <a:pPr marL="171450" indent="-171450">
              <a:buFont typeface="Arial" panose="020B0604020202020204" pitchFamily="34" charset="0"/>
              <a:buChar char="•"/>
            </a:pPr>
            <a:r>
              <a:rPr lang="en-US" sz="2600" dirty="0"/>
              <a:t>These</a:t>
            </a:r>
            <a:r>
              <a:rPr lang="en-US" sz="2600" baseline="0" dirty="0"/>
              <a:t> graphs show the substances of abuse or dependence by persons prior to a determination of the appropriate level of care. </a:t>
            </a:r>
          </a:p>
          <a:p>
            <a:pPr marL="171450" indent="-171450">
              <a:buFont typeface="Arial" panose="020B0604020202020204" pitchFamily="34" charset="0"/>
              <a:buChar char="•"/>
            </a:pPr>
            <a:endParaRPr lang="en-US" sz="26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00" baseline="0" dirty="0"/>
              <a:t>From both charts we know that alcohol remains the drug of choice of those who presented for assessment over the past 2 years, however in 2023, marijuana and not cocaine was the substances most often indicated for abuse or dependence. </a:t>
            </a:r>
          </a:p>
        </p:txBody>
      </p:sp>
      <p:sp>
        <p:nvSpPr>
          <p:cNvPr id="4" name="Slide Number Placeholder 3"/>
          <p:cNvSpPr>
            <a:spLocks noGrp="1"/>
          </p:cNvSpPr>
          <p:nvPr>
            <p:ph type="sldNum" sz="quarter" idx="10"/>
          </p:nvPr>
        </p:nvSpPr>
        <p:spPr/>
        <p:txBody>
          <a:bodyPr/>
          <a:lstStyle/>
          <a:p>
            <a:fld id="{AB7EFE60-1763-4630-8133-95E239B8E7A2}" type="slidenum">
              <a:rPr lang="en-US" smtClean="0"/>
              <a:t>14</a:t>
            </a:fld>
            <a:endParaRPr lang="en-US"/>
          </a:p>
        </p:txBody>
      </p:sp>
    </p:spTree>
    <p:extLst>
      <p:ext uri="{BB962C8B-B14F-4D97-AF65-F5344CB8AC3E}">
        <p14:creationId xmlns:p14="http://schemas.microsoft.com/office/powerpoint/2010/main" val="123204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2400" baseline="0" dirty="0"/>
              <a:t>This slide is self explanatory but I will point out that between 2022 and 2023 there was an increase in the number of admissions to treatment facilities. As you can see Turning Point followed by the Salvation Army saw most clients. </a:t>
            </a:r>
          </a:p>
        </p:txBody>
      </p:sp>
      <p:sp>
        <p:nvSpPr>
          <p:cNvPr id="4" name="Slide Number Placeholder 3"/>
          <p:cNvSpPr>
            <a:spLocks noGrp="1"/>
          </p:cNvSpPr>
          <p:nvPr>
            <p:ph type="sldNum" sz="quarter" idx="5"/>
          </p:nvPr>
        </p:nvSpPr>
        <p:spPr/>
        <p:txBody>
          <a:bodyPr/>
          <a:lstStyle/>
          <a:p>
            <a:fld id="{AB7EFE60-1763-4630-8133-95E239B8E7A2}" type="slidenum">
              <a:rPr lang="en-US" smtClean="0"/>
              <a:t>15</a:t>
            </a:fld>
            <a:endParaRPr lang="en-US"/>
          </a:p>
        </p:txBody>
      </p:sp>
    </p:spTree>
    <p:extLst>
      <p:ext uri="{BB962C8B-B14F-4D97-AF65-F5344CB8AC3E}">
        <p14:creationId xmlns:p14="http://schemas.microsoft.com/office/powerpoint/2010/main" val="2275950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377" y="4140061"/>
            <a:ext cx="6100308" cy="3636705"/>
          </a:xfrm>
        </p:spPr>
        <p:txBody>
          <a:bodyPr/>
          <a:lstStyle/>
          <a:p>
            <a:pPr marL="171450" indent="-171450">
              <a:buFont typeface="Arial" panose="020B0604020202020204" pitchFamily="34" charset="0"/>
              <a:buChar char="•"/>
            </a:pPr>
            <a:r>
              <a:rPr lang="en-US" sz="2600" baseline="0" dirty="0"/>
              <a:t>Again of those with substance abuse or dependence, most had </a:t>
            </a:r>
            <a:r>
              <a:rPr lang="en-US" sz="3500" b="1" baseline="0" dirty="0">
                <a:solidFill>
                  <a:srgbClr val="C00000"/>
                </a:solidFill>
              </a:rPr>
              <a:t>severe abuse or dependence. </a:t>
            </a:r>
          </a:p>
        </p:txBody>
      </p:sp>
      <p:sp>
        <p:nvSpPr>
          <p:cNvPr id="4" name="Slide Number Placeholder 3"/>
          <p:cNvSpPr>
            <a:spLocks noGrp="1"/>
          </p:cNvSpPr>
          <p:nvPr>
            <p:ph type="sldNum" sz="quarter" idx="10"/>
          </p:nvPr>
        </p:nvSpPr>
        <p:spPr/>
        <p:txBody>
          <a:bodyPr/>
          <a:lstStyle/>
          <a:p>
            <a:fld id="{AB7EFE60-1763-4630-8133-95E239B8E7A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43082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4171" y="4444861"/>
            <a:ext cx="6455229" cy="3636705"/>
          </a:xfrm>
        </p:spPr>
        <p:txBody>
          <a:bodyPr/>
          <a:lstStyle/>
          <a:p>
            <a:pPr marL="171450" indent="-171450">
              <a:buFont typeface="Arial" panose="020B0604020202020204" pitchFamily="34" charset="0"/>
              <a:buChar char="•"/>
            </a:pPr>
            <a:r>
              <a:rPr lang="en-US" sz="2400" b="0" baseline="0" dirty="0">
                <a:solidFill>
                  <a:srgbClr val="C00000"/>
                </a:solidFill>
              </a:rPr>
              <a:t>In 2023, 177 persons were stopped and undertook the test of which 149 were male and 25 female. And as you can see in the graph on the right, most persons who were stopped failed the </a:t>
            </a:r>
            <a:r>
              <a:rPr lang="en-US" sz="2400" b="0" baseline="0" dirty="0" err="1">
                <a:solidFill>
                  <a:srgbClr val="C00000"/>
                </a:solidFill>
              </a:rPr>
              <a:t>breathalyzer</a:t>
            </a:r>
            <a:r>
              <a:rPr lang="en-US" sz="2400" b="0" baseline="0" dirty="0">
                <a:solidFill>
                  <a:srgbClr val="C00000"/>
                </a:solidFill>
              </a:rPr>
              <a:t> test.</a:t>
            </a:r>
            <a:endParaRPr lang="en-US" sz="2400" b="0" baseline="0" dirty="0"/>
          </a:p>
          <a:p>
            <a:pPr marL="171450" indent="-171450">
              <a:buFont typeface="Arial" panose="020B0604020202020204" pitchFamily="34" charset="0"/>
              <a:buChar char="•"/>
            </a:pPr>
            <a:endParaRPr lang="en-US" sz="2000" baseline="0" dirty="0"/>
          </a:p>
          <a:p>
            <a:pPr marL="171450" indent="-171450">
              <a:buFont typeface="Arial" panose="020B0604020202020204" pitchFamily="34" charset="0"/>
              <a:buChar char="•"/>
            </a:pPr>
            <a:endParaRPr lang="en-US" sz="2000" baseline="0" dirty="0"/>
          </a:p>
          <a:p>
            <a:pPr marL="0" indent="0">
              <a:buFont typeface="Arial" panose="020B0604020202020204" pitchFamily="34" charset="0"/>
              <a:buNone/>
            </a:pPr>
            <a:endParaRPr lang="en-US" sz="2000" dirty="0"/>
          </a:p>
        </p:txBody>
      </p:sp>
      <p:sp>
        <p:nvSpPr>
          <p:cNvPr id="4" name="Slide Number Placeholder 3"/>
          <p:cNvSpPr>
            <a:spLocks noGrp="1"/>
          </p:cNvSpPr>
          <p:nvPr>
            <p:ph type="sldNum" sz="quarter" idx="10"/>
          </p:nvPr>
        </p:nvSpPr>
        <p:spPr/>
        <p:txBody>
          <a:bodyPr/>
          <a:lstStyle/>
          <a:p>
            <a:fld id="{AB7EFE60-1763-4630-8133-95E239B8E7A2}" type="slidenum">
              <a:rPr lang="en-US" smtClean="0"/>
              <a:t>17</a:t>
            </a:fld>
            <a:endParaRPr lang="en-US"/>
          </a:p>
        </p:txBody>
      </p:sp>
    </p:spTree>
    <p:extLst>
      <p:ext uri="{BB962C8B-B14F-4D97-AF65-F5344CB8AC3E}">
        <p14:creationId xmlns:p14="http://schemas.microsoft.com/office/powerpoint/2010/main" val="103252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6829" y="4444861"/>
            <a:ext cx="6520541" cy="3636705"/>
          </a:xfrm>
        </p:spPr>
        <p:txBody>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00" dirty="0"/>
              <a:t>In </a:t>
            </a:r>
            <a:r>
              <a:rPr lang="en-US" sz="2000" dirty="0"/>
              <a:t>2023, FOCUS</a:t>
            </a:r>
            <a:r>
              <a:rPr lang="en-US" sz="2000" baseline="0" dirty="0"/>
              <a:t> saw 5 participants in their DUI class despite the increases we just observed in impaired driving rates.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aseline="0" dirty="0"/>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p>
          <a:p>
            <a:pPr algn="just"/>
            <a:r>
              <a:rPr lang="en-US" sz="2000" kern="1200" dirty="0">
                <a:solidFill>
                  <a:schemeClr val="tx1"/>
                </a:solidFill>
                <a:effectLst/>
              </a:rPr>
              <a:t>Focus Counselling Services provides The Flex Module Impaired Driving Series approved by the Government of Bermuda in accordance with Section 35 (K) of the Road Traffic Act 1947. </a:t>
            </a:r>
          </a:p>
          <a:p>
            <a:pPr algn="just"/>
            <a:endParaRPr lang="en-US" sz="2000" kern="1200" dirty="0">
              <a:solidFill>
                <a:schemeClr val="tx1"/>
              </a:solidFill>
              <a:effectLst/>
            </a:endParaRPr>
          </a:p>
          <a:p>
            <a:pPr algn="just"/>
            <a:r>
              <a:rPr lang="en-US" sz="2000" kern="1200" dirty="0">
                <a:solidFill>
                  <a:schemeClr val="tx1"/>
                </a:solidFill>
                <a:effectLst/>
              </a:rPr>
              <a:t>This program satisfies the courts to make an order for the reduction in the period of disqualification under Section 4 of the Traffic Offences (Penalty) Act 1976 of a DUI/Impaired driving offender, upon successful completion.</a:t>
            </a:r>
          </a:p>
          <a:p>
            <a:pPr algn="just"/>
            <a:endParaRPr lang="en-US" sz="2000" kern="1200" dirty="0">
              <a:solidFill>
                <a:schemeClr val="tx1"/>
              </a:solidFill>
              <a:effectLst/>
            </a:endParaRPr>
          </a:p>
          <a:p>
            <a:pPr algn="just"/>
            <a:endParaRPr lang="en-US" sz="2000" kern="1200" dirty="0">
              <a:solidFill>
                <a:schemeClr val="tx1"/>
              </a:solidFill>
              <a:effectLst/>
            </a:endParaRPr>
          </a:p>
          <a:p>
            <a:pPr algn="just"/>
            <a:r>
              <a:rPr lang="en-US" sz="2000" kern="1200" dirty="0">
                <a:solidFill>
                  <a:schemeClr val="tx1"/>
                </a:solidFill>
                <a:effectLst/>
              </a:rPr>
              <a:t>The Flex Module Impaired Driving Series is a flexible version of the most widely replicated model for impaired driving offender intervention education. Certified addictions counsellors provide this participant-focused, user-friendly curriculum that offers a personalized road map for good decision-making; aligns with local impaired driving education standards; includes a personal change plan that can being integrated across the course; emphasizes personal responsibility and commitment to change drinking and driving </a:t>
            </a:r>
            <a:r>
              <a:rPr lang="en-US" sz="2000" kern="1200" dirty="0" err="1">
                <a:solidFill>
                  <a:schemeClr val="tx1"/>
                </a:solidFill>
                <a:effectLst/>
              </a:rPr>
              <a:t>behaviour</a:t>
            </a:r>
            <a:r>
              <a:rPr lang="en-US" sz="2000" kern="1200" dirty="0">
                <a:solidFill>
                  <a:schemeClr val="tx1"/>
                </a:solidFill>
                <a:effectLst/>
              </a:rPr>
              <a:t>; and moves beyond basic education to application of effective strategies for </a:t>
            </a:r>
            <a:r>
              <a:rPr lang="en-US" sz="2000" kern="1200" dirty="0" err="1">
                <a:solidFill>
                  <a:schemeClr val="tx1"/>
                </a:solidFill>
                <a:effectLst/>
              </a:rPr>
              <a:t>behaviour</a:t>
            </a:r>
            <a:r>
              <a:rPr lang="en-US" sz="2000" kern="1200" dirty="0">
                <a:solidFill>
                  <a:schemeClr val="tx1"/>
                </a:solidFill>
                <a:effectLst/>
              </a:rPr>
              <a:t> change.</a:t>
            </a:r>
          </a:p>
          <a:p>
            <a:pPr algn="just"/>
            <a:endParaRPr lang="en-US" sz="2000" kern="1200" dirty="0">
              <a:solidFill>
                <a:schemeClr val="tx1"/>
              </a:solidFill>
              <a:effectLst/>
            </a:endParaRPr>
          </a:p>
          <a:p>
            <a:pPr algn="just"/>
            <a:r>
              <a:rPr lang="en-US" sz="2000" kern="1200" dirty="0">
                <a:solidFill>
                  <a:schemeClr val="tx1"/>
                </a:solidFill>
                <a:effectLst/>
              </a:rPr>
              <a:t>The program runs for a six-week cycle </a:t>
            </a:r>
            <a:r>
              <a:rPr lang="en-US" sz="2000" kern="1200" dirty="0" err="1">
                <a:solidFill>
                  <a:schemeClr val="tx1"/>
                </a:solidFill>
                <a:effectLst/>
              </a:rPr>
              <a:t>totalling</a:t>
            </a:r>
            <a:r>
              <a:rPr lang="en-US" sz="2000" kern="1200" dirty="0">
                <a:solidFill>
                  <a:schemeClr val="tx1"/>
                </a:solidFill>
                <a:effectLst/>
              </a:rPr>
              <a:t> 12 hours with 2 hours per session and is held on Wednesday evenings from 5:30 pm to 7:30 pm at cost of $425. Full payment is required prior to </a:t>
            </a:r>
            <a:r>
              <a:rPr lang="en-US" sz="2000" kern="1200" dirty="0" err="1">
                <a:solidFill>
                  <a:schemeClr val="tx1"/>
                </a:solidFill>
                <a:effectLst/>
              </a:rPr>
              <a:t>programmme</a:t>
            </a:r>
            <a:r>
              <a:rPr lang="en-US" sz="2000" kern="1200" dirty="0">
                <a:solidFill>
                  <a:schemeClr val="tx1"/>
                </a:solidFill>
                <a:effectLst/>
              </a:rPr>
              <a:t> participation. The cost of the </a:t>
            </a:r>
            <a:r>
              <a:rPr lang="en-US" sz="2000" kern="1200" dirty="0" err="1">
                <a:solidFill>
                  <a:schemeClr val="tx1"/>
                </a:solidFill>
                <a:effectLst/>
              </a:rPr>
              <a:t>programme</a:t>
            </a:r>
            <a:r>
              <a:rPr lang="en-US" sz="2000" kern="1200" dirty="0">
                <a:solidFill>
                  <a:schemeClr val="tx1"/>
                </a:solidFill>
                <a:effectLst/>
              </a:rPr>
              <a:t> includes all materials. A certificate of completion is provided to all participants who complete the full </a:t>
            </a:r>
            <a:r>
              <a:rPr lang="en-US" sz="2000" kern="1200" dirty="0" err="1">
                <a:solidFill>
                  <a:schemeClr val="tx1"/>
                </a:solidFill>
                <a:effectLst/>
              </a:rPr>
              <a:t>programme</a:t>
            </a:r>
            <a:r>
              <a:rPr lang="en-US" sz="2000" kern="1200" dirty="0">
                <a:solidFill>
                  <a:schemeClr val="tx1"/>
                </a:solidFill>
                <a:effectLst/>
              </a:rPr>
              <a:t> along with application for reduction in disqualification period. The </a:t>
            </a:r>
            <a:r>
              <a:rPr lang="en-US" sz="2000" kern="1200" dirty="0" err="1">
                <a:solidFill>
                  <a:schemeClr val="tx1"/>
                </a:solidFill>
                <a:effectLst/>
              </a:rPr>
              <a:t>programme</a:t>
            </a:r>
            <a:r>
              <a:rPr lang="en-US" sz="2000" kern="1200" dirty="0">
                <a:solidFill>
                  <a:schemeClr val="tx1"/>
                </a:solidFill>
                <a:effectLst/>
              </a:rPr>
              <a:t> is geared toward Impaired Driving offenders and offender prevention</a:t>
            </a:r>
            <a:r>
              <a:rPr lang="en-US" sz="2600" kern="1200" dirty="0">
                <a:solidFill>
                  <a:schemeClr val="tx1"/>
                </a:solidFill>
                <a:effectLst/>
                <a:latin typeface="+mn-lt"/>
                <a:ea typeface="+mn-ea"/>
                <a:cs typeface="+mn-cs"/>
              </a:rPr>
              <a:t>.</a:t>
            </a:r>
            <a:endParaRPr lang="en-US" sz="2600" dirty="0"/>
          </a:p>
        </p:txBody>
      </p:sp>
      <p:sp>
        <p:nvSpPr>
          <p:cNvPr id="4" name="Slide Number Placeholder 3"/>
          <p:cNvSpPr>
            <a:spLocks noGrp="1"/>
          </p:cNvSpPr>
          <p:nvPr>
            <p:ph type="sldNum" sz="quarter" idx="10"/>
          </p:nvPr>
        </p:nvSpPr>
        <p:spPr/>
        <p:txBody>
          <a:bodyPr/>
          <a:lstStyle/>
          <a:p>
            <a:fld id="{AB7EFE60-1763-4630-8133-95E239B8E7A2}" type="slidenum">
              <a:rPr lang="en-US" smtClean="0"/>
              <a:t>18</a:t>
            </a:fld>
            <a:endParaRPr lang="en-US"/>
          </a:p>
        </p:txBody>
      </p:sp>
    </p:spTree>
    <p:extLst>
      <p:ext uri="{BB962C8B-B14F-4D97-AF65-F5344CB8AC3E}">
        <p14:creationId xmlns:p14="http://schemas.microsoft.com/office/powerpoint/2010/main" val="2382642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5058" y="4401319"/>
            <a:ext cx="6765017" cy="3636705"/>
          </a:xfrm>
        </p:spPr>
        <p:txBody>
          <a:bodyPr/>
          <a:lstStyle/>
          <a:p>
            <a:pPr algn="just"/>
            <a:r>
              <a:rPr lang="en-US" sz="2000" baseline="0" dirty="0"/>
              <a:t>When it came to those who died under suspicious circumstances…..</a:t>
            </a:r>
          </a:p>
          <a:p>
            <a:pPr algn="just"/>
            <a:endParaRPr lang="en-US" sz="2000" baseline="0" dirty="0"/>
          </a:p>
          <a:p>
            <a:pPr algn="just"/>
            <a:r>
              <a:rPr lang="en-US" sz="2000" baseline="0" dirty="0"/>
              <a:t>There were increased in the number of people who died who were over the legal limit of alcohol and had drugs in their system upon death. Additionally, there were an increase in suspicious deaths to people who had only drugs in their system at the time of death.</a:t>
            </a:r>
          </a:p>
          <a:p>
            <a:pPr algn="just"/>
            <a:endParaRPr lang="en-US" sz="2000" dirty="0"/>
          </a:p>
        </p:txBody>
      </p:sp>
      <p:sp>
        <p:nvSpPr>
          <p:cNvPr id="4" name="Slide Number Placeholder 3"/>
          <p:cNvSpPr>
            <a:spLocks noGrp="1"/>
          </p:cNvSpPr>
          <p:nvPr>
            <p:ph type="sldNum" sz="quarter" idx="10"/>
          </p:nvPr>
        </p:nvSpPr>
        <p:spPr/>
        <p:txBody>
          <a:bodyPr/>
          <a:lstStyle/>
          <a:p>
            <a:fld id="{AB7EFE60-1763-4630-8133-95E239B8E7A2}" type="slidenum">
              <a:rPr lang="en-US" smtClean="0"/>
              <a:t>19</a:t>
            </a:fld>
            <a:endParaRPr lang="en-US"/>
          </a:p>
        </p:txBody>
      </p:sp>
    </p:spTree>
    <p:extLst>
      <p:ext uri="{BB962C8B-B14F-4D97-AF65-F5344CB8AC3E}">
        <p14:creationId xmlns:p14="http://schemas.microsoft.com/office/powerpoint/2010/main" val="287530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7EFE60-1763-4630-8133-95E239B8E7A2}" type="slidenum">
              <a:rPr lang="en-US" smtClean="0"/>
              <a:t>2</a:t>
            </a:fld>
            <a:endParaRPr lang="en-US"/>
          </a:p>
        </p:txBody>
      </p:sp>
    </p:spTree>
    <p:extLst>
      <p:ext uri="{BB962C8B-B14F-4D97-AF65-F5344CB8AC3E}">
        <p14:creationId xmlns:p14="http://schemas.microsoft.com/office/powerpoint/2010/main" val="3431672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44861"/>
            <a:ext cx="6770914" cy="3636705"/>
          </a:xfrm>
        </p:spPr>
        <p:txBody>
          <a:bodyPr/>
          <a:lstStyle/>
          <a:p>
            <a:pPr marL="285750" indent="-285750" algn="just">
              <a:buFont typeface="Arial" panose="020B0604020202020204" pitchFamily="34" charset="0"/>
              <a:buChar char="•"/>
            </a:pPr>
            <a:r>
              <a:rPr lang="en-US" sz="2400" dirty="0">
                <a:latin typeface="Gill Sans MT" panose="020B0502020104020203" pitchFamily="34" charset="0"/>
              </a:rPr>
              <a:t>The impact of overall decreased funding over</a:t>
            </a:r>
            <a:r>
              <a:rPr lang="en-US" sz="2400" baseline="0" dirty="0">
                <a:latin typeface="Gill Sans MT" panose="020B0502020104020203" pitchFamily="34" charset="0"/>
              </a:rPr>
              <a:t> the past several years </a:t>
            </a:r>
            <a:r>
              <a:rPr lang="en-US" sz="2400" dirty="0">
                <a:latin typeface="Gill Sans MT" panose="020B0502020104020203" pitchFamily="34" charset="0"/>
              </a:rPr>
              <a:t>has resulted</a:t>
            </a:r>
            <a:r>
              <a:rPr lang="en-US" sz="2400" baseline="0" dirty="0">
                <a:latin typeface="Gill Sans MT" panose="020B0502020104020203" pitchFamily="34" charset="0"/>
              </a:rPr>
              <a:t> in </a:t>
            </a:r>
            <a:r>
              <a:rPr lang="en-US" sz="2400" dirty="0">
                <a:latin typeface="Gill Sans MT" panose="020B0502020104020203" pitchFamily="34" charset="0"/>
              </a:rPr>
              <a:t>decreased/limited client services mainly due to staffing</a:t>
            </a:r>
          </a:p>
          <a:p>
            <a:pPr marL="285750" indent="-285750" algn="just">
              <a:buFont typeface="Arial" panose="020B0604020202020204" pitchFamily="34" charset="0"/>
              <a:buChar char="•"/>
            </a:pPr>
            <a:endParaRPr lang="en-US" sz="2400" dirty="0">
              <a:latin typeface="Gill Sans MT" panose="020B0502020104020203" pitchFamily="34" charset="0"/>
            </a:endParaRPr>
          </a:p>
          <a:p>
            <a:pPr marL="285750" indent="-285750" algn="just">
              <a:buFont typeface="Arial" panose="020B0604020202020204" pitchFamily="34" charset="0"/>
              <a:buChar char="•"/>
            </a:pPr>
            <a:r>
              <a:rPr lang="en-US" sz="2400" dirty="0">
                <a:latin typeface="Gill Sans MT" panose="020B0502020104020203" pitchFamily="34" charset="0"/>
              </a:rPr>
              <a:t>A number of persons seeking care were unable to get into treatment</a:t>
            </a:r>
            <a:r>
              <a:rPr lang="en-US" sz="2400" baseline="0" dirty="0">
                <a:latin typeface="Gill Sans MT" panose="020B0502020104020203" pitchFamily="34" charset="0"/>
              </a:rPr>
              <a:t> over the past year </a:t>
            </a:r>
            <a:r>
              <a:rPr lang="en-US" sz="2400" dirty="0">
                <a:latin typeface="Gill Sans MT" panose="020B0502020104020203" pitchFamily="34" charset="0"/>
              </a:rPr>
              <a:t>while others waited for longer periods than usual</a:t>
            </a:r>
          </a:p>
          <a:p>
            <a:pPr marL="285750" indent="-285750" algn="just">
              <a:buFont typeface="Arial" panose="020B0604020202020204" pitchFamily="34" charset="0"/>
              <a:buChar char="•"/>
            </a:pPr>
            <a:endParaRPr lang="en-US" sz="2400" dirty="0">
              <a:latin typeface="Gill Sans MT" panose="020B0502020104020203" pitchFamily="34" charset="0"/>
            </a:endParaRPr>
          </a:p>
          <a:p>
            <a:pPr marL="285750" indent="-285750" algn="just">
              <a:buFont typeface="Arial" panose="020B0604020202020204" pitchFamily="34" charset="0"/>
              <a:buChar char="•"/>
            </a:pPr>
            <a:r>
              <a:rPr lang="en-US" sz="2400" dirty="0">
                <a:latin typeface="Gill Sans MT" panose="020B0502020104020203" pitchFamily="34" charset="0"/>
              </a:rPr>
              <a:t>Substance abuse treatment: largest component  of the budget saw level</a:t>
            </a:r>
            <a:r>
              <a:rPr lang="en-US" sz="2400" baseline="0" dirty="0">
                <a:latin typeface="Gill Sans MT" panose="020B0502020104020203" pitchFamily="34" charset="0"/>
              </a:rPr>
              <a:t> funding for the past 3 years.</a:t>
            </a:r>
            <a:endParaRPr lang="en-US" sz="2400" dirty="0">
              <a:latin typeface="Gill Sans MT" panose="020B0502020104020203" pitchFamily="34" charset="0"/>
            </a:endParaRPr>
          </a:p>
          <a:p>
            <a:pPr marL="285750" indent="-285750" algn="just">
              <a:buFont typeface="Arial" panose="020B0604020202020204" pitchFamily="34" charset="0"/>
              <a:buChar char="•"/>
            </a:pPr>
            <a:r>
              <a:rPr lang="en-US" sz="2400" dirty="0">
                <a:latin typeface="Gill Sans MT" panose="020B0502020104020203" pitchFamily="34" charset="0"/>
              </a:rPr>
              <a:t>This includes</a:t>
            </a:r>
            <a:r>
              <a:rPr lang="en-US" sz="2400" baseline="0" dirty="0">
                <a:latin typeface="Gill Sans MT" panose="020B0502020104020203" pitchFamily="34" charset="0"/>
              </a:rPr>
              <a:t> </a:t>
            </a:r>
            <a:r>
              <a:rPr lang="en-US" sz="2400" dirty="0">
                <a:latin typeface="Gill Sans MT" panose="020B0502020104020203" pitchFamily="34" charset="0"/>
              </a:rPr>
              <a:t>DNDC’s treatment </a:t>
            </a:r>
            <a:r>
              <a:rPr lang="en-US" sz="2400" dirty="0" err="1">
                <a:latin typeface="Gill Sans MT" panose="020B0502020104020203" pitchFamily="34" charset="0"/>
              </a:rPr>
              <a:t>programmes</a:t>
            </a:r>
            <a:r>
              <a:rPr lang="en-US" sz="2400" dirty="0">
                <a:latin typeface="Gill Sans MT" panose="020B0502020104020203" pitchFamily="34" charset="0"/>
              </a:rPr>
              <a:t>, grant agencies, RLH and turning point.</a:t>
            </a:r>
            <a:r>
              <a:rPr lang="en-US" sz="2400" baseline="0" dirty="0">
                <a:latin typeface="Gill Sans MT" panose="020B0502020104020203" pitchFamily="34" charset="0"/>
              </a:rPr>
              <a:t> </a:t>
            </a:r>
          </a:p>
          <a:p>
            <a:pPr marL="285750" indent="-285750" algn="just">
              <a:buFont typeface="Arial" panose="020B0604020202020204" pitchFamily="34" charset="0"/>
              <a:buChar char="•"/>
            </a:pPr>
            <a:endParaRPr lang="en-US" sz="2400" dirty="0">
              <a:latin typeface="Gill Sans MT" panose="020B0502020104020203" pitchFamily="34" charset="0"/>
            </a:endParaRPr>
          </a:p>
          <a:p>
            <a:pPr marL="285750" indent="-285750" algn="just">
              <a:buFont typeface="Arial" panose="020B0604020202020204" pitchFamily="34" charset="0"/>
              <a:buChar char="•"/>
            </a:pPr>
            <a:endParaRPr lang="en-US" sz="2400" dirty="0">
              <a:latin typeface="Gill Sans MT" panose="020B0502020104020203" pitchFamily="34" charset="0"/>
            </a:endParaRPr>
          </a:p>
          <a:p>
            <a:pPr marL="285750" indent="-285750" algn="just">
              <a:buFont typeface="Arial" panose="020B0604020202020204" pitchFamily="34" charset="0"/>
              <a:buChar char="•"/>
            </a:pPr>
            <a:r>
              <a:rPr lang="en-US" sz="2400" dirty="0">
                <a:latin typeface="Gill Sans MT" panose="020B0502020104020203" pitchFamily="34" charset="0"/>
              </a:rPr>
              <a:t>When it came to Substance use prevention </a:t>
            </a:r>
          </a:p>
          <a:p>
            <a:pPr marL="762414" lvl="1" indent="-285750" algn="just">
              <a:buFont typeface="Arial" panose="020B0604020202020204" pitchFamily="34" charset="0"/>
              <a:buChar char="•"/>
            </a:pPr>
            <a:r>
              <a:rPr lang="en-US" sz="2400" dirty="0">
                <a:latin typeface="Gill Sans MT" panose="020B0502020104020203" pitchFamily="34" charset="0"/>
              </a:rPr>
              <a:t>prevention unit of the DNDC saw level funding over the past year </a:t>
            </a:r>
          </a:p>
          <a:p>
            <a:pPr marL="762414" lvl="1" indent="-285750" algn="just">
              <a:buFont typeface="Arial" panose="020B0604020202020204" pitchFamily="34" charset="0"/>
              <a:buChar char="•"/>
            </a:pPr>
            <a:r>
              <a:rPr lang="en-US" sz="2400" dirty="0">
                <a:latin typeface="Gill Sans MT" panose="020B0502020104020203" pitchFamily="34" charset="0"/>
              </a:rPr>
              <a:t>prevention grant-recipient agencies saw level funding also for the past 3 years </a:t>
            </a:r>
          </a:p>
          <a:p>
            <a:pPr marL="762414" lvl="1" indent="-285750" algn="just">
              <a:buFont typeface="Arial" panose="020B0604020202020204" pitchFamily="34" charset="0"/>
              <a:buChar char="•"/>
            </a:pPr>
            <a:endParaRPr lang="en-US" sz="2400" dirty="0">
              <a:latin typeface="Gill Sans MT" panose="020B0502020104020203" pitchFamily="34" charset="0"/>
            </a:endParaRPr>
          </a:p>
          <a:p>
            <a:pPr marL="285750" indent="-285750" algn="just">
              <a:buFont typeface="Arial" panose="020B0604020202020204" pitchFamily="34" charset="0"/>
              <a:buChar char="•"/>
            </a:pPr>
            <a:r>
              <a:rPr lang="en-US" sz="2400" dirty="0">
                <a:latin typeface="Gill Sans MT" panose="020B0502020104020203" pitchFamily="34" charset="0"/>
              </a:rPr>
              <a:t>When it came to the Interdiction budgets:  BPS saw a</a:t>
            </a:r>
            <a:r>
              <a:rPr lang="en-US" sz="2400" baseline="0" dirty="0">
                <a:latin typeface="Gill Sans MT" panose="020B0502020104020203" pitchFamily="34" charset="0"/>
              </a:rPr>
              <a:t> de</a:t>
            </a:r>
            <a:r>
              <a:rPr lang="en-US" sz="2400" dirty="0">
                <a:latin typeface="Gill Sans MT" panose="020B0502020104020203" pitchFamily="34" charset="0"/>
              </a:rPr>
              <a:t>crease in their budget compared to the last budget cycle,</a:t>
            </a:r>
            <a:r>
              <a:rPr lang="en-US" sz="2400" baseline="0" dirty="0">
                <a:latin typeface="Gill Sans MT" panose="020B0502020104020203" pitchFamily="34" charset="0"/>
              </a:rPr>
              <a:t> </a:t>
            </a:r>
            <a:r>
              <a:rPr lang="en-US" sz="2400" dirty="0">
                <a:latin typeface="Gill Sans MT" panose="020B0502020104020203" pitchFamily="34" charset="0"/>
              </a:rPr>
              <a:t>while </a:t>
            </a:r>
            <a:r>
              <a:rPr lang="en-US" sz="2400" dirty="0" err="1">
                <a:latin typeface="Gill Sans MT" panose="020B0502020104020203" pitchFamily="34" charset="0"/>
              </a:rPr>
              <a:t>hm</a:t>
            </a:r>
            <a:r>
              <a:rPr lang="en-US" sz="2400" dirty="0">
                <a:latin typeface="Gill Sans MT" panose="020B0502020104020203" pitchFamily="34" charset="0"/>
              </a:rPr>
              <a:t> customs saw level funding. </a:t>
            </a:r>
          </a:p>
          <a:p>
            <a:pPr algn="just"/>
            <a:endParaRPr lang="en-US" sz="2000" dirty="0"/>
          </a:p>
        </p:txBody>
      </p:sp>
      <p:sp>
        <p:nvSpPr>
          <p:cNvPr id="4" name="Slide Number Placeholder 3"/>
          <p:cNvSpPr>
            <a:spLocks noGrp="1"/>
          </p:cNvSpPr>
          <p:nvPr>
            <p:ph type="sldNum" sz="quarter" idx="10"/>
          </p:nvPr>
        </p:nvSpPr>
        <p:spPr/>
        <p:txBody>
          <a:bodyPr/>
          <a:lstStyle/>
          <a:p>
            <a:fld id="{AB7EFE60-1763-4630-8133-95E239B8E7A2}" type="slidenum">
              <a:rPr lang="en-US" smtClean="0"/>
              <a:t>20</a:t>
            </a:fld>
            <a:endParaRPr lang="en-US"/>
          </a:p>
        </p:txBody>
      </p:sp>
    </p:spTree>
    <p:extLst>
      <p:ext uri="{BB962C8B-B14F-4D97-AF65-F5344CB8AC3E}">
        <p14:creationId xmlns:p14="http://schemas.microsoft.com/office/powerpoint/2010/main" val="1724493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lnSpc>
                <a:spcPct val="100000"/>
              </a:lnSpc>
              <a:spcAft>
                <a:spcPts val="0"/>
              </a:spcAft>
              <a:buFont typeface="Arial" panose="020B0604020202020204" pitchFamily="34" charset="0"/>
              <a:buNone/>
            </a:pPr>
            <a:r>
              <a:rPr lang="en-US" sz="2400" dirty="0"/>
              <a:t>Again</a:t>
            </a:r>
            <a:r>
              <a:rPr lang="en-US" sz="2400" baseline="0" dirty="0"/>
              <a:t> </a:t>
            </a:r>
            <a:r>
              <a:rPr lang="en-US" sz="2400" dirty="0"/>
              <a:t> over the past 2 years there has been some regression in the availability of information</a:t>
            </a:r>
            <a:r>
              <a:rPr lang="en-US" sz="2400" baseline="0" dirty="0"/>
              <a:t>, most are listed on this slide.</a:t>
            </a:r>
            <a:endParaRPr lang="en-US" sz="2400" dirty="0"/>
          </a:p>
          <a:p>
            <a:pPr marL="342900" lvl="0" indent="-342900" rtl="0">
              <a:lnSpc>
                <a:spcPct val="100000"/>
              </a:lnSpc>
              <a:spcAft>
                <a:spcPts val="0"/>
              </a:spcAft>
              <a:buFont typeface="Arial" panose="020B0604020202020204" pitchFamily="34" charset="0"/>
              <a:buChar char="•"/>
            </a:pPr>
            <a:endParaRPr lang="en-US" sz="2400" dirty="0"/>
          </a:p>
          <a:p>
            <a:pPr marL="175416" marR="0" lvl="0" indent="-17541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While we have done</a:t>
            </a:r>
            <a:r>
              <a:rPr lang="en-US" sz="2400" baseline="0" dirty="0"/>
              <a:t> a lot of great work, there remains key areas we would like to further research, the pressing ones are listed here. Ideally, we the new drug strategy we would like to ensure that a few of the pressing issues are addressed </a:t>
            </a:r>
          </a:p>
          <a:p>
            <a:pPr marL="175416" indent="-175416">
              <a:buFont typeface="Arial" panose="020B0604020202020204" pitchFamily="34" charset="0"/>
              <a:buChar char="•"/>
            </a:pPr>
            <a:endParaRPr lang="en-US" sz="2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aseline="0" dirty="0"/>
          </a:p>
          <a:p>
            <a:pPr marL="175416" indent="-175416">
              <a:buFont typeface="Arial" panose="020B0604020202020204" pitchFamily="34" charset="0"/>
              <a:buChar char="•"/>
            </a:pPr>
            <a:endParaRPr lang="en-US" sz="2400" baseline="0" dirty="0"/>
          </a:p>
          <a:p>
            <a:pPr marL="0" indent="0">
              <a:buFont typeface="Arial" panose="020B0604020202020204" pitchFamily="34" charset="0"/>
              <a:buNone/>
            </a:pPr>
            <a:endParaRPr lang="en-US" sz="2400" dirty="0"/>
          </a:p>
          <a:p>
            <a:pPr marL="175416" indent="-175416">
              <a:buFont typeface="Arial" panose="020B0604020202020204" pitchFamily="34" charset="0"/>
              <a:buChar char="•"/>
            </a:pPr>
            <a:endParaRPr lang="en-US" sz="2400" dirty="0"/>
          </a:p>
          <a:p>
            <a:pPr marL="175416" indent="-175416">
              <a:buFont typeface="Arial" panose="020B0604020202020204" pitchFamily="34" charset="0"/>
              <a:buChar char="•"/>
            </a:pPr>
            <a:endParaRPr lang="en-US" sz="2400" dirty="0"/>
          </a:p>
          <a:p>
            <a:pPr marL="175416" indent="-175416">
              <a:buFont typeface="Arial" panose="020B0604020202020204" pitchFamily="34" charset="0"/>
              <a:buChar char="•"/>
            </a:pPr>
            <a:endParaRPr lang="en-US" sz="2400" dirty="0"/>
          </a:p>
          <a:p>
            <a:pPr marL="175416" indent="-175416">
              <a:buFont typeface="Arial" panose="020B0604020202020204" pitchFamily="34" charset="0"/>
              <a:buChar char="•"/>
            </a:pPr>
            <a:endParaRPr lang="en-US" sz="2400" dirty="0"/>
          </a:p>
          <a:p>
            <a:pPr marL="175416" indent="-175416">
              <a:buFont typeface="Arial" panose="020B0604020202020204" pitchFamily="34" charset="0"/>
              <a:buChar char="•"/>
            </a:pPr>
            <a:endParaRPr lang="en-US" sz="2400" baseline="0" dirty="0"/>
          </a:p>
          <a:p>
            <a:endParaRPr lang="en-US" sz="2400" dirty="0"/>
          </a:p>
        </p:txBody>
      </p:sp>
      <p:sp>
        <p:nvSpPr>
          <p:cNvPr id="4" name="Slide Number Placeholder 3"/>
          <p:cNvSpPr>
            <a:spLocks noGrp="1"/>
          </p:cNvSpPr>
          <p:nvPr>
            <p:ph type="sldNum" sz="quarter" idx="5"/>
          </p:nvPr>
        </p:nvSpPr>
        <p:spPr/>
        <p:txBody>
          <a:bodyPr/>
          <a:lstStyle/>
          <a:p>
            <a:fld id="{AB7EFE60-1763-4630-8133-95E239B8E7A2}" type="slidenum">
              <a:rPr lang="en-US" smtClean="0"/>
              <a:t>21</a:t>
            </a:fld>
            <a:endParaRPr lang="en-US"/>
          </a:p>
        </p:txBody>
      </p:sp>
    </p:spTree>
    <p:extLst>
      <p:ext uri="{BB962C8B-B14F-4D97-AF65-F5344CB8AC3E}">
        <p14:creationId xmlns:p14="http://schemas.microsoft.com/office/powerpoint/2010/main" val="216754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In 2025 we will begin to evaluate the goals and objectives we said we would implement during the cycle of the Plan. </a:t>
            </a:r>
          </a:p>
          <a:p>
            <a:pPr marL="171450" indent="-171450">
              <a:buFont typeface="Arial" panose="020B0604020202020204" pitchFamily="34" charset="0"/>
              <a:buChar char="•"/>
            </a:pPr>
            <a:r>
              <a:rPr lang="en-US" sz="1800" baseline="0" dirty="0"/>
              <a:t>This will be followed by a community wide needs assessment and development of a new drug strategy</a:t>
            </a:r>
          </a:p>
          <a:p>
            <a:pPr marL="171450" indent="-171450">
              <a:buFont typeface="Arial" panose="020B0604020202020204" pitchFamily="34" charset="0"/>
              <a:buChar char="•"/>
            </a:pPr>
            <a:r>
              <a:rPr lang="en-US" sz="1800" baseline="0" dirty="0"/>
              <a:t>Closing data gaps and new research methods will also be apart of the way forward. </a:t>
            </a:r>
          </a:p>
        </p:txBody>
      </p:sp>
      <p:sp>
        <p:nvSpPr>
          <p:cNvPr id="4" name="Slide Number Placeholder 3"/>
          <p:cNvSpPr>
            <a:spLocks noGrp="1"/>
          </p:cNvSpPr>
          <p:nvPr>
            <p:ph type="sldNum" sz="quarter" idx="10"/>
          </p:nvPr>
        </p:nvSpPr>
        <p:spPr/>
        <p:txBody>
          <a:bodyPr/>
          <a:lstStyle/>
          <a:p>
            <a:fld id="{AB7EFE60-1763-4630-8133-95E239B8E7A2}" type="slidenum">
              <a:rPr lang="en-US" smtClean="0"/>
              <a:t>22</a:t>
            </a:fld>
            <a:endParaRPr lang="en-US"/>
          </a:p>
        </p:txBody>
      </p:sp>
    </p:spTree>
    <p:extLst>
      <p:ext uri="{BB962C8B-B14F-4D97-AF65-F5344CB8AC3E}">
        <p14:creationId xmlns:p14="http://schemas.microsoft.com/office/powerpoint/2010/main" val="2675717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a:xfrm>
            <a:off x="695007" y="4444861"/>
            <a:ext cx="5956163" cy="3636705"/>
          </a:xfrm>
        </p:spPr>
        <p:txBody>
          <a:bodyPr/>
          <a:lstStyle/>
          <a:p>
            <a:pPr marL="171450" indent="-171450">
              <a:buFont typeface="Arial" panose="020B0604020202020204" pitchFamily="34" charset="0"/>
              <a:buChar char="•"/>
            </a:pPr>
            <a:r>
              <a:rPr lang="en-US" sz="2000" dirty="0"/>
              <a:t>I would like to remind you that all of the data produced by the DNDC Research</a:t>
            </a:r>
            <a:r>
              <a:rPr lang="en-US" sz="2000" baseline="0" dirty="0"/>
              <a:t> Unit can be found on the government portal </a:t>
            </a:r>
          </a:p>
          <a:p>
            <a:pPr marL="171450" indent="-171450">
              <a:buFont typeface="Arial" panose="020B0604020202020204" pitchFamily="34" charset="0"/>
              <a:buChar char="•"/>
            </a:pPr>
            <a:endParaRPr lang="en-US" sz="2000" baseline="0" dirty="0"/>
          </a:p>
          <a:p>
            <a:pPr marL="171450" indent="-171450">
              <a:buFont typeface="Arial" panose="020B0604020202020204" pitchFamily="34" charset="0"/>
              <a:buChar char="•"/>
            </a:pPr>
            <a:r>
              <a:rPr lang="en-US" sz="2000" baseline="0" dirty="0"/>
              <a:t>However if there is something you can not find or if you are in need of customized data please contact us</a:t>
            </a:r>
            <a:endParaRPr lang="en-US" sz="2000" dirty="0"/>
          </a:p>
        </p:txBody>
      </p:sp>
      <p:sp>
        <p:nvSpPr>
          <p:cNvPr id="4" name="Slide Number Placeholder 3"/>
          <p:cNvSpPr>
            <a:spLocks noGrp="1"/>
          </p:cNvSpPr>
          <p:nvPr>
            <p:ph type="sldNum" sz="quarter" idx="10"/>
          </p:nvPr>
        </p:nvSpPr>
        <p:spPr/>
        <p:txBody>
          <a:bodyPr/>
          <a:lstStyle/>
          <a:p>
            <a:fld id="{AB7EFE60-1763-4630-8133-95E239B8E7A2}" type="slidenum">
              <a:rPr lang="en-US" smtClean="0"/>
              <a:t>23</a:t>
            </a:fld>
            <a:endParaRPr lang="en-US"/>
          </a:p>
        </p:txBody>
      </p:sp>
    </p:spTree>
    <p:extLst>
      <p:ext uri="{BB962C8B-B14F-4D97-AF65-F5344CB8AC3E}">
        <p14:creationId xmlns:p14="http://schemas.microsoft.com/office/powerpoint/2010/main" val="36656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a:xfrm>
            <a:off x="719991" y="4599574"/>
            <a:ext cx="5759925" cy="3734547"/>
          </a:xfrm>
        </p:spPr>
        <p:txBody>
          <a:bodyPr>
            <a:noAutofit/>
          </a:bodyPr>
          <a:lstStyle/>
          <a:p>
            <a:pPr marL="351652" indent="-351652" algn="just">
              <a:lnSpc>
                <a:spcPct val="110000"/>
              </a:lnSpc>
              <a:buFont typeface="Arial" panose="020B0604020202020204" pitchFamily="34" charset="0"/>
              <a:buChar char="•"/>
            </a:pPr>
            <a:r>
              <a:rPr lang="en-US" sz="1800" dirty="0">
                <a:latin typeface="Gill Sans MT" pitchFamily="34" charset="0"/>
              </a:rPr>
              <a:t>W</a:t>
            </a:r>
            <a:r>
              <a:rPr lang="en-US" sz="1800" baseline="0" dirty="0">
                <a:latin typeface="Gill Sans MT" pitchFamily="34" charset="0"/>
              </a:rPr>
              <a:t>e all should feel proud of contributing to and producing these 14 publications.</a:t>
            </a:r>
          </a:p>
          <a:p>
            <a:pPr marL="351652" indent="-351652" algn="just">
              <a:lnSpc>
                <a:spcPct val="110000"/>
              </a:lnSpc>
              <a:buFont typeface="Arial" panose="020B0604020202020204" pitchFamily="34" charset="0"/>
              <a:buChar char="•"/>
            </a:pPr>
            <a:endParaRPr lang="en-US" sz="1800" baseline="0" dirty="0">
              <a:latin typeface="Gill Sans MT" pitchFamily="34" charset="0"/>
            </a:endParaRPr>
          </a:p>
          <a:p>
            <a:pPr marL="351652" indent="-351652" algn="just">
              <a:lnSpc>
                <a:spcPct val="110000"/>
              </a:lnSpc>
              <a:buFont typeface="Arial" panose="020B0604020202020204" pitchFamily="34" charset="0"/>
              <a:buChar char="•"/>
            </a:pPr>
            <a:r>
              <a:rPr lang="en-US" sz="1800" baseline="0" dirty="0">
                <a:latin typeface="Gill Sans MT" pitchFamily="34" charset="0"/>
              </a:rPr>
              <a:t>publications that stand as a resource – an evidence base – to both policy makers and the community alike</a:t>
            </a:r>
          </a:p>
          <a:p>
            <a:pPr marL="351652" indent="-351652" algn="just">
              <a:lnSpc>
                <a:spcPct val="110000"/>
              </a:lnSpc>
              <a:buFont typeface="Arial" panose="020B0604020202020204" pitchFamily="34" charset="0"/>
              <a:buChar char="•"/>
            </a:pPr>
            <a:endParaRPr lang="en-US" sz="1800" baseline="0" dirty="0">
              <a:latin typeface="Gill Sans MT" pitchFamily="34" charset="0"/>
            </a:endParaRPr>
          </a:p>
          <a:p>
            <a:pPr marL="351652" indent="-351652" algn="just">
              <a:lnSpc>
                <a:spcPct val="110000"/>
              </a:lnSpc>
              <a:buFont typeface="Arial" panose="020B0604020202020204" pitchFamily="34" charset="0"/>
              <a:buChar char="•"/>
            </a:pPr>
            <a:r>
              <a:rPr lang="en-US" sz="1800" baseline="0" dirty="0">
                <a:latin typeface="Gill Sans MT" pitchFamily="34" charset="0"/>
              </a:rPr>
              <a:t>IT IS THE NUMBER ONE SOURCE OF COLLECTIVE INFORMATION RELATED TO DEMAND AND SUPPLY REDUCTION ON OUR ISLAND. </a:t>
            </a:r>
          </a:p>
          <a:p>
            <a:pPr algn="just">
              <a:lnSpc>
                <a:spcPct val="110000"/>
              </a:lnSpc>
            </a:pPr>
            <a:endParaRPr lang="en-US" sz="1800" baseline="0" dirty="0">
              <a:latin typeface="Gill Sans MT" pitchFamily="34" charset="0"/>
            </a:endParaRPr>
          </a:p>
          <a:p>
            <a:pPr marL="351652" indent="-351652" algn="just">
              <a:lnSpc>
                <a:spcPct val="110000"/>
              </a:lnSpc>
              <a:buFont typeface="Arial" panose="020B0604020202020204" pitchFamily="34" charset="0"/>
              <a:buChar char="•"/>
            </a:pPr>
            <a:r>
              <a:rPr lang="en-US" sz="1800" baseline="0" dirty="0">
                <a:latin typeface="Gill Sans MT" pitchFamily="34" charset="0"/>
              </a:rPr>
              <a:t>IF YOU HAVE ANY IDEAS OF HOW WE MAKE THESE BETTER OR MORE USEFUL DO LET US KNOW</a:t>
            </a:r>
            <a:endParaRPr lang="en-US" sz="1800" dirty="0">
              <a:latin typeface="Gill Sans MT" pitchFamily="34" charset="0"/>
            </a:endParaRPr>
          </a:p>
        </p:txBody>
      </p:sp>
      <p:sp>
        <p:nvSpPr>
          <p:cNvPr id="4" name="Slide Number Placeholder 3"/>
          <p:cNvSpPr>
            <a:spLocks noGrp="1"/>
          </p:cNvSpPr>
          <p:nvPr>
            <p:ph type="sldNum" sz="quarter" idx="10"/>
          </p:nvPr>
        </p:nvSpPr>
        <p:spPr/>
        <p:txBody>
          <a:bodyPr/>
          <a:lstStyle/>
          <a:p>
            <a:fld id="{5C590459-2BF6-45FE-8337-D73439EAAAAB}" type="slidenum">
              <a:rPr lang="en-US" smtClean="0"/>
              <a:pPr/>
              <a:t>24</a:t>
            </a:fld>
            <a:endParaRPr lang="en-US" dirty="0"/>
          </a:p>
        </p:txBody>
      </p:sp>
    </p:spTree>
    <p:extLst>
      <p:ext uri="{BB962C8B-B14F-4D97-AF65-F5344CB8AC3E}">
        <p14:creationId xmlns:p14="http://schemas.microsoft.com/office/powerpoint/2010/main" val="349727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a:xfrm>
            <a:off x="695008" y="4444861"/>
            <a:ext cx="6021478" cy="3636705"/>
          </a:xfrm>
        </p:spPr>
        <p:txBody>
          <a:bodyPr>
            <a:normAutofit fontScale="70000" lnSpcReduction="20000"/>
          </a:bodyPr>
          <a:lstStyle/>
          <a:p>
            <a:pPr marL="171450" indent="-171450">
              <a:buFont typeface="Arial" panose="020B0604020202020204" pitchFamily="34" charset="0"/>
              <a:buChar char="•"/>
            </a:pPr>
            <a:r>
              <a:rPr lang="en-US" sz="2600" b="0" dirty="0">
                <a:solidFill>
                  <a:schemeClr val="tx1"/>
                </a:solidFill>
              </a:rPr>
              <a:t>This</a:t>
            </a:r>
            <a:r>
              <a:rPr lang="en-US" sz="2600" b="0" baseline="0" dirty="0">
                <a:solidFill>
                  <a:schemeClr val="tx1"/>
                </a:solidFill>
              </a:rPr>
              <a:t> information network was started because of a directive from the United Nations.</a:t>
            </a:r>
          </a:p>
          <a:p>
            <a:pPr marL="171450" indent="-171450">
              <a:buFont typeface="Arial" panose="020B0604020202020204" pitchFamily="34" charset="0"/>
              <a:buChar char="•"/>
            </a:pPr>
            <a:endParaRPr lang="en-US" sz="2600" b="0" baseline="0" dirty="0">
              <a:solidFill>
                <a:schemeClr val="tx1"/>
              </a:solidFill>
            </a:endParaRPr>
          </a:p>
          <a:p>
            <a:pPr marL="171450" indent="-171450">
              <a:buFont typeface="Arial" panose="020B0604020202020204" pitchFamily="34" charset="0"/>
              <a:buChar char="•"/>
            </a:pPr>
            <a:r>
              <a:rPr lang="en-US" sz="2600" b="0" baseline="0" dirty="0">
                <a:solidFill>
                  <a:schemeClr val="tx1"/>
                </a:solidFill>
              </a:rPr>
              <a:t>In 1998, they mandated that counties provide key drug related information for comparability from country to country.</a:t>
            </a:r>
          </a:p>
          <a:p>
            <a:pPr marL="171450" indent="-171450">
              <a:buFont typeface="Arial" panose="020B0604020202020204" pitchFamily="34" charset="0"/>
              <a:buChar char="•"/>
            </a:pPr>
            <a:endParaRPr lang="en-US" sz="2600" b="0" baseline="0" dirty="0">
              <a:solidFill>
                <a:schemeClr val="tx1"/>
              </a:solidFill>
            </a:endParaRPr>
          </a:p>
          <a:p>
            <a:pPr marL="171450" indent="-171450">
              <a:buFont typeface="Arial" panose="020B0604020202020204" pitchFamily="34" charset="0"/>
              <a:buChar char="•"/>
            </a:pPr>
            <a:r>
              <a:rPr lang="en-US" sz="2600" b="0" baseline="0" dirty="0">
                <a:solidFill>
                  <a:schemeClr val="tx1"/>
                </a:solidFill>
              </a:rPr>
              <a:t>In Bermuda, the </a:t>
            </a:r>
            <a:r>
              <a:rPr lang="en-US" sz="2600" b="0" baseline="0" dirty="0" err="1">
                <a:solidFill>
                  <a:schemeClr val="tx1"/>
                </a:solidFill>
              </a:rPr>
              <a:t>BerDIN</a:t>
            </a:r>
            <a:r>
              <a:rPr lang="en-US" sz="2600" b="0" baseline="0" dirty="0">
                <a:solidFill>
                  <a:schemeClr val="tx1"/>
                </a:solidFill>
              </a:rPr>
              <a:t> was formed in 2008, took a hiatus for 4 years and then reengaged in 2012.</a:t>
            </a:r>
          </a:p>
          <a:p>
            <a:pPr marL="171450" indent="-171450">
              <a:buFont typeface="Arial" panose="020B0604020202020204" pitchFamily="34" charset="0"/>
              <a:buChar char="•"/>
            </a:pPr>
            <a:endParaRPr lang="en-US" sz="2600" b="0" baseline="0" dirty="0">
              <a:solidFill>
                <a:schemeClr val="tx1"/>
              </a:solidFill>
            </a:endParaRPr>
          </a:p>
          <a:p>
            <a:pPr marL="171450" indent="-171450">
              <a:buFont typeface="Arial" panose="020B0604020202020204" pitchFamily="34" charset="0"/>
              <a:buChar char="•"/>
            </a:pPr>
            <a:r>
              <a:rPr lang="en-US" sz="2600" b="0" baseline="0" dirty="0">
                <a:solidFill>
                  <a:schemeClr val="tx1"/>
                </a:solidFill>
              </a:rPr>
              <a:t>As challenging as the past year has been, you remain engaged evident by your participation in the meeting. </a:t>
            </a:r>
          </a:p>
          <a:p>
            <a:pPr marL="171450" indent="-171450">
              <a:buFont typeface="Arial" panose="020B0604020202020204" pitchFamily="34" charset="0"/>
              <a:buChar char="•"/>
            </a:pPr>
            <a:endParaRPr lang="en-US" sz="2600" b="0" baseline="0" dirty="0">
              <a:solidFill>
                <a:schemeClr val="tx1"/>
              </a:solidFill>
            </a:endParaRPr>
          </a:p>
          <a:p>
            <a:pPr marL="171450" indent="-171450">
              <a:buFont typeface="Arial" panose="020B0604020202020204" pitchFamily="34" charset="0"/>
              <a:buChar char="•"/>
            </a:pPr>
            <a:r>
              <a:rPr lang="en-US" sz="2600" b="0" baseline="0" dirty="0">
                <a:solidFill>
                  <a:schemeClr val="tx1"/>
                </a:solidFill>
              </a:rPr>
              <a:t>Despite having our own challenges, we are here for the 14</a:t>
            </a:r>
            <a:r>
              <a:rPr lang="en-US" sz="2600" b="0" baseline="30000" dirty="0">
                <a:solidFill>
                  <a:schemeClr val="tx1"/>
                </a:solidFill>
              </a:rPr>
              <a:t>th</a:t>
            </a:r>
            <a:r>
              <a:rPr lang="en-US" sz="2600" b="0" baseline="0" dirty="0">
                <a:solidFill>
                  <a:schemeClr val="tx1"/>
                </a:solidFill>
              </a:rPr>
              <a:t> annual meeting</a:t>
            </a:r>
          </a:p>
          <a:p>
            <a:pPr marL="171450" indent="-171450">
              <a:buFont typeface="Arial" panose="020B0604020202020204" pitchFamily="34" charset="0"/>
              <a:buChar char="•"/>
            </a:pPr>
            <a:endParaRPr lang="en-US" sz="2600" b="0" baseline="0" dirty="0">
              <a:solidFill>
                <a:schemeClr val="tx1"/>
              </a:solidFill>
            </a:endParaRPr>
          </a:p>
          <a:p>
            <a:pPr marL="171450" indent="-171450">
              <a:buFont typeface="Arial" panose="020B0604020202020204" pitchFamily="34" charset="0"/>
              <a:buChar char="•"/>
            </a:pPr>
            <a:endParaRPr lang="en-US" b="0" baseline="0" dirty="0">
              <a:solidFill>
                <a:schemeClr val="tx1"/>
              </a:solidFill>
            </a:endParaRPr>
          </a:p>
        </p:txBody>
      </p:sp>
      <p:sp>
        <p:nvSpPr>
          <p:cNvPr id="4" name="Slide Number Placeholder 3"/>
          <p:cNvSpPr>
            <a:spLocks noGrp="1"/>
          </p:cNvSpPr>
          <p:nvPr>
            <p:ph type="sldNum" sz="quarter" idx="10"/>
          </p:nvPr>
        </p:nvSpPr>
        <p:spPr/>
        <p:txBody>
          <a:bodyPr/>
          <a:lstStyle/>
          <a:p>
            <a:fld id="{5C590459-2BF6-45FE-8337-D73439EAAAAB}" type="slidenum">
              <a:rPr lang="en-US" smtClean="0"/>
              <a:pPr/>
              <a:t>3</a:t>
            </a:fld>
            <a:endParaRPr lang="en-US"/>
          </a:p>
        </p:txBody>
      </p:sp>
    </p:spTree>
    <p:extLst>
      <p:ext uri="{BB962C8B-B14F-4D97-AF65-F5344CB8AC3E}">
        <p14:creationId xmlns:p14="http://schemas.microsoft.com/office/powerpoint/2010/main" val="2281235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a:xfrm>
            <a:off x="108857" y="4271963"/>
            <a:ext cx="6694714" cy="5052487"/>
          </a:xfrm>
        </p:spPr>
        <p:txBody>
          <a:bodyPr>
            <a:noAutofit/>
          </a:bodyPr>
          <a:lstStyle/>
          <a:p>
            <a:pPr marL="180805" marR="0" lvl="0" indent="-18080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Gill Sans MT" pitchFamily="34" charset="0"/>
              </a:rPr>
              <a:t>Our mission, purpose, and objectives are all tailored to contribute to the development of policy and the implementation of appropriate </a:t>
            </a:r>
            <a:r>
              <a:rPr lang="en-US" sz="1600" dirty="0" err="1">
                <a:latin typeface="Gill Sans MT" pitchFamily="34" charset="0"/>
              </a:rPr>
              <a:t>programmes</a:t>
            </a:r>
            <a:r>
              <a:rPr lang="en-US" sz="1600" dirty="0">
                <a:latin typeface="Gill Sans MT" pitchFamily="34" charset="0"/>
              </a:rPr>
              <a:t> and responses to the current drug situation.</a:t>
            </a:r>
          </a:p>
          <a:p>
            <a:pPr marL="180805" indent="-180805" algn="just">
              <a:buFont typeface="Arial" panose="020B0604020202020204" pitchFamily="34" charset="0"/>
              <a:buChar char="•"/>
            </a:pPr>
            <a:endParaRPr lang="en-US" sz="1600" dirty="0"/>
          </a:p>
          <a:p>
            <a:pPr marL="180805" indent="-180805" algn="just">
              <a:buFont typeface="Arial" panose="020B0604020202020204" pitchFamily="34" charset="0"/>
              <a:buChar char="•"/>
            </a:pPr>
            <a:r>
              <a:rPr lang="en-US" sz="1600" dirty="0"/>
              <a:t>The DNDC’s job really is to collect the information and make sense of it all through the annual publication. </a:t>
            </a:r>
          </a:p>
          <a:p>
            <a:pPr marL="0" indent="0" algn="just">
              <a:buFont typeface="Arial" panose="020B0604020202020204" pitchFamily="34" charset="0"/>
              <a:buNone/>
            </a:pPr>
            <a:endParaRPr lang="en-US" sz="1600" dirty="0"/>
          </a:p>
          <a:p>
            <a:pPr marL="180805" marR="0" lvl="0" indent="-18080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a:t>
            </a:r>
            <a:r>
              <a:rPr lang="en-US" sz="1600" baseline="0" dirty="0"/>
              <a:t> </a:t>
            </a:r>
            <a:r>
              <a:rPr lang="en-US" sz="1600" dirty="0"/>
              <a:t>agencies making up the Network</a:t>
            </a:r>
            <a:r>
              <a:rPr lang="en-US" sz="1600" baseline="0" dirty="0"/>
              <a:t> </a:t>
            </a:r>
            <a:r>
              <a:rPr lang="en-US" sz="1600" dirty="0"/>
              <a:t>provide national information that assists</a:t>
            </a:r>
            <a:r>
              <a:rPr lang="en-US" sz="1600" baseline="0" dirty="0"/>
              <a:t> the public, policy makers and anyone working in this field </a:t>
            </a:r>
            <a:r>
              <a:rPr lang="en-US" sz="1600" dirty="0"/>
              <a:t>with having a local, culturally-relevant picture of the current substance use/misuse situation in Bermuda.</a:t>
            </a:r>
          </a:p>
          <a:p>
            <a:pPr marL="180805" indent="-180805" algn="just">
              <a:buFont typeface="Arial" panose="020B0604020202020204" pitchFamily="34" charset="0"/>
              <a:buChar char="•"/>
            </a:pPr>
            <a:endParaRPr lang="en-US" sz="1600" dirty="0"/>
          </a:p>
          <a:p>
            <a:pPr marL="0" indent="0" algn="just">
              <a:buFont typeface="Arial" panose="020B0604020202020204" pitchFamily="34" charset="0"/>
              <a:buNone/>
            </a:pPr>
            <a:endParaRPr lang="en-US" sz="1600" dirty="0"/>
          </a:p>
          <a:p>
            <a:pPr marL="180805" indent="-180805" algn="just">
              <a:buFont typeface="Arial" panose="020B0604020202020204" pitchFamily="34" charset="0"/>
              <a:buChar char="•"/>
            </a:pPr>
            <a:endParaRPr lang="en-US" sz="1600" dirty="0"/>
          </a:p>
          <a:p>
            <a:pPr>
              <a:buFont typeface="Arial" pitchFamily="34" charset="0"/>
              <a:buChar char="•"/>
            </a:pPr>
            <a:endParaRPr lang="en-US" sz="1600" dirty="0"/>
          </a:p>
          <a:p>
            <a:pPr defTabSz="946312">
              <a:buFont typeface="Arial" pitchFamily="34" charset="0"/>
              <a:buChar char="•"/>
              <a:defRPr/>
            </a:pPr>
            <a:endParaRPr lang="en-US" sz="1600" dirty="0"/>
          </a:p>
        </p:txBody>
      </p:sp>
      <p:sp>
        <p:nvSpPr>
          <p:cNvPr id="4" name="Slide Number Placeholder 3"/>
          <p:cNvSpPr>
            <a:spLocks noGrp="1"/>
          </p:cNvSpPr>
          <p:nvPr>
            <p:ph type="sldNum" sz="quarter" idx="10"/>
          </p:nvPr>
        </p:nvSpPr>
        <p:spPr/>
        <p:txBody>
          <a:bodyPr/>
          <a:lstStyle/>
          <a:p>
            <a:fld id="{5C590459-2BF6-45FE-8337-D73439EAAAAB}" type="slidenum">
              <a:rPr lang="en-US" smtClean="0"/>
              <a:pPr/>
              <a:t>4</a:t>
            </a:fld>
            <a:endParaRPr lang="en-US" dirty="0"/>
          </a:p>
        </p:txBody>
      </p:sp>
    </p:spTree>
    <p:extLst>
      <p:ext uri="{BB962C8B-B14F-4D97-AF65-F5344CB8AC3E}">
        <p14:creationId xmlns:p14="http://schemas.microsoft.com/office/powerpoint/2010/main" val="3808517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2360" indent="-292360" algn="just">
              <a:buFont typeface="Arial" panose="020B0604020202020204" pitchFamily="34" charset="0"/>
              <a:buChar char="•"/>
            </a:pPr>
            <a:endParaRPr lang="en-US" sz="1200" dirty="0"/>
          </a:p>
          <a:p>
            <a:pPr marL="292360" indent="-292360" algn="just">
              <a:buFont typeface="Arial" panose="020B0604020202020204" pitchFamily="34" charset="0"/>
              <a:buChar char="•"/>
            </a:pPr>
            <a:r>
              <a:rPr lang="en-US" sz="1200" dirty="0"/>
              <a:t>There is no one piece of information that can inform the drug situation in Bermuda. It requires a multitude of information from various sectors in order to observe, monitor, and evaluate the drug situation, even at times using proxy information</a:t>
            </a:r>
          </a:p>
          <a:p>
            <a:pPr marL="292360" indent="-292360" algn="just">
              <a:buFont typeface="Arial" panose="020B0604020202020204" pitchFamily="34" charset="0"/>
              <a:buChar char="•"/>
            </a:pPr>
            <a:endParaRPr lang="en-US" sz="1200" dirty="0"/>
          </a:p>
          <a:p>
            <a:pPr marL="292360" indent="-292360" algn="just">
              <a:buFont typeface="Arial" panose="020B0604020202020204" pitchFamily="34" charset="0"/>
              <a:buChar char="•"/>
            </a:pPr>
            <a:r>
              <a:rPr lang="en-US" sz="1200" dirty="0" err="1"/>
              <a:t>BerDIN</a:t>
            </a:r>
            <a:r>
              <a:rPr lang="en-US" sz="1200" dirty="0"/>
              <a:t> also allows each of the Member</a:t>
            </a:r>
            <a:r>
              <a:rPr lang="en-US" sz="1200" baseline="0" dirty="0"/>
              <a:t> </a:t>
            </a:r>
            <a:r>
              <a:rPr lang="en-US" sz="1200" dirty="0"/>
              <a:t>agency’s information to be showcased, whereas, in some agencies, there is no reporting mechanism. </a:t>
            </a:r>
          </a:p>
          <a:p>
            <a:pPr marL="292360" indent="-292360" algn="just">
              <a:buFont typeface="Arial" panose="020B0604020202020204" pitchFamily="34" charset="0"/>
              <a:buChar char="•"/>
            </a:pPr>
            <a:endParaRPr lang="en-US" sz="1200" dirty="0"/>
          </a:p>
          <a:p>
            <a:pPr marL="292360" marR="0" lvl="0" indent="-29236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 all come from diverse areas</a:t>
            </a:r>
            <a:r>
              <a:rPr lang="en-US" sz="1200" baseline="0" dirty="0"/>
              <a:t> AND so this meeting, </a:t>
            </a:r>
            <a:r>
              <a:rPr lang="en-US" sz="1200" dirty="0"/>
              <a:t>brings all of us together who have a vested interest in demand</a:t>
            </a:r>
            <a:r>
              <a:rPr lang="en-US" sz="1200" baseline="0" dirty="0"/>
              <a:t> and supply reduction, thereby creating a holistic approach…</a:t>
            </a:r>
            <a:endParaRPr lang="en-US" sz="1200" dirty="0"/>
          </a:p>
          <a:p>
            <a:pPr marL="292360" indent="-292360" algn="just">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5</a:t>
            </a:fld>
            <a:endParaRPr lang="en-US" dirty="0"/>
          </a:p>
        </p:txBody>
      </p:sp>
    </p:spTree>
    <p:extLst>
      <p:ext uri="{BB962C8B-B14F-4D97-AF65-F5344CB8AC3E}">
        <p14:creationId xmlns:p14="http://schemas.microsoft.com/office/powerpoint/2010/main" val="27358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NDC Act of 2013 empowers us to seek out the information needed to inform the drug situation. </a:t>
            </a:r>
          </a:p>
          <a:p>
            <a:endParaRPr lang="en-US" dirty="0"/>
          </a:p>
          <a:p>
            <a:r>
              <a:rPr lang="en-US" dirty="0"/>
              <a:t>I have never had to refer to the Act because I believe relationship building has been key to our development and progress with sharing of information</a:t>
            </a:r>
            <a:r>
              <a:rPr lang="en-US" baseline="0" dirty="0"/>
              <a:t> in the Network.</a:t>
            </a:r>
          </a:p>
          <a:p>
            <a:endParaRPr lang="en-US" baseline="0" dirty="0"/>
          </a:p>
          <a:p>
            <a:r>
              <a:rPr lang="en-US" baseline="0" dirty="0"/>
              <a:t>You can recall once upon a time there was a 2 day meeting where we put resources into ensuring day 2 of the meeting was spent on professional development as a thank you to the members for their continued support. </a:t>
            </a:r>
            <a:endParaRPr lang="en-US" dirty="0"/>
          </a:p>
          <a:p>
            <a:endParaRPr lang="en-US" dirty="0"/>
          </a:p>
          <a:p>
            <a:r>
              <a:rPr lang="en-US" dirty="0"/>
              <a:t>And while this past year has</a:t>
            </a:r>
            <a:r>
              <a:rPr lang="en-US" baseline="0" dirty="0"/>
              <a:t> been challenging for a number of agencies, it is my hope that we can get back on track!</a:t>
            </a:r>
          </a:p>
          <a:p>
            <a:endParaRPr lang="en-US" baseline="0" dirty="0"/>
          </a:p>
        </p:txBody>
      </p:sp>
      <p:sp>
        <p:nvSpPr>
          <p:cNvPr id="4" name="Slide Number Placeholder 3"/>
          <p:cNvSpPr>
            <a:spLocks noGrp="1"/>
          </p:cNvSpPr>
          <p:nvPr>
            <p:ph type="sldNum" sz="quarter" idx="5"/>
          </p:nvPr>
        </p:nvSpPr>
        <p:spPr/>
        <p:txBody>
          <a:bodyPr/>
          <a:lstStyle/>
          <a:p>
            <a:fld id="{AB7EFE60-1763-4630-8133-95E239B8E7A2}" type="slidenum">
              <a:rPr lang="en-US" smtClean="0"/>
              <a:t>6</a:t>
            </a:fld>
            <a:endParaRPr lang="en-US"/>
          </a:p>
        </p:txBody>
      </p:sp>
    </p:spTree>
    <p:extLst>
      <p:ext uri="{BB962C8B-B14F-4D97-AF65-F5344CB8AC3E}">
        <p14:creationId xmlns:p14="http://schemas.microsoft.com/office/powerpoint/2010/main" val="814368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defTabSz="100128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During 2023, agencies continued to struggle financially because of decreased budgets which resulted in challenges related to staffing, therefore meeting deadlines and just having a resource person that could provide us with the information we are hoping to receive is less of a priority…which we understand. </a:t>
            </a:r>
          </a:p>
          <a:p>
            <a:pPr marL="457200" marR="0" lvl="0" indent="-457200" algn="just" defTabSz="100128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solidFill>
                <a:schemeClr val="tx1"/>
              </a:solidFill>
              <a:latin typeface="+mn-lt"/>
            </a:endParaRPr>
          </a:p>
          <a:p>
            <a:pPr marL="457200" marR="0" lvl="0" indent="-457200" algn="just" defTabSz="100128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Since the pandemic, there have been a number of governmental and non-governmental agencies that have been simply unable to meet demands and, in a few cases, have had to make tough decisions in order to continue operating but in a limited capacity.</a:t>
            </a:r>
          </a:p>
          <a:p>
            <a:pPr marL="457200" marR="0" lvl="0" indent="-457200" algn="just" defTabSz="100128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solidFill>
                <a:schemeClr val="tx1"/>
              </a:solidFill>
              <a:latin typeface="+mn-lt"/>
            </a:endParaRPr>
          </a:p>
          <a:p>
            <a:pPr marL="457200" marR="0" lvl="0" indent="-457200" algn="just" defTabSz="100128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There were 4 </a:t>
            </a:r>
            <a:r>
              <a:rPr lang="en-US" sz="1200" baseline="0" dirty="0" err="1">
                <a:solidFill>
                  <a:schemeClr val="tx1"/>
                </a:solidFill>
                <a:latin typeface="+mn-lt"/>
              </a:rPr>
              <a:t>agenices</a:t>
            </a:r>
            <a:r>
              <a:rPr lang="en-US" sz="1200" baseline="0" dirty="0">
                <a:solidFill>
                  <a:schemeClr val="tx1"/>
                </a:solidFill>
                <a:latin typeface="+mn-lt"/>
              </a:rPr>
              <a:t> (BPS- crime information, DPP- outcome of alcohol and drug court cases and BHB. We have already resolved the issue with BHB and will be able to make that data available in next year’s publication, however despite our best efforts, the crime data and supreme court information remain an issue to be resolved. </a:t>
            </a:r>
          </a:p>
          <a:p>
            <a:pPr marL="457200" marR="0" lvl="0" indent="-457200" algn="just" defTabSz="100128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solidFill>
                <a:schemeClr val="tx1"/>
              </a:solidFill>
              <a:latin typeface="+mn-lt"/>
            </a:endParaRPr>
          </a:p>
          <a:p>
            <a:pPr marL="457200" marR="0" lvl="0" indent="-457200" algn="just" defTabSz="100128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When it came to submission of your information we know that there are competing priorities with some agencies between their own work related deadlines and the </a:t>
            </a:r>
            <a:r>
              <a:rPr lang="en-US" sz="1200" baseline="0" dirty="0" err="1">
                <a:solidFill>
                  <a:schemeClr val="tx1"/>
                </a:solidFill>
                <a:latin typeface="+mn-lt"/>
              </a:rPr>
              <a:t>BerDIN</a:t>
            </a:r>
            <a:r>
              <a:rPr lang="en-US" sz="1200" baseline="0" dirty="0">
                <a:solidFill>
                  <a:schemeClr val="tx1"/>
                </a:solidFill>
                <a:latin typeface="+mn-lt"/>
              </a:rPr>
              <a:t> deadline every May 15</a:t>
            </a:r>
            <a:r>
              <a:rPr lang="en-US" sz="1200" baseline="30000" dirty="0">
                <a:solidFill>
                  <a:schemeClr val="tx1"/>
                </a:solidFill>
                <a:latin typeface="+mn-lt"/>
              </a:rPr>
              <a:t>th</a:t>
            </a:r>
            <a:r>
              <a:rPr lang="en-US" sz="1200" baseline="0" dirty="0">
                <a:solidFill>
                  <a:schemeClr val="tx1"/>
                </a:solidFill>
                <a:latin typeface="+mn-lt"/>
              </a:rPr>
              <a:t>.</a:t>
            </a:r>
          </a:p>
          <a:p>
            <a:pPr marL="0" marR="0" lvl="0" indent="0" algn="just" defTabSz="100128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chemeClr val="tx1"/>
              </a:solidFill>
              <a:latin typeface="+mn-lt"/>
            </a:endParaRPr>
          </a:p>
          <a:p>
            <a:pPr marL="457200" marR="0" lvl="0" indent="-457200" algn="just" defTabSz="100128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When So agencies need to have a verification process in place to ensure confidence in the data that is being released.</a:t>
            </a:r>
            <a:endParaRPr lang="en-US" sz="1600" baseline="0" dirty="0">
              <a:solidFill>
                <a:schemeClr val="tx1"/>
              </a:solidFill>
              <a:latin typeface="+mn-lt"/>
            </a:endParaRPr>
          </a:p>
          <a:p>
            <a:pPr marL="457200" marR="0" lvl="0" indent="-457200" algn="just" defTabSz="100128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aseline="0" dirty="0">
              <a:solidFill>
                <a:schemeClr val="tx1"/>
              </a:solidFill>
              <a:latin typeface="+mn-lt"/>
            </a:endParaRPr>
          </a:p>
          <a:p>
            <a:pPr marL="457200" marR="0" lvl="0" indent="-457200" algn="just" defTabSz="100128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solidFill>
                  <a:schemeClr val="tx1"/>
                </a:solidFill>
                <a:latin typeface="+mn-lt"/>
              </a:rPr>
              <a:t>Lastly, we want to continue to press that in order to provide good quality local data we must built validity checks into your process prior to submission in the data management system. This year in particular, we were tasked with having to follow up with agencies when the data just didn’t look as it should. </a:t>
            </a:r>
            <a:endParaRPr lang="en-US" sz="1600" dirty="0">
              <a:solidFill>
                <a:schemeClr val="bg1"/>
              </a:solidFill>
              <a:latin typeface="Gill Sans MT" pitchFamily="34" charset="0"/>
            </a:endParaRPr>
          </a:p>
          <a:p>
            <a:pPr marL="184240" indent="-184240" algn="just" defTabSz="1001282">
              <a:buFont typeface="Arial" panose="020B0604020202020204" pitchFamily="34" charset="0"/>
              <a:buChar char="•"/>
              <a:defRPr/>
            </a:pPr>
            <a:endParaRPr lang="en-US" sz="1200" dirty="0">
              <a:solidFill>
                <a:schemeClr val="bg1"/>
              </a:solidFill>
              <a:latin typeface="Gill Sans MT" pitchFamily="34" charset="0"/>
            </a:endParaRPr>
          </a:p>
          <a:p>
            <a:pPr defTabSz="1001282">
              <a:defRPr/>
            </a:pPr>
            <a:endParaRPr lang="en-US" dirty="0"/>
          </a:p>
          <a:p>
            <a:endParaRPr lang="en-US" dirty="0"/>
          </a:p>
        </p:txBody>
      </p:sp>
      <p:sp>
        <p:nvSpPr>
          <p:cNvPr id="4" name="Slide Number Placeholder 3"/>
          <p:cNvSpPr>
            <a:spLocks noGrp="1"/>
          </p:cNvSpPr>
          <p:nvPr>
            <p:ph type="sldNum" sz="quarter" idx="5"/>
          </p:nvPr>
        </p:nvSpPr>
        <p:spPr/>
        <p:txBody>
          <a:bodyPr/>
          <a:lstStyle/>
          <a:p>
            <a:fld id="{AB7EFE60-1763-4630-8133-95E239B8E7A2}" type="slidenum">
              <a:rPr lang="en-US" smtClean="0"/>
              <a:t>7</a:t>
            </a:fld>
            <a:endParaRPr lang="en-US"/>
          </a:p>
        </p:txBody>
      </p:sp>
    </p:spTree>
    <p:extLst>
      <p:ext uri="{BB962C8B-B14F-4D97-AF65-F5344CB8AC3E}">
        <p14:creationId xmlns:p14="http://schemas.microsoft.com/office/powerpoint/2010/main" val="1529101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aseline="0" dirty="0"/>
              <a:t>So that you have a sense of the indicators that are missing, I have listed them here so that you can see what I am referring to.</a:t>
            </a:r>
          </a:p>
          <a:p>
            <a:pPr marL="175416" indent="-175416">
              <a:buFont typeface="Arial" panose="020B0604020202020204" pitchFamily="34" charset="0"/>
              <a:buChar char="•"/>
            </a:pPr>
            <a:endParaRPr lang="en-US" sz="1200" baseline="0" dirty="0"/>
          </a:p>
          <a:p>
            <a:pPr marL="175416" indent="-175416">
              <a:buFont typeface="Arial" panose="020B0604020202020204" pitchFamily="34" charset="0"/>
              <a:buChar char="•"/>
            </a:pPr>
            <a:r>
              <a:rPr lang="en-US" sz="1200" baseline="0" dirty="0"/>
              <a:t>Points 1-4 of this slide contains information that we use to obtain from BPS and is now missing from the report. </a:t>
            </a:r>
          </a:p>
          <a:p>
            <a:pPr marL="175416" indent="-175416">
              <a:buFont typeface="Arial" panose="020B0604020202020204" pitchFamily="34" charset="0"/>
              <a:buChar char="•"/>
            </a:pPr>
            <a:endParaRPr lang="en-US" sz="1200" baseline="0" dirty="0"/>
          </a:p>
          <a:p>
            <a:pPr marL="175416" indent="-175416">
              <a:buFont typeface="Arial" panose="020B0604020202020204" pitchFamily="34" charset="0"/>
              <a:buChar char="•"/>
            </a:pPr>
            <a:r>
              <a:rPr lang="en-US" sz="1200" baseline="0" dirty="0"/>
              <a:t>At the end of each meeting we encourage each of you to have bilateral meetings and in that regard, We have tried numerous times to figure out a plan to move forward but we are met with promises of resolution without actually obtaining a resolution</a:t>
            </a:r>
          </a:p>
          <a:p>
            <a:pPr marL="0" indent="0">
              <a:buFont typeface="Arial" panose="020B0604020202020204" pitchFamily="34" charset="0"/>
              <a:buNone/>
            </a:pPr>
            <a:endParaRPr lang="en-US" sz="1200" baseline="0" dirty="0"/>
          </a:p>
          <a:p>
            <a:pPr marL="175416" indent="-175416">
              <a:buFont typeface="Arial" panose="020B0604020202020204" pitchFamily="34" charset="0"/>
              <a:buChar char="•"/>
            </a:pPr>
            <a:r>
              <a:rPr lang="en-US" sz="1200" baseline="0" dirty="0"/>
              <a:t>Point 5, although not confirmed, because it was difficult to get a response to my query from the BPS court liaison, the issues with very little data in the JEMS system is believed to also be related to BPS. </a:t>
            </a:r>
          </a:p>
          <a:p>
            <a:pPr marL="175416" indent="-175416">
              <a:buFont typeface="Arial" panose="020B0604020202020204" pitchFamily="34" charset="0"/>
              <a:buChar char="•"/>
            </a:pPr>
            <a:endParaRPr lang="en-US" sz="1200" baseline="0" dirty="0"/>
          </a:p>
          <a:p>
            <a:pPr marL="175416" marR="0" lvl="0" indent="-17541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An example of how the data are interrelated….Today we will have a presentation from the BPS on alcohol related stops for 2023. To complete the picture for DUI cases, we would reply on information from the supreme court that speaks to the number of trials and acquittals related to those stops. This year however, without having information from the Court, those correlations can not be made. </a:t>
            </a:r>
          </a:p>
          <a:p>
            <a:pPr marL="0" indent="0">
              <a:buFont typeface="Arial" panose="020B0604020202020204" pitchFamily="34" charset="0"/>
              <a:buNone/>
            </a:pPr>
            <a:endParaRPr lang="en-US" sz="1200" baseline="0" dirty="0"/>
          </a:p>
          <a:p>
            <a:pPr marL="175416" indent="-175416">
              <a:buFont typeface="Arial" panose="020B0604020202020204" pitchFamily="34" charset="0"/>
              <a:buChar char="•"/>
            </a:pPr>
            <a:r>
              <a:rPr lang="en-US" dirty="0"/>
              <a:t>Point</a:t>
            </a:r>
            <a:r>
              <a:rPr lang="en-US" baseline="0" dirty="0"/>
              <a:t> 6- with the implementation of the new BHB system, we were unable to provide any information from the old system.</a:t>
            </a:r>
          </a:p>
          <a:p>
            <a:pPr marL="175416" indent="-175416">
              <a:buFont typeface="Arial" panose="020B0604020202020204" pitchFamily="34" charset="0"/>
              <a:buChar char="•"/>
            </a:pPr>
            <a:endParaRPr lang="en-US" baseline="0" dirty="0"/>
          </a:p>
          <a:p>
            <a:pPr marL="175416" indent="-175416">
              <a:buFont typeface="Arial" panose="020B0604020202020204" pitchFamily="34" charset="0"/>
              <a:buChar char="•"/>
            </a:pPr>
            <a:r>
              <a:rPr lang="en-US" baseline="0" dirty="0"/>
              <a:t>So as we move forward we need to seriously think about as a Network we can work towards getting back to where we were two years ago and how we improve our processes. </a:t>
            </a:r>
          </a:p>
          <a:p>
            <a:pPr marL="175416" indent="-175416">
              <a:buFont typeface="Arial" panose="020B0604020202020204" pitchFamily="34" charset="0"/>
              <a:buChar char="•"/>
            </a:pPr>
            <a:endParaRPr lang="en-US" baseline="0" dirty="0"/>
          </a:p>
          <a:p>
            <a:pPr marL="175416" indent="-17541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B7EFE60-1763-4630-8133-95E239B8E7A2}" type="slidenum">
              <a:rPr lang="en-US" smtClean="0"/>
              <a:t>8</a:t>
            </a:fld>
            <a:endParaRPr lang="en-US"/>
          </a:p>
        </p:txBody>
      </p:sp>
    </p:spTree>
    <p:extLst>
      <p:ext uri="{BB962C8B-B14F-4D97-AF65-F5344CB8AC3E}">
        <p14:creationId xmlns:p14="http://schemas.microsoft.com/office/powerpoint/2010/main" val="4039906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SUBSTANCE</a:t>
            </a:r>
            <a:r>
              <a:rPr lang="en-US" baseline="0" dirty="0"/>
              <a:t> ABUSE PREVENTION DATA</a:t>
            </a:r>
            <a:endParaRPr lang="en-US" dirty="0"/>
          </a:p>
        </p:txBody>
      </p:sp>
      <p:sp>
        <p:nvSpPr>
          <p:cNvPr id="4" name="Slide Number Placeholder 3"/>
          <p:cNvSpPr>
            <a:spLocks noGrp="1"/>
          </p:cNvSpPr>
          <p:nvPr>
            <p:ph type="sldNum" sz="quarter" idx="10"/>
          </p:nvPr>
        </p:nvSpPr>
        <p:spPr/>
        <p:txBody>
          <a:bodyPr/>
          <a:lstStyle/>
          <a:p>
            <a:fld id="{AB7EFE60-1763-4630-8133-95E239B8E7A2}" type="slidenum">
              <a:rPr lang="en-US" smtClean="0"/>
              <a:t>9</a:t>
            </a:fld>
            <a:endParaRPr lang="en-US"/>
          </a:p>
        </p:txBody>
      </p:sp>
    </p:spTree>
    <p:extLst>
      <p:ext uri="{BB962C8B-B14F-4D97-AF65-F5344CB8AC3E}">
        <p14:creationId xmlns:p14="http://schemas.microsoft.com/office/powerpoint/2010/main" val="421896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4EBDE8-2585-4B17-9174-55E56C5FD28F}" type="datetime1">
              <a:rPr lang="en-US" smtClean="0"/>
              <a:t>10/31/2024</a:t>
            </a:fld>
            <a:endParaRPr lang="en-US"/>
          </a:p>
        </p:txBody>
      </p:sp>
      <p:sp>
        <p:nvSpPr>
          <p:cNvPr id="5" name="Footer Placeholder 4"/>
          <p:cNvSpPr>
            <a:spLocks noGrp="1"/>
          </p:cNvSpPr>
          <p:nvPr>
            <p:ph type="ftr" sz="quarter" idx="11"/>
          </p:nvPr>
        </p:nvSpPr>
        <p:spPr/>
        <p:txBody>
          <a:bodyPr/>
          <a:lstStyle/>
          <a:p>
            <a:r>
              <a:rPr lang="en-US"/>
              <a:t>2022 Annual BerDIN Meeting </a:t>
            </a:r>
          </a:p>
        </p:txBody>
      </p:sp>
      <p:sp>
        <p:nvSpPr>
          <p:cNvPr id="6" name="Slide Number Placeholder 5"/>
          <p:cNvSpPr>
            <a:spLocks noGrp="1"/>
          </p:cNvSpPr>
          <p:nvPr>
            <p:ph type="sldNum" sz="quarter" idx="12"/>
          </p:nvPr>
        </p:nvSpPr>
        <p:spPr/>
        <p:txBody>
          <a:bodyPr/>
          <a:lstStyle/>
          <a:p>
            <a:fld id="{AC46AE5E-4B6C-4A55-AB60-3F809FFB3D6F}" type="slidenum">
              <a:rPr lang="en-US" smtClean="0"/>
              <a:t>‹#›</a:t>
            </a:fld>
            <a:endParaRPr lang="en-US"/>
          </a:p>
        </p:txBody>
      </p:sp>
    </p:spTree>
    <p:extLst>
      <p:ext uri="{BB962C8B-B14F-4D97-AF65-F5344CB8AC3E}">
        <p14:creationId xmlns:p14="http://schemas.microsoft.com/office/powerpoint/2010/main" val="848629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CA959-C8C5-4DE6-8834-EC021A4E33FF}" type="datetime1">
              <a:rPr lang="en-US" smtClean="0"/>
              <a:t>10/31/2024</a:t>
            </a:fld>
            <a:endParaRPr lang="en-US"/>
          </a:p>
        </p:txBody>
      </p:sp>
      <p:sp>
        <p:nvSpPr>
          <p:cNvPr id="5" name="Footer Placeholder 4"/>
          <p:cNvSpPr>
            <a:spLocks noGrp="1"/>
          </p:cNvSpPr>
          <p:nvPr>
            <p:ph type="ftr" sz="quarter" idx="11"/>
          </p:nvPr>
        </p:nvSpPr>
        <p:spPr/>
        <p:txBody>
          <a:bodyPr/>
          <a:lstStyle/>
          <a:p>
            <a:r>
              <a:rPr lang="en-US"/>
              <a:t>2022 Annual BerDIN Meeting </a:t>
            </a:r>
          </a:p>
        </p:txBody>
      </p:sp>
      <p:sp>
        <p:nvSpPr>
          <p:cNvPr id="6" name="Slide Number Placeholder 5"/>
          <p:cNvSpPr>
            <a:spLocks noGrp="1"/>
          </p:cNvSpPr>
          <p:nvPr>
            <p:ph type="sldNum" sz="quarter" idx="12"/>
          </p:nvPr>
        </p:nvSpPr>
        <p:spPr/>
        <p:txBody>
          <a:bodyPr/>
          <a:lstStyle/>
          <a:p>
            <a:fld id="{AC46AE5E-4B6C-4A55-AB60-3F809FFB3D6F}" type="slidenum">
              <a:rPr lang="en-US" smtClean="0"/>
              <a:t>‹#›</a:t>
            </a:fld>
            <a:endParaRPr lang="en-US"/>
          </a:p>
        </p:txBody>
      </p:sp>
    </p:spTree>
    <p:extLst>
      <p:ext uri="{BB962C8B-B14F-4D97-AF65-F5344CB8AC3E}">
        <p14:creationId xmlns:p14="http://schemas.microsoft.com/office/powerpoint/2010/main" val="2559109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EF7806-0179-4087-A5B5-F9BE79B6BD5B}" type="datetime1">
              <a:rPr lang="en-US" smtClean="0"/>
              <a:t>10/31/2024</a:t>
            </a:fld>
            <a:endParaRPr lang="en-US"/>
          </a:p>
        </p:txBody>
      </p:sp>
      <p:sp>
        <p:nvSpPr>
          <p:cNvPr id="5" name="Footer Placeholder 4"/>
          <p:cNvSpPr>
            <a:spLocks noGrp="1"/>
          </p:cNvSpPr>
          <p:nvPr>
            <p:ph type="ftr" sz="quarter" idx="11"/>
          </p:nvPr>
        </p:nvSpPr>
        <p:spPr/>
        <p:txBody>
          <a:bodyPr/>
          <a:lstStyle/>
          <a:p>
            <a:r>
              <a:rPr lang="en-US"/>
              <a:t>2022 Annual BerDIN Meeting </a:t>
            </a:r>
          </a:p>
        </p:txBody>
      </p:sp>
      <p:sp>
        <p:nvSpPr>
          <p:cNvPr id="6" name="Slide Number Placeholder 5"/>
          <p:cNvSpPr>
            <a:spLocks noGrp="1"/>
          </p:cNvSpPr>
          <p:nvPr>
            <p:ph type="sldNum" sz="quarter" idx="12"/>
          </p:nvPr>
        </p:nvSpPr>
        <p:spPr/>
        <p:txBody>
          <a:bodyPr/>
          <a:lstStyle/>
          <a:p>
            <a:fld id="{AC46AE5E-4B6C-4A55-AB60-3F809FFB3D6F}" type="slidenum">
              <a:rPr lang="en-US" smtClean="0"/>
              <a:t>‹#›</a:t>
            </a:fld>
            <a:endParaRPr lang="en-US"/>
          </a:p>
        </p:txBody>
      </p:sp>
    </p:spTree>
    <p:extLst>
      <p:ext uri="{BB962C8B-B14F-4D97-AF65-F5344CB8AC3E}">
        <p14:creationId xmlns:p14="http://schemas.microsoft.com/office/powerpoint/2010/main" val="1668895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A6174F8-1206-42B4-8253-0D1E82F521D8}"/>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467" b="0" baseline="0">
                <a:solidFill>
                  <a:schemeClr val="bg1">
                    <a:lumMod val="50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a:extLst>
              <a:ext uri="{FF2B5EF4-FFF2-40B4-BE49-F238E27FC236}">
                <a16:creationId xmlns:a16="http://schemas.microsoft.com/office/drawing/2014/main" id="{CE59A572-76E8-4055-881A-EC3A9E6FDA57}"/>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733">
                <a:solidFill>
                  <a:schemeClr val="tx1">
                    <a:lumMod val="75000"/>
                    <a:lumOff val="25000"/>
                  </a:schemeClr>
                </a:solidFill>
                <a:latin typeface="+mj-lt"/>
              </a:defRPr>
            </a:lvl1pPr>
          </a:lstStyle>
          <a:p>
            <a:r>
              <a:rPr lang="en-US" dirty="0"/>
              <a:t>Click to edit Master title style</a:t>
            </a:r>
          </a:p>
        </p:txBody>
      </p:sp>
    </p:spTree>
    <p:extLst>
      <p:ext uri="{BB962C8B-B14F-4D97-AF65-F5344CB8AC3E}">
        <p14:creationId xmlns:p14="http://schemas.microsoft.com/office/powerpoint/2010/main" val="126806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F36C4-2D2D-496A-89AC-5A13E4562594}" type="datetime1">
              <a:rPr lang="en-US" smtClean="0"/>
              <a:t>10/31/2024</a:t>
            </a:fld>
            <a:endParaRPr lang="en-US"/>
          </a:p>
        </p:txBody>
      </p:sp>
      <p:sp>
        <p:nvSpPr>
          <p:cNvPr id="5" name="Footer Placeholder 4"/>
          <p:cNvSpPr>
            <a:spLocks noGrp="1"/>
          </p:cNvSpPr>
          <p:nvPr>
            <p:ph type="ftr" sz="quarter" idx="11"/>
          </p:nvPr>
        </p:nvSpPr>
        <p:spPr/>
        <p:txBody>
          <a:bodyPr/>
          <a:lstStyle/>
          <a:p>
            <a:r>
              <a:rPr lang="en-US"/>
              <a:t>2022 Annual BerDIN Meeting </a:t>
            </a:r>
          </a:p>
        </p:txBody>
      </p:sp>
      <p:sp>
        <p:nvSpPr>
          <p:cNvPr id="6" name="Slide Number Placeholder 5"/>
          <p:cNvSpPr>
            <a:spLocks noGrp="1"/>
          </p:cNvSpPr>
          <p:nvPr>
            <p:ph type="sldNum" sz="quarter" idx="12"/>
          </p:nvPr>
        </p:nvSpPr>
        <p:spPr/>
        <p:txBody>
          <a:bodyPr/>
          <a:lstStyle/>
          <a:p>
            <a:fld id="{AC46AE5E-4B6C-4A55-AB60-3F809FFB3D6F}" type="slidenum">
              <a:rPr lang="en-US" smtClean="0"/>
              <a:t>‹#›</a:t>
            </a:fld>
            <a:endParaRPr lang="en-US"/>
          </a:p>
        </p:txBody>
      </p:sp>
    </p:spTree>
    <p:extLst>
      <p:ext uri="{BB962C8B-B14F-4D97-AF65-F5344CB8AC3E}">
        <p14:creationId xmlns:p14="http://schemas.microsoft.com/office/powerpoint/2010/main" val="90003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6E2B6A-F4FD-4531-B8B7-7965ECE9475C}" type="datetime1">
              <a:rPr lang="en-US" smtClean="0"/>
              <a:t>10/31/2024</a:t>
            </a:fld>
            <a:endParaRPr lang="en-US"/>
          </a:p>
        </p:txBody>
      </p:sp>
      <p:sp>
        <p:nvSpPr>
          <p:cNvPr id="5" name="Footer Placeholder 4"/>
          <p:cNvSpPr>
            <a:spLocks noGrp="1"/>
          </p:cNvSpPr>
          <p:nvPr>
            <p:ph type="ftr" sz="quarter" idx="11"/>
          </p:nvPr>
        </p:nvSpPr>
        <p:spPr/>
        <p:txBody>
          <a:bodyPr/>
          <a:lstStyle/>
          <a:p>
            <a:r>
              <a:rPr lang="en-US"/>
              <a:t>2022 Annual BerDIN Meeting </a:t>
            </a:r>
          </a:p>
        </p:txBody>
      </p:sp>
      <p:sp>
        <p:nvSpPr>
          <p:cNvPr id="6" name="Slide Number Placeholder 5"/>
          <p:cNvSpPr>
            <a:spLocks noGrp="1"/>
          </p:cNvSpPr>
          <p:nvPr>
            <p:ph type="sldNum" sz="quarter" idx="12"/>
          </p:nvPr>
        </p:nvSpPr>
        <p:spPr/>
        <p:txBody>
          <a:bodyPr/>
          <a:lstStyle/>
          <a:p>
            <a:fld id="{AC46AE5E-4B6C-4A55-AB60-3F809FFB3D6F}" type="slidenum">
              <a:rPr lang="en-US" smtClean="0"/>
              <a:t>‹#›</a:t>
            </a:fld>
            <a:endParaRPr lang="en-US"/>
          </a:p>
        </p:txBody>
      </p:sp>
    </p:spTree>
    <p:extLst>
      <p:ext uri="{BB962C8B-B14F-4D97-AF65-F5344CB8AC3E}">
        <p14:creationId xmlns:p14="http://schemas.microsoft.com/office/powerpoint/2010/main" val="3971825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2C6356-BF5F-49F3-9AC4-E3CBC98FDBAC}" type="datetime1">
              <a:rPr lang="en-US" smtClean="0"/>
              <a:t>10/31/2024</a:t>
            </a:fld>
            <a:endParaRPr lang="en-US"/>
          </a:p>
        </p:txBody>
      </p:sp>
      <p:sp>
        <p:nvSpPr>
          <p:cNvPr id="6" name="Footer Placeholder 5"/>
          <p:cNvSpPr>
            <a:spLocks noGrp="1"/>
          </p:cNvSpPr>
          <p:nvPr>
            <p:ph type="ftr" sz="quarter" idx="11"/>
          </p:nvPr>
        </p:nvSpPr>
        <p:spPr/>
        <p:txBody>
          <a:bodyPr/>
          <a:lstStyle/>
          <a:p>
            <a:r>
              <a:rPr lang="en-US"/>
              <a:t>2022 Annual BerDIN Meeting </a:t>
            </a:r>
          </a:p>
        </p:txBody>
      </p:sp>
      <p:sp>
        <p:nvSpPr>
          <p:cNvPr id="7" name="Slide Number Placeholder 6"/>
          <p:cNvSpPr>
            <a:spLocks noGrp="1"/>
          </p:cNvSpPr>
          <p:nvPr>
            <p:ph type="sldNum" sz="quarter" idx="12"/>
          </p:nvPr>
        </p:nvSpPr>
        <p:spPr/>
        <p:txBody>
          <a:bodyPr/>
          <a:lstStyle/>
          <a:p>
            <a:fld id="{AC46AE5E-4B6C-4A55-AB60-3F809FFB3D6F}" type="slidenum">
              <a:rPr lang="en-US" smtClean="0"/>
              <a:t>‹#›</a:t>
            </a:fld>
            <a:endParaRPr lang="en-US"/>
          </a:p>
        </p:txBody>
      </p:sp>
    </p:spTree>
    <p:extLst>
      <p:ext uri="{BB962C8B-B14F-4D97-AF65-F5344CB8AC3E}">
        <p14:creationId xmlns:p14="http://schemas.microsoft.com/office/powerpoint/2010/main" val="3047517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E8EADA-A92C-4A31-B22E-333BEE7C17FE}" type="datetime1">
              <a:rPr lang="en-US" smtClean="0"/>
              <a:t>10/31/2024</a:t>
            </a:fld>
            <a:endParaRPr lang="en-US"/>
          </a:p>
        </p:txBody>
      </p:sp>
      <p:sp>
        <p:nvSpPr>
          <p:cNvPr id="8" name="Footer Placeholder 7"/>
          <p:cNvSpPr>
            <a:spLocks noGrp="1"/>
          </p:cNvSpPr>
          <p:nvPr>
            <p:ph type="ftr" sz="quarter" idx="11"/>
          </p:nvPr>
        </p:nvSpPr>
        <p:spPr/>
        <p:txBody>
          <a:bodyPr/>
          <a:lstStyle/>
          <a:p>
            <a:r>
              <a:rPr lang="en-US"/>
              <a:t>2022 Annual BerDIN Meeting </a:t>
            </a:r>
          </a:p>
        </p:txBody>
      </p:sp>
      <p:sp>
        <p:nvSpPr>
          <p:cNvPr id="9" name="Slide Number Placeholder 8"/>
          <p:cNvSpPr>
            <a:spLocks noGrp="1"/>
          </p:cNvSpPr>
          <p:nvPr>
            <p:ph type="sldNum" sz="quarter" idx="12"/>
          </p:nvPr>
        </p:nvSpPr>
        <p:spPr/>
        <p:txBody>
          <a:bodyPr/>
          <a:lstStyle/>
          <a:p>
            <a:fld id="{AC46AE5E-4B6C-4A55-AB60-3F809FFB3D6F}" type="slidenum">
              <a:rPr lang="en-US" smtClean="0"/>
              <a:t>‹#›</a:t>
            </a:fld>
            <a:endParaRPr lang="en-US"/>
          </a:p>
        </p:txBody>
      </p:sp>
    </p:spTree>
    <p:extLst>
      <p:ext uri="{BB962C8B-B14F-4D97-AF65-F5344CB8AC3E}">
        <p14:creationId xmlns:p14="http://schemas.microsoft.com/office/powerpoint/2010/main" val="425392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944A11-1C0A-441B-AE87-DAB03429CCBF}" type="datetime1">
              <a:rPr lang="en-US" smtClean="0"/>
              <a:t>10/31/2024</a:t>
            </a:fld>
            <a:endParaRPr lang="en-US"/>
          </a:p>
        </p:txBody>
      </p:sp>
      <p:sp>
        <p:nvSpPr>
          <p:cNvPr id="4" name="Footer Placeholder 3"/>
          <p:cNvSpPr>
            <a:spLocks noGrp="1"/>
          </p:cNvSpPr>
          <p:nvPr>
            <p:ph type="ftr" sz="quarter" idx="11"/>
          </p:nvPr>
        </p:nvSpPr>
        <p:spPr/>
        <p:txBody>
          <a:bodyPr/>
          <a:lstStyle/>
          <a:p>
            <a:r>
              <a:rPr lang="en-US"/>
              <a:t>2022 Annual BerDIN Meeting </a:t>
            </a:r>
          </a:p>
        </p:txBody>
      </p:sp>
      <p:sp>
        <p:nvSpPr>
          <p:cNvPr id="5" name="Slide Number Placeholder 4"/>
          <p:cNvSpPr>
            <a:spLocks noGrp="1"/>
          </p:cNvSpPr>
          <p:nvPr>
            <p:ph type="sldNum" sz="quarter" idx="12"/>
          </p:nvPr>
        </p:nvSpPr>
        <p:spPr/>
        <p:txBody>
          <a:bodyPr/>
          <a:lstStyle/>
          <a:p>
            <a:fld id="{AC46AE5E-4B6C-4A55-AB60-3F809FFB3D6F}" type="slidenum">
              <a:rPr lang="en-US" smtClean="0"/>
              <a:t>‹#›</a:t>
            </a:fld>
            <a:endParaRPr lang="en-US"/>
          </a:p>
        </p:txBody>
      </p:sp>
    </p:spTree>
    <p:extLst>
      <p:ext uri="{BB962C8B-B14F-4D97-AF65-F5344CB8AC3E}">
        <p14:creationId xmlns:p14="http://schemas.microsoft.com/office/powerpoint/2010/main" val="43774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27881-895C-46E2-A6C0-31E0B122E1E4}" type="datetime1">
              <a:rPr lang="en-US" smtClean="0"/>
              <a:t>10/31/2024</a:t>
            </a:fld>
            <a:endParaRPr lang="en-US"/>
          </a:p>
        </p:txBody>
      </p:sp>
      <p:sp>
        <p:nvSpPr>
          <p:cNvPr id="3" name="Footer Placeholder 2"/>
          <p:cNvSpPr>
            <a:spLocks noGrp="1"/>
          </p:cNvSpPr>
          <p:nvPr>
            <p:ph type="ftr" sz="quarter" idx="11"/>
          </p:nvPr>
        </p:nvSpPr>
        <p:spPr/>
        <p:txBody>
          <a:bodyPr/>
          <a:lstStyle/>
          <a:p>
            <a:r>
              <a:rPr lang="en-US"/>
              <a:t>2022 Annual BerDIN Meeting </a:t>
            </a:r>
          </a:p>
        </p:txBody>
      </p:sp>
      <p:sp>
        <p:nvSpPr>
          <p:cNvPr id="4" name="Slide Number Placeholder 3"/>
          <p:cNvSpPr>
            <a:spLocks noGrp="1"/>
          </p:cNvSpPr>
          <p:nvPr>
            <p:ph type="sldNum" sz="quarter" idx="12"/>
          </p:nvPr>
        </p:nvSpPr>
        <p:spPr/>
        <p:txBody>
          <a:bodyPr/>
          <a:lstStyle/>
          <a:p>
            <a:fld id="{AC46AE5E-4B6C-4A55-AB60-3F809FFB3D6F}" type="slidenum">
              <a:rPr lang="en-US" smtClean="0"/>
              <a:t>‹#›</a:t>
            </a:fld>
            <a:endParaRPr lang="en-US"/>
          </a:p>
        </p:txBody>
      </p:sp>
    </p:spTree>
    <p:extLst>
      <p:ext uri="{BB962C8B-B14F-4D97-AF65-F5344CB8AC3E}">
        <p14:creationId xmlns:p14="http://schemas.microsoft.com/office/powerpoint/2010/main" val="1675171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AE3639-3817-4E2F-B2E2-6647AEB42212}" type="datetime1">
              <a:rPr lang="en-US" smtClean="0"/>
              <a:t>10/31/2024</a:t>
            </a:fld>
            <a:endParaRPr lang="en-US"/>
          </a:p>
        </p:txBody>
      </p:sp>
      <p:sp>
        <p:nvSpPr>
          <p:cNvPr id="6" name="Footer Placeholder 5"/>
          <p:cNvSpPr>
            <a:spLocks noGrp="1"/>
          </p:cNvSpPr>
          <p:nvPr>
            <p:ph type="ftr" sz="quarter" idx="11"/>
          </p:nvPr>
        </p:nvSpPr>
        <p:spPr/>
        <p:txBody>
          <a:bodyPr/>
          <a:lstStyle/>
          <a:p>
            <a:r>
              <a:rPr lang="en-US"/>
              <a:t>2022 Annual BerDIN Meeting </a:t>
            </a:r>
          </a:p>
        </p:txBody>
      </p:sp>
      <p:sp>
        <p:nvSpPr>
          <p:cNvPr id="7" name="Slide Number Placeholder 6"/>
          <p:cNvSpPr>
            <a:spLocks noGrp="1"/>
          </p:cNvSpPr>
          <p:nvPr>
            <p:ph type="sldNum" sz="quarter" idx="12"/>
          </p:nvPr>
        </p:nvSpPr>
        <p:spPr/>
        <p:txBody>
          <a:bodyPr/>
          <a:lstStyle/>
          <a:p>
            <a:fld id="{AC46AE5E-4B6C-4A55-AB60-3F809FFB3D6F}" type="slidenum">
              <a:rPr lang="en-US" smtClean="0"/>
              <a:t>‹#›</a:t>
            </a:fld>
            <a:endParaRPr lang="en-US"/>
          </a:p>
        </p:txBody>
      </p:sp>
    </p:spTree>
    <p:extLst>
      <p:ext uri="{BB962C8B-B14F-4D97-AF65-F5344CB8AC3E}">
        <p14:creationId xmlns:p14="http://schemas.microsoft.com/office/powerpoint/2010/main" val="553683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D68AA1-078E-4B9F-9DB3-47F6073FF0E0}" type="datetime1">
              <a:rPr lang="en-US" smtClean="0"/>
              <a:t>10/31/2024</a:t>
            </a:fld>
            <a:endParaRPr lang="en-US"/>
          </a:p>
        </p:txBody>
      </p:sp>
      <p:sp>
        <p:nvSpPr>
          <p:cNvPr id="6" name="Footer Placeholder 5"/>
          <p:cNvSpPr>
            <a:spLocks noGrp="1"/>
          </p:cNvSpPr>
          <p:nvPr>
            <p:ph type="ftr" sz="quarter" idx="11"/>
          </p:nvPr>
        </p:nvSpPr>
        <p:spPr/>
        <p:txBody>
          <a:bodyPr/>
          <a:lstStyle/>
          <a:p>
            <a:r>
              <a:rPr lang="en-US"/>
              <a:t>2022 Annual BerDIN Meeting </a:t>
            </a:r>
          </a:p>
        </p:txBody>
      </p:sp>
      <p:sp>
        <p:nvSpPr>
          <p:cNvPr id="7" name="Slide Number Placeholder 6"/>
          <p:cNvSpPr>
            <a:spLocks noGrp="1"/>
          </p:cNvSpPr>
          <p:nvPr>
            <p:ph type="sldNum" sz="quarter" idx="12"/>
          </p:nvPr>
        </p:nvSpPr>
        <p:spPr/>
        <p:txBody>
          <a:bodyPr/>
          <a:lstStyle/>
          <a:p>
            <a:fld id="{AC46AE5E-4B6C-4A55-AB60-3F809FFB3D6F}" type="slidenum">
              <a:rPr lang="en-US" smtClean="0"/>
              <a:t>‹#›</a:t>
            </a:fld>
            <a:endParaRPr lang="en-US"/>
          </a:p>
        </p:txBody>
      </p:sp>
    </p:spTree>
    <p:extLst>
      <p:ext uri="{BB962C8B-B14F-4D97-AF65-F5344CB8AC3E}">
        <p14:creationId xmlns:p14="http://schemas.microsoft.com/office/powerpoint/2010/main" val="368348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75000"/>
              </a:schemeClr>
            </a:gs>
            <a:gs pos="74000">
              <a:schemeClr val="bg1"/>
            </a:gs>
            <a:gs pos="83000">
              <a:schemeClr val="bg1"/>
            </a:gs>
            <a:gs pos="100000">
              <a:schemeClr val="bg1"/>
            </a:gs>
          </a:gsLst>
          <a:lin ang="150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232BF-8458-4808-8536-0C8BD77B2150}" type="datetime1">
              <a:rPr lang="en-US" smtClean="0"/>
              <a:t>10/31/2024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2022 Annual BerDIN Meeting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6AE5E-4B6C-4A55-AB60-3F809FFB3D6F}" type="slidenum">
              <a:rPr lang="en-US" smtClean="0"/>
              <a:t>‹#›</a:t>
            </a:fld>
            <a:endParaRPr lang="en-US"/>
          </a:p>
        </p:txBody>
      </p:sp>
    </p:spTree>
    <p:extLst>
      <p:ext uri="{BB962C8B-B14F-4D97-AF65-F5344CB8AC3E}">
        <p14:creationId xmlns:p14="http://schemas.microsoft.com/office/powerpoint/2010/main" val="184925748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diagramQuickStyle" Target="../diagrams/quickStyle5.xml"/><Relationship Id="rId3" Type="http://schemas.openxmlformats.org/officeDocument/2006/relationships/image" Target="../media/image13.jp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diagramLayout" Target="../diagrams/layout5.xml"/><Relationship Id="rId2" Type="http://schemas.openxmlformats.org/officeDocument/2006/relationships/notesSlide" Target="../notesSlides/notesSlide22.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2.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image" Target="../media/image15.png"/><Relationship Id="rId15" Type="http://schemas.microsoft.com/office/2007/relationships/diagramDrawing" Target="../diagrams/drawing4.xml"/><Relationship Id="rId10" Type="http://schemas.microsoft.com/office/2007/relationships/diagramDrawing" Target="../diagrams/drawing3.xml"/><Relationship Id="rId19" Type="http://schemas.openxmlformats.org/officeDocument/2006/relationships/diagramColors" Target="../diagrams/colors5.xml"/><Relationship Id="rId4" Type="http://schemas.openxmlformats.org/officeDocument/2006/relationships/image" Target="../media/image14.jp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27.png"/><Relationship Id="rId3" Type="http://schemas.openxmlformats.org/officeDocument/2006/relationships/image" Target="../media/image17.emf"/><Relationship Id="rId7" Type="http://schemas.openxmlformats.org/officeDocument/2006/relationships/image" Target="../media/image21.emf"/><Relationship Id="rId12"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emf"/><Relationship Id="rId11" Type="http://schemas.openxmlformats.org/officeDocument/2006/relationships/image" Target="../media/image25.emf"/><Relationship Id="rId5" Type="http://schemas.openxmlformats.org/officeDocument/2006/relationships/image" Target="../media/image19.emf"/><Relationship Id="rId15" Type="http://schemas.openxmlformats.org/officeDocument/2006/relationships/image" Target="../media/image29.png"/><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emf"/><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1999" cy="1736035"/>
          </a:xfrm>
        </p:spPr>
        <p:txBody>
          <a:bodyPr anchor="ctr">
            <a:noAutofit/>
          </a:bodyPr>
          <a:lstStyle/>
          <a:p>
            <a:pPr>
              <a:lnSpc>
                <a:spcPct val="100000"/>
              </a:lnSpc>
            </a:pPr>
            <a:r>
              <a:rPr lang="en-US" sz="4000" b="1" dirty="0">
                <a:latin typeface="Gill Sans MT" panose="020B0502020104020203" pitchFamily="34" charset="0"/>
                <a:ea typeface="Roboto Black" panose="02000000000000000000" pitchFamily="2" charset="0"/>
                <a:cs typeface="Roboto Black" panose="02000000000000000000" pitchFamily="2" charset="0"/>
              </a:rPr>
              <a:t>2024 ANNUAL MEETING OF THE </a:t>
            </a:r>
            <a:br>
              <a:rPr lang="en-US" sz="4000" b="1" dirty="0">
                <a:latin typeface="Gill Sans MT" panose="020B0502020104020203" pitchFamily="34" charset="0"/>
                <a:ea typeface="Roboto Black" panose="02000000000000000000" pitchFamily="2" charset="0"/>
                <a:cs typeface="Roboto Black" panose="02000000000000000000" pitchFamily="2" charset="0"/>
              </a:rPr>
            </a:br>
            <a:r>
              <a:rPr lang="en-US" sz="4000" b="1" dirty="0">
                <a:latin typeface="Gill Sans MT" panose="020B0502020104020203" pitchFamily="34" charset="0"/>
                <a:ea typeface="Roboto Black" panose="02000000000000000000" pitchFamily="2" charset="0"/>
                <a:cs typeface="Roboto Black" panose="02000000000000000000" pitchFamily="2" charset="0"/>
              </a:rPr>
              <a:t>BERMUDA DRUG INFORMATION NETWORK</a:t>
            </a:r>
          </a:p>
        </p:txBody>
      </p:sp>
      <p:sp>
        <p:nvSpPr>
          <p:cNvPr id="3" name="Subtitle 2"/>
          <p:cNvSpPr>
            <a:spLocks noGrp="1"/>
          </p:cNvSpPr>
          <p:nvPr>
            <p:ph type="subTitle" idx="1"/>
          </p:nvPr>
        </p:nvSpPr>
        <p:spPr>
          <a:xfrm>
            <a:off x="6006791" y="4158641"/>
            <a:ext cx="5877337" cy="1127343"/>
          </a:xfrm>
        </p:spPr>
        <p:txBody>
          <a:bodyPr>
            <a:normAutofit/>
          </a:bodyPr>
          <a:lstStyle/>
          <a:p>
            <a:pPr lvl="1" algn="r">
              <a:lnSpc>
                <a:spcPct val="100000"/>
              </a:lnSpc>
            </a:pPr>
            <a:r>
              <a:rPr lang="en-US" sz="1600" b="1" dirty="0">
                <a:latin typeface="Gill Sans MT" panose="020B0502020104020203" pitchFamily="34" charset="0"/>
                <a:ea typeface="Roboto" panose="02000000000000000000" pitchFamily="2" charset="0"/>
                <a:cs typeface="Roboto" panose="02000000000000000000" pitchFamily="2" charset="0"/>
              </a:rPr>
              <a:t>Kyla Raynor, </a:t>
            </a:r>
            <a:r>
              <a:rPr lang="en-US" sz="1600" b="1" dirty="0" err="1">
                <a:latin typeface="Gill Sans MT" panose="020B0502020104020203" pitchFamily="34" charset="0"/>
                <a:ea typeface="Roboto" panose="02000000000000000000" pitchFamily="2" charset="0"/>
                <a:cs typeface="Roboto" panose="02000000000000000000" pitchFamily="2" charset="0"/>
              </a:rPr>
              <a:t>DrPH</a:t>
            </a:r>
            <a:endParaRPr lang="en-US" sz="1600" b="1" dirty="0">
              <a:latin typeface="Gill Sans MT" panose="020B0502020104020203" pitchFamily="34" charset="0"/>
              <a:ea typeface="Roboto" panose="02000000000000000000" pitchFamily="2" charset="0"/>
              <a:cs typeface="Roboto" panose="02000000000000000000" pitchFamily="2" charset="0"/>
            </a:endParaRPr>
          </a:p>
          <a:p>
            <a:pPr lvl="1" algn="r">
              <a:lnSpc>
                <a:spcPct val="100000"/>
              </a:lnSpc>
            </a:pPr>
            <a:r>
              <a:rPr lang="en-US" sz="1600" dirty="0" err="1">
                <a:latin typeface="Gill Sans MT" panose="020B0502020104020203" pitchFamily="34" charset="0"/>
                <a:ea typeface="Roboto" panose="02000000000000000000" pitchFamily="2" charset="0"/>
                <a:cs typeface="Roboto" panose="02000000000000000000" pitchFamily="2" charset="0"/>
              </a:rPr>
              <a:t>BerDIN</a:t>
            </a:r>
            <a:r>
              <a:rPr lang="en-US" sz="1600" dirty="0">
                <a:latin typeface="Gill Sans MT" panose="020B0502020104020203" pitchFamily="34" charset="0"/>
                <a:ea typeface="Roboto" panose="02000000000000000000" pitchFamily="2" charset="0"/>
                <a:cs typeface="Roboto" panose="02000000000000000000" pitchFamily="2" charset="0"/>
              </a:rPr>
              <a:t> Coordinator</a:t>
            </a:r>
          </a:p>
          <a:p>
            <a:pPr lvl="1" algn="r">
              <a:lnSpc>
                <a:spcPct val="100000"/>
              </a:lnSpc>
            </a:pPr>
            <a:r>
              <a:rPr lang="en-US" sz="1600" dirty="0">
                <a:latin typeface="Gill Sans MT" panose="020B0502020104020203" pitchFamily="34" charset="0"/>
                <a:ea typeface="Roboto" panose="02000000000000000000" pitchFamily="2" charset="0"/>
                <a:cs typeface="Roboto" panose="02000000000000000000" pitchFamily="2" charset="0"/>
              </a:rPr>
              <a:t>Senior Research Officer/Policy Analyst, DNDC</a:t>
            </a:r>
            <a:endParaRPr lang="en-US" sz="1600" b="1" dirty="0">
              <a:latin typeface="Gill Sans MT" panose="020B0502020104020203" pitchFamily="34" charset="0"/>
            </a:endParaRPr>
          </a:p>
        </p:txBody>
      </p:sp>
      <p:sp>
        <p:nvSpPr>
          <p:cNvPr id="5" name="Title 1"/>
          <p:cNvSpPr txBox="1">
            <a:spLocks/>
          </p:cNvSpPr>
          <p:nvPr/>
        </p:nvSpPr>
        <p:spPr>
          <a:xfrm>
            <a:off x="4246323" y="1811589"/>
            <a:ext cx="7637805" cy="19055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600" b="1" dirty="0">
                <a:solidFill>
                  <a:srgbClr val="AE1F57"/>
                </a:solidFill>
                <a:latin typeface="Gill Sans MT" panose="020B0502020104020203" pitchFamily="34" charset="0"/>
                <a:ea typeface="Roboto" panose="02000000000000000000" pitchFamily="2" charset="0"/>
                <a:cs typeface="Roboto" panose="02000000000000000000" pitchFamily="2" charset="0"/>
              </a:rPr>
              <a:t>The Drug and Alcohol Landscape </a:t>
            </a:r>
          </a:p>
          <a:p>
            <a:pPr algn="r"/>
            <a:r>
              <a:rPr lang="en-US" sz="3600" b="1" dirty="0">
                <a:solidFill>
                  <a:srgbClr val="AE1F57"/>
                </a:solidFill>
                <a:latin typeface="Gill Sans MT" panose="020B0502020104020203" pitchFamily="34" charset="0"/>
                <a:ea typeface="Roboto" panose="02000000000000000000" pitchFamily="2" charset="0"/>
                <a:cs typeface="Roboto" panose="02000000000000000000" pitchFamily="2" charset="0"/>
              </a:rPr>
              <a:t>in Bermuda</a:t>
            </a:r>
          </a:p>
        </p:txBody>
      </p:sp>
      <p:sp>
        <p:nvSpPr>
          <p:cNvPr id="11" name="Rectangle 10"/>
          <p:cNvSpPr/>
          <p:nvPr/>
        </p:nvSpPr>
        <p:spPr>
          <a:xfrm>
            <a:off x="7086357" y="5727513"/>
            <a:ext cx="4797771" cy="584775"/>
          </a:xfrm>
          <a:prstGeom prst="rect">
            <a:avLst/>
          </a:prstGeom>
        </p:spPr>
        <p:txBody>
          <a:bodyPr wrap="square">
            <a:spAutoFit/>
          </a:bodyPr>
          <a:lstStyle/>
          <a:p>
            <a:pPr lvl="1" algn="r"/>
            <a:r>
              <a:rPr lang="en-US" sz="1600" b="1" dirty="0">
                <a:latin typeface="Gill Sans MT" panose="020B0502020104020203" pitchFamily="34" charset="0"/>
                <a:ea typeface="Roboto" panose="02000000000000000000" pitchFamily="2" charset="0"/>
                <a:cs typeface="Roboto" panose="02000000000000000000" pitchFamily="2" charset="0"/>
              </a:rPr>
              <a:t>November 1</a:t>
            </a:r>
            <a:r>
              <a:rPr lang="en-US" sz="1600" b="1" baseline="30000" dirty="0">
                <a:latin typeface="Gill Sans MT" panose="020B0502020104020203" pitchFamily="34" charset="0"/>
                <a:ea typeface="Roboto" panose="02000000000000000000" pitchFamily="2" charset="0"/>
                <a:cs typeface="Roboto" panose="02000000000000000000" pitchFamily="2" charset="0"/>
              </a:rPr>
              <a:t>st</a:t>
            </a:r>
            <a:r>
              <a:rPr lang="en-US" sz="1600" b="1" dirty="0">
                <a:latin typeface="Gill Sans MT" panose="020B0502020104020203" pitchFamily="34" charset="0"/>
                <a:ea typeface="Roboto" panose="02000000000000000000" pitchFamily="2" charset="0"/>
                <a:cs typeface="Roboto" panose="02000000000000000000" pitchFamily="2" charset="0"/>
              </a:rPr>
              <a:t>, 2024</a:t>
            </a:r>
          </a:p>
          <a:p>
            <a:pPr lvl="1" algn="r"/>
            <a:r>
              <a:rPr lang="en-US" sz="1600" b="1" dirty="0">
                <a:latin typeface="Gill Sans MT" panose="020B0502020104020203" pitchFamily="34" charset="0"/>
                <a:ea typeface="Roboto" panose="02000000000000000000" pitchFamily="2" charset="0"/>
                <a:cs typeface="Roboto" panose="02000000000000000000" pitchFamily="2" charset="0"/>
              </a:rPr>
              <a:t>Bermuda Underwater Exploration Institute</a:t>
            </a:r>
          </a:p>
        </p:txBody>
      </p:sp>
    </p:spTree>
    <p:extLst>
      <p:ext uri="{BB962C8B-B14F-4D97-AF65-F5344CB8AC3E}">
        <p14:creationId xmlns:p14="http://schemas.microsoft.com/office/powerpoint/2010/main" val="120841076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24F251-D3BA-4BC9-B5AB-3DBA3E026243}"/>
              </a:ext>
            </a:extLst>
          </p:cNvPr>
          <p:cNvSpPr/>
          <p:nvPr/>
        </p:nvSpPr>
        <p:spPr bwMode="auto">
          <a:xfrm>
            <a:off x="660248" y="1567772"/>
            <a:ext cx="3200400" cy="365760"/>
          </a:xfrm>
          <a:prstGeom prst="rect">
            <a:avLst/>
          </a:prstGeom>
          <a:solidFill>
            <a:srgbClr val="065B77"/>
          </a:solidFill>
          <a:ln w="9525">
            <a:solidFill>
              <a:schemeClr val="accent5"/>
            </a:solidFill>
            <a:round/>
            <a:headEnd/>
            <a:tailEnd/>
          </a:ln>
        </p:spPr>
        <p:txBody>
          <a:bodyPr vert="horz" wrap="square" lIns="121920" tIns="60960" rIns="121920" bIns="60960" numCol="1" rtlCol="0" anchor="ctr" anchorCtr="0" compatLnSpc="1">
            <a:prstTxWarp prst="textNoShape">
              <a:avLst/>
            </a:prstTxWarp>
          </a:bodyPr>
          <a:lstStyle/>
          <a:p>
            <a:pPr algn="ctr"/>
            <a:endParaRPr lang="en-US" sz="1600" dirty="0">
              <a:solidFill>
                <a:schemeClr val="bg1"/>
              </a:solidFill>
              <a:latin typeface="Gill Sans MT" panose="020B0502020104020203" pitchFamily="34" charset="0"/>
            </a:endParaRPr>
          </a:p>
        </p:txBody>
      </p:sp>
      <p:sp>
        <p:nvSpPr>
          <p:cNvPr id="8" name="Rectangle 7">
            <a:extLst>
              <a:ext uri="{FF2B5EF4-FFF2-40B4-BE49-F238E27FC236}">
                <a16:creationId xmlns:a16="http://schemas.microsoft.com/office/drawing/2014/main" id="{0164B764-D26A-4FB8-9F1C-DEB56DC4D61E}"/>
              </a:ext>
            </a:extLst>
          </p:cNvPr>
          <p:cNvSpPr/>
          <p:nvPr/>
        </p:nvSpPr>
        <p:spPr bwMode="auto">
          <a:xfrm>
            <a:off x="660248" y="1986564"/>
            <a:ext cx="3200400" cy="173736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r>
              <a:rPr lang="en-US" sz="4000" b="1" dirty="0">
                <a:solidFill>
                  <a:srgbClr val="065B77"/>
                </a:solidFill>
                <a:latin typeface="Gill Sans MT" panose="020B0502020104020203" pitchFamily="34" charset="0"/>
              </a:rPr>
              <a:t>Decrease</a:t>
            </a:r>
            <a:br>
              <a:rPr lang="en-US" sz="2400" dirty="0">
                <a:solidFill>
                  <a:srgbClr val="065B77"/>
                </a:solidFill>
                <a:latin typeface="Gill Sans MT" panose="020B0502020104020203" pitchFamily="34" charset="0"/>
              </a:rPr>
            </a:br>
            <a:r>
              <a:rPr lang="en-US" dirty="0">
                <a:solidFill>
                  <a:srgbClr val="065B77"/>
                </a:solidFill>
                <a:latin typeface="Gill Sans MT" panose="020B0502020104020203" pitchFamily="34" charset="0"/>
              </a:rPr>
              <a:t>in DTC and DUI referrals, admissions and completions</a:t>
            </a:r>
          </a:p>
          <a:p>
            <a:pPr algn="ctr"/>
            <a:endParaRPr lang="en-US" sz="1333" dirty="0">
              <a:solidFill>
                <a:schemeClr val="accent5"/>
              </a:solidFill>
              <a:latin typeface="Gill Sans MT" panose="020B0502020104020203" pitchFamily="34" charset="0"/>
            </a:endParaRPr>
          </a:p>
        </p:txBody>
      </p:sp>
      <p:sp>
        <p:nvSpPr>
          <p:cNvPr id="9" name="Rectangle 8">
            <a:extLst>
              <a:ext uri="{FF2B5EF4-FFF2-40B4-BE49-F238E27FC236}">
                <a16:creationId xmlns:a16="http://schemas.microsoft.com/office/drawing/2014/main" id="{541C000B-7F70-4912-AB5B-36EF96B43BF4}"/>
              </a:ext>
            </a:extLst>
          </p:cNvPr>
          <p:cNvSpPr/>
          <p:nvPr/>
        </p:nvSpPr>
        <p:spPr bwMode="auto">
          <a:xfrm>
            <a:off x="4494276" y="1580490"/>
            <a:ext cx="3200400" cy="365760"/>
          </a:xfrm>
          <a:prstGeom prst="rect">
            <a:avLst/>
          </a:prstGeom>
          <a:solidFill>
            <a:srgbClr val="007CB2"/>
          </a:solidFill>
          <a:ln w="9525">
            <a:noFill/>
            <a:round/>
            <a:headEnd/>
            <a:tailEnd/>
          </a:ln>
        </p:spPr>
        <p:txBody>
          <a:bodyPr vert="horz" wrap="square" lIns="121920" tIns="60960" rIns="121920" bIns="60960" numCol="1" rtlCol="0" anchor="ctr" anchorCtr="0" compatLnSpc="1">
            <a:prstTxWarp prst="textNoShape">
              <a:avLst/>
            </a:prstTxWarp>
          </a:bodyPr>
          <a:lstStyle/>
          <a:p>
            <a:pPr algn="ctr"/>
            <a:endParaRPr lang="en-US" sz="1600" dirty="0">
              <a:solidFill>
                <a:schemeClr val="bg1"/>
              </a:solidFill>
              <a:latin typeface="Gill Sans MT" panose="020B0502020104020203" pitchFamily="34" charset="0"/>
            </a:endParaRPr>
          </a:p>
        </p:txBody>
      </p:sp>
      <p:sp>
        <p:nvSpPr>
          <p:cNvPr id="10" name="Rectangle 9">
            <a:extLst>
              <a:ext uri="{FF2B5EF4-FFF2-40B4-BE49-F238E27FC236}">
                <a16:creationId xmlns:a16="http://schemas.microsoft.com/office/drawing/2014/main" id="{A0E77B7F-767F-4045-9C62-07D6551E70D3}"/>
              </a:ext>
            </a:extLst>
          </p:cNvPr>
          <p:cNvSpPr/>
          <p:nvPr/>
        </p:nvSpPr>
        <p:spPr bwMode="auto">
          <a:xfrm>
            <a:off x="4494276" y="1986564"/>
            <a:ext cx="3200400" cy="173736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r>
              <a:rPr lang="en-US" sz="4000" b="1" dirty="0">
                <a:solidFill>
                  <a:srgbClr val="007CB2"/>
                </a:solidFill>
                <a:latin typeface="Gill Sans MT" panose="020B0502020104020203" pitchFamily="34" charset="0"/>
              </a:rPr>
              <a:t>Decrease              </a:t>
            </a:r>
            <a:r>
              <a:rPr lang="en-US" dirty="0">
                <a:solidFill>
                  <a:srgbClr val="007CB2"/>
                </a:solidFill>
                <a:latin typeface="Gill Sans MT" panose="020B0502020104020203" pitchFamily="34" charset="0"/>
              </a:rPr>
              <a:t>in number of youth and adult substance referrals</a:t>
            </a:r>
            <a:endParaRPr lang="en-US" sz="1600" dirty="0">
              <a:solidFill>
                <a:srgbClr val="007CB2"/>
              </a:solidFill>
              <a:latin typeface="Gill Sans MT" panose="020B0502020104020203" pitchFamily="34" charset="0"/>
            </a:endParaRPr>
          </a:p>
        </p:txBody>
      </p:sp>
      <p:sp>
        <p:nvSpPr>
          <p:cNvPr id="11" name="Rectangle 10">
            <a:extLst>
              <a:ext uri="{FF2B5EF4-FFF2-40B4-BE49-F238E27FC236}">
                <a16:creationId xmlns:a16="http://schemas.microsoft.com/office/drawing/2014/main" id="{41A24BAB-0457-4407-A2EB-7E66992108AD}"/>
              </a:ext>
            </a:extLst>
          </p:cNvPr>
          <p:cNvSpPr/>
          <p:nvPr/>
        </p:nvSpPr>
        <p:spPr bwMode="auto">
          <a:xfrm>
            <a:off x="6406930" y="4017989"/>
            <a:ext cx="3200400" cy="365760"/>
          </a:xfrm>
          <a:prstGeom prst="rect">
            <a:avLst/>
          </a:prstGeom>
          <a:solidFill>
            <a:srgbClr val="AF2058"/>
          </a:solidFill>
          <a:ln w="9525">
            <a:noFill/>
            <a:round/>
            <a:headEnd/>
            <a:tailEnd/>
          </a:ln>
        </p:spPr>
        <p:txBody>
          <a:bodyPr vert="horz" wrap="square" lIns="121920" tIns="60960" rIns="121920" bIns="60960" numCol="1" rtlCol="0" anchor="ctr" anchorCtr="0" compatLnSpc="1">
            <a:prstTxWarp prst="textNoShape">
              <a:avLst/>
            </a:prstTxWarp>
          </a:bodyPr>
          <a:lstStyle/>
          <a:p>
            <a:pPr algn="ctr"/>
            <a:endParaRPr lang="en-US" sz="1600" dirty="0">
              <a:solidFill>
                <a:schemeClr val="bg1"/>
              </a:solidFill>
              <a:latin typeface="Gill Sans MT" panose="020B0502020104020203" pitchFamily="34" charset="0"/>
            </a:endParaRPr>
          </a:p>
        </p:txBody>
      </p:sp>
      <p:sp>
        <p:nvSpPr>
          <p:cNvPr id="12" name="Rectangle 11">
            <a:extLst>
              <a:ext uri="{FF2B5EF4-FFF2-40B4-BE49-F238E27FC236}">
                <a16:creationId xmlns:a16="http://schemas.microsoft.com/office/drawing/2014/main" id="{D4967488-D325-4C8A-90FD-26484C692D15}"/>
              </a:ext>
            </a:extLst>
          </p:cNvPr>
          <p:cNvSpPr/>
          <p:nvPr/>
        </p:nvSpPr>
        <p:spPr bwMode="auto">
          <a:xfrm>
            <a:off x="6406930" y="4421547"/>
            <a:ext cx="3200400" cy="173736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r>
              <a:rPr lang="en-US" sz="4000" b="1" dirty="0">
                <a:solidFill>
                  <a:srgbClr val="AF2058"/>
                </a:solidFill>
                <a:latin typeface="Gill Sans MT" panose="020B0502020104020203" pitchFamily="34" charset="0"/>
              </a:rPr>
              <a:t>Increase</a:t>
            </a:r>
          </a:p>
          <a:p>
            <a:pPr algn="ctr"/>
            <a:r>
              <a:rPr lang="en-US" dirty="0">
                <a:solidFill>
                  <a:srgbClr val="AF2058"/>
                </a:solidFill>
                <a:latin typeface="Gill Sans MT" panose="020B0502020104020203" pitchFamily="34" charset="0"/>
              </a:rPr>
              <a:t>in treatment admissions</a:t>
            </a:r>
          </a:p>
          <a:p>
            <a:pPr algn="ctr"/>
            <a:endParaRPr lang="en-US" sz="1333" dirty="0">
              <a:solidFill>
                <a:schemeClr val="accent3"/>
              </a:solidFill>
              <a:latin typeface="Gill Sans MT" panose="020B0502020104020203" pitchFamily="34" charset="0"/>
            </a:endParaRPr>
          </a:p>
        </p:txBody>
      </p:sp>
      <p:sp>
        <p:nvSpPr>
          <p:cNvPr id="13" name="Rectangle 12">
            <a:extLst>
              <a:ext uri="{FF2B5EF4-FFF2-40B4-BE49-F238E27FC236}">
                <a16:creationId xmlns:a16="http://schemas.microsoft.com/office/drawing/2014/main" id="{39D894A8-9F01-4404-A8AF-822D172E3075}"/>
              </a:ext>
            </a:extLst>
          </p:cNvPr>
          <p:cNvSpPr/>
          <p:nvPr/>
        </p:nvSpPr>
        <p:spPr bwMode="auto">
          <a:xfrm>
            <a:off x="2584670" y="4019489"/>
            <a:ext cx="3200400" cy="365760"/>
          </a:xfrm>
          <a:prstGeom prst="rect">
            <a:avLst/>
          </a:prstGeom>
          <a:solidFill>
            <a:schemeClr val="tx1">
              <a:lumMod val="50000"/>
              <a:lumOff val="50000"/>
            </a:schemeClr>
          </a:solidFill>
          <a:ln w="9525">
            <a:noFill/>
            <a:round/>
            <a:headEnd/>
            <a:tailEnd/>
          </a:ln>
        </p:spPr>
        <p:txBody>
          <a:bodyPr vert="horz" wrap="square" lIns="121920" tIns="60960" rIns="121920" bIns="60960" numCol="1" rtlCol="0" anchor="ctr" anchorCtr="0" compatLnSpc="1">
            <a:prstTxWarp prst="textNoShape">
              <a:avLst/>
            </a:prstTxWarp>
          </a:bodyPr>
          <a:lstStyle/>
          <a:p>
            <a:pPr algn="ctr"/>
            <a:endParaRPr lang="en-US" sz="1600" dirty="0">
              <a:solidFill>
                <a:schemeClr val="bg1"/>
              </a:solidFill>
              <a:latin typeface="Gill Sans MT" panose="020B0502020104020203" pitchFamily="34" charset="0"/>
            </a:endParaRPr>
          </a:p>
        </p:txBody>
      </p:sp>
      <p:sp>
        <p:nvSpPr>
          <p:cNvPr id="14" name="Rectangle 13">
            <a:extLst>
              <a:ext uri="{FF2B5EF4-FFF2-40B4-BE49-F238E27FC236}">
                <a16:creationId xmlns:a16="http://schemas.microsoft.com/office/drawing/2014/main" id="{56E33008-DEFA-4F4F-918A-03EF9F806347}"/>
              </a:ext>
            </a:extLst>
          </p:cNvPr>
          <p:cNvSpPr/>
          <p:nvPr/>
        </p:nvSpPr>
        <p:spPr bwMode="auto">
          <a:xfrm>
            <a:off x="2584670" y="4438283"/>
            <a:ext cx="3200400" cy="1703889"/>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r>
              <a:rPr lang="en-US" sz="4000" b="1" dirty="0">
                <a:solidFill>
                  <a:schemeClr val="tx1">
                    <a:lumMod val="50000"/>
                    <a:lumOff val="50000"/>
                  </a:schemeClr>
                </a:solidFill>
                <a:latin typeface="Gill Sans MT" panose="020B0502020104020203" pitchFamily="34" charset="0"/>
              </a:rPr>
              <a:t>Increase              </a:t>
            </a:r>
            <a:r>
              <a:rPr lang="en-US" dirty="0">
                <a:solidFill>
                  <a:schemeClr val="tx1">
                    <a:lumMod val="50000"/>
                    <a:lumOff val="50000"/>
                  </a:schemeClr>
                </a:solidFill>
                <a:latin typeface="Gill Sans MT" panose="020B0502020104020203" pitchFamily="34" charset="0"/>
              </a:rPr>
              <a:t>in Occasional Liquor </a:t>
            </a:r>
            <a:r>
              <a:rPr lang="en-US" dirty="0" err="1">
                <a:solidFill>
                  <a:schemeClr val="tx1">
                    <a:lumMod val="50000"/>
                    <a:lumOff val="50000"/>
                  </a:schemeClr>
                </a:solidFill>
                <a:latin typeface="Gill Sans MT" panose="020B0502020104020203" pitchFamily="34" charset="0"/>
              </a:rPr>
              <a:t>Licences</a:t>
            </a:r>
            <a:endParaRPr lang="en-US" sz="1333" dirty="0">
              <a:solidFill>
                <a:schemeClr val="accent4"/>
              </a:solidFill>
              <a:latin typeface="Gill Sans MT" panose="020B0502020104020203" pitchFamily="34" charset="0"/>
            </a:endParaRPr>
          </a:p>
        </p:txBody>
      </p:sp>
      <p:sp>
        <p:nvSpPr>
          <p:cNvPr id="18" name="Title 1">
            <a:extLst>
              <a:ext uri="{FF2B5EF4-FFF2-40B4-BE49-F238E27FC236}">
                <a16:creationId xmlns:a16="http://schemas.microsoft.com/office/drawing/2014/main" id="{88EF5B6F-C338-57EA-7EF9-62831BDF49BB}"/>
              </a:ext>
            </a:extLst>
          </p:cNvPr>
          <p:cNvSpPr>
            <a:spLocks noGrp="1"/>
          </p:cNvSpPr>
          <p:nvPr>
            <p:ph type="title"/>
          </p:nvPr>
        </p:nvSpPr>
        <p:spPr>
          <a:xfrm>
            <a:off x="0" y="0"/>
            <a:ext cx="12188952" cy="1371600"/>
          </a:xfrm>
        </p:spPr>
        <p:txBody>
          <a:bodyPr anchor="t">
            <a:noAutofit/>
          </a:bodyPr>
          <a:lstStyle/>
          <a:p>
            <a:pPr algn="ctr">
              <a:lnSpc>
                <a:spcPct val="100000"/>
              </a:lnSpc>
              <a:spcAft>
                <a:spcPts val="600"/>
              </a:spcAft>
            </a:pPr>
            <a:r>
              <a:rPr lang="en-US" sz="4800" b="1"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t>KEY INDICATORS</a:t>
            </a:r>
            <a:br>
              <a:rPr lang="en-US" sz="4800" b="1"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br>
            <a:r>
              <a:rPr lang="en-US" sz="4800" b="1"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t>Substance-related facts</a:t>
            </a:r>
          </a:p>
        </p:txBody>
      </p:sp>
      <p:sp>
        <p:nvSpPr>
          <p:cNvPr id="19" name="Rectangle 18">
            <a:extLst>
              <a:ext uri="{FF2B5EF4-FFF2-40B4-BE49-F238E27FC236}">
                <a16:creationId xmlns:a16="http://schemas.microsoft.com/office/drawing/2014/main" id="{1862C13D-087A-0B6C-7F38-34B6B5DC98B4}"/>
              </a:ext>
            </a:extLst>
          </p:cNvPr>
          <p:cNvSpPr/>
          <p:nvPr/>
        </p:nvSpPr>
        <p:spPr bwMode="auto">
          <a:xfrm>
            <a:off x="8328304" y="1559553"/>
            <a:ext cx="3200400" cy="365760"/>
          </a:xfrm>
          <a:prstGeom prst="rect">
            <a:avLst/>
          </a:prstGeom>
          <a:solidFill>
            <a:srgbClr val="2EABE3"/>
          </a:solidFill>
          <a:ln w="9525">
            <a:solidFill>
              <a:schemeClr val="accent3"/>
            </a:solidFill>
            <a:round/>
            <a:headEnd/>
            <a:tailEnd/>
          </a:ln>
        </p:spPr>
        <p:txBody>
          <a:bodyPr vert="horz" wrap="square" lIns="121920" tIns="60960" rIns="121920" bIns="60960" numCol="1" rtlCol="0" anchor="ctr" anchorCtr="0" compatLnSpc="1">
            <a:prstTxWarp prst="textNoShape">
              <a:avLst/>
            </a:prstTxWarp>
          </a:bodyPr>
          <a:lstStyle/>
          <a:p>
            <a:pPr algn="ctr"/>
            <a:endParaRPr lang="en-US" sz="1600" dirty="0">
              <a:solidFill>
                <a:schemeClr val="bg1"/>
              </a:solidFill>
              <a:latin typeface="Gill Sans MT" panose="020B0502020104020203" pitchFamily="34" charset="0"/>
            </a:endParaRPr>
          </a:p>
        </p:txBody>
      </p:sp>
      <p:sp>
        <p:nvSpPr>
          <p:cNvPr id="20" name="Rectangle 19">
            <a:extLst>
              <a:ext uri="{FF2B5EF4-FFF2-40B4-BE49-F238E27FC236}">
                <a16:creationId xmlns:a16="http://schemas.microsoft.com/office/drawing/2014/main" id="{3B607A37-F50E-CF4F-36C2-A4BD9504BF66}"/>
              </a:ext>
            </a:extLst>
          </p:cNvPr>
          <p:cNvSpPr/>
          <p:nvPr/>
        </p:nvSpPr>
        <p:spPr bwMode="auto">
          <a:xfrm>
            <a:off x="8328304" y="1986565"/>
            <a:ext cx="3200400" cy="1737360"/>
          </a:xfrm>
          <a:prstGeom prst="rect">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r>
              <a:rPr lang="en-US" sz="4000" b="1" dirty="0">
                <a:solidFill>
                  <a:srgbClr val="2EABE3"/>
                </a:solidFill>
                <a:latin typeface="Gill Sans MT" panose="020B0502020104020203" pitchFamily="34" charset="0"/>
              </a:rPr>
              <a:t>More</a:t>
            </a:r>
            <a:r>
              <a:rPr lang="en-US" sz="4000" dirty="0">
                <a:solidFill>
                  <a:srgbClr val="2EABE3"/>
                </a:solidFill>
                <a:latin typeface="Gill Sans MT" panose="020B0502020104020203" pitchFamily="34" charset="0"/>
              </a:rPr>
              <a:t>         </a:t>
            </a:r>
            <a:r>
              <a:rPr lang="en-US" sz="1333" dirty="0">
                <a:solidFill>
                  <a:srgbClr val="2EABE3"/>
                </a:solidFill>
                <a:latin typeface="Gill Sans MT" panose="020B0502020104020203" pitchFamily="34" charset="0"/>
              </a:rPr>
              <a:t> </a:t>
            </a:r>
            <a:r>
              <a:rPr lang="en-US" dirty="0">
                <a:solidFill>
                  <a:srgbClr val="2EABE3"/>
                </a:solidFill>
                <a:latin typeface="Gill Sans MT" panose="020B0502020104020203" pitchFamily="34" charset="0"/>
              </a:rPr>
              <a:t>reception inmates positive for illicit drugs</a:t>
            </a:r>
          </a:p>
          <a:p>
            <a:pPr algn="ctr"/>
            <a:endParaRPr lang="en-US" sz="1333" dirty="0">
              <a:solidFill>
                <a:schemeClr val="accent3"/>
              </a:solidFill>
              <a:latin typeface="Gill Sans MT" panose="020B0502020104020203" pitchFamily="34" charset="0"/>
            </a:endParaRPr>
          </a:p>
        </p:txBody>
      </p:sp>
      <p:sp>
        <p:nvSpPr>
          <p:cNvPr id="23" name="Slide Number Placeholder 10">
            <a:extLst>
              <a:ext uri="{FF2B5EF4-FFF2-40B4-BE49-F238E27FC236}">
                <a16:creationId xmlns:a16="http://schemas.microsoft.com/office/drawing/2014/main" id="{8F05A325-7F7E-768E-1C72-4739859B0FBF}"/>
              </a:ext>
            </a:extLst>
          </p:cNvPr>
          <p:cNvSpPr txBox="1">
            <a:spLocks/>
          </p:cNvSpPr>
          <p:nvPr/>
        </p:nvSpPr>
        <p:spPr>
          <a:xfrm>
            <a:off x="9448800" y="6492875"/>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04B71B-9AC2-42FD-914C-8DD370FD7CEF}" type="slidenum">
              <a:rPr lang="en-US" sz="1200" smtClean="0">
                <a:latin typeface="Gill Sans MT" panose="020B0502020104020203" pitchFamily="34" charset="0"/>
              </a:rPr>
              <a:pPr algn="r"/>
              <a:t>10</a:t>
            </a:fld>
            <a:endParaRPr lang="en-US" sz="1200" dirty="0">
              <a:latin typeface="Gill Sans MT" panose="020B0502020104020203" pitchFamily="34" charset="0"/>
            </a:endParaRPr>
          </a:p>
        </p:txBody>
      </p:sp>
    </p:spTree>
    <p:extLst>
      <p:ext uri="{BB962C8B-B14F-4D97-AF65-F5344CB8AC3E}">
        <p14:creationId xmlns:p14="http://schemas.microsoft.com/office/powerpoint/2010/main" val="1779741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B06B620-658B-ED33-2178-E0D4CB95BBDB}"/>
              </a:ext>
            </a:extLst>
          </p:cNvPr>
          <p:cNvCxnSpPr>
            <a:cxnSpLocks/>
            <a:endCxn id="17" idx="1"/>
          </p:cNvCxnSpPr>
          <p:nvPr/>
        </p:nvCxnSpPr>
        <p:spPr>
          <a:xfrm flipV="1">
            <a:off x="7479069" y="5629612"/>
            <a:ext cx="1345617"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F2C8907-A643-DBC9-F4CE-DE1B03434350}"/>
              </a:ext>
            </a:extLst>
          </p:cNvPr>
          <p:cNvSpPr txBox="1"/>
          <p:nvPr/>
        </p:nvSpPr>
        <p:spPr>
          <a:xfrm>
            <a:off x="8824686" y="5444946"/>
            <a:ext cx="3367315" cy="369332"/>
          </a:xfrm>
          <a:prstGeom prst="rect">
            <a:avLst/>
          </a:prstGeom>
          <a:noFill/>
        </p:spPr>
        <p:txBody>
          <a:bodyPr wrap="square" rtlCol="0">
            <a:spAutoFit/>
          </a:bodyPr>
          <a:lstStyle/>
          <a:p>
            <a:r>
              <a:rPr lang="en-US" b="1" dirty="0">
                <a:latin typeface="Gill Sans MT" panose="020B0502020104020203" pitchFamily="34" charset="0"/>
              </a:rPr>
              <a:t>Total number of positive tests</a:t>
            </a:r>
          </a:p>
        </p:txBody>
      </p:sp>
      <p:cxnSp>
        <p:nvCxnSpPr>
          <p:cNvPr id="14" name="Straight Connector 13">
            <a:extLst>
              <a:ext uri="{FF2B5EF4-FFF2-40B4-BE49-F238E27FC236}">
                <a16:creationId xmlns:a16="http://schemas.microsoft.com/office/drawing/2014/main" id="{CFCF6B47-0DE8-851E-6912-82E92068D7EB}"/>
              </a:ext>
            </a:extLst>
          </p:cNvPr>
          <p:cNvCxnSpPr>
            <a:cxnSpLocks/>
          </p:cNvCxnSpPr>
          <p:nvPr/>
        </p:nvCxnSpPr>
        <p:spPr>
          <a:xfrm>
            <a:off x="6734629" y="3931444"/>
            <a:ext cx="214085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87B6FBC6-7B01-4DF0-8955-CA6314E26219}"/>
              </a:ext>
            </a:extLst>
          </p:cNvPr>
          <p:cNvSpPr>
            <a:spLocks noGrp="1"/>
          </p:cNvSpPr>
          <p:nvPr>
            <p:ph type="body" sz="half" idx="2"/>
          </p:nvPr>
        </p:nvSpPr>
        <p:spPr>
          <a:xfrm>
            <a:off x="-3048" y="1562578"/>
            <a:ext cx="12192000" cy="546100"/>
          </a:xfrm>
        </p:spPr>
        <p:txBody>
          <a:bodyPr/>
          <a:lstStyle/>
          <a:p>
            <a:pPr algn="ctr"/>
            <a:r>
              <a:rPr lang="en-US" sz="2800" b="1" dirty="0">
                <a:solidFill>
                  <a:srgbClr val="AF2058"/>
                </a:solidFill>
                <a:latin typeface="Gill Sans MT" panose="020B0502020104020203" pitchFamily="34" charset="0"/>
              </a:rPr>
              <a:t>Pregnancy-related THC use </a:t>
            </a:r>
          </a:p>
        </p:txBody>
      </p:sp>
      <p:graphicFrame>
        <p:nvGraphicFramePr>
          <p:cNvPr id="7" name="Chart 6">
            <a:extLst>
              <a:ext uri="{FF2B5EF4-FFF2-40B4-BE49-F238E27FC236}">
                <a16:creationId xmlns:a16="http://schemas.microsoft.com/office/drawing/2014/main" id="{00E29F91-DA52-253E-03C9-A369DFD16CE6}"/>
              </a:ext>
            </a:extLst>
          </p:cNvPr>
          <p:cNvGraphicFramePr/>
          <p:nvPr>
            <p:extLst>
              <p:ext uri="{D42A27DB-BD31-4B8C-83A1-F6EECF244321}">
                <p14:modId xmlns:p14="http://schemas.microsoft.com/office/powerpoint/2010/main" val="3865435588"/>
              </p:ext>
            </p:extLst>
          </p:nvPr>
        </p:nvGraphicFramePr>
        <p:xfrm>
          <a:off x="352632" y="2568625"/>
          <a:ext cx="7324416" cy="403633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27C8F00C-0600-223F-132A-3DAE05CA5D75}"/>
              </a:ext>
            </a:extLst>
          </p:cNvPr>
          <p:cNvSpPr>
            <a:spLocks noGrp="1"/>
          </p:cNvSpPr>
          <p:nvPr>
            <p:ph type="title"/>
          </p:nvPr>
        </p:nvSpPr>
        <p:spPr>
          <a:xfrm>
            <a:off x="0" y="0"/>
            <a:ext cx="12188952" cy="1371600"/>
          </a:xfrm>
        </p:spPr>
        <p:txBody>
          <a:bodyPr anchor="t">
            <a:noAutofit/>
          </a:bodyPr>
          <a:lstStyle/>
          <a:p>
            <a:pPr algn="ctr">
              <a:lnSpc>
                <a:spcPct val="100000"/>
              </a:lnSpc>
              <a:spcAft>
                <a:spcPts val="600"/>
              </a:spcAft>
            </a:pPr>
            <a:r>
              <a:rPr lang="en-US" sz="4800" b="1"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t>KEY INDICATORS</a:t>
            </a:r>
            <a:br>
              <a:rPr lang="en-US" sz="4800" b="1"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br>
            <a:r>
              <a:rPr lang="en-US" sz="4800" b="1"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t>Substance-related facts</a:t>
            </a:r>
          </a:p>
        </p:txBody>
      </p:sp>
      <p:sp>
        <p:nvSpPr>
          <p:cNvPr id="8" name="Slide Number Placeholder 10">
            <a:extLst>
              <a:ext uri="{FF2B5EF4-FFF2-40B4-BE49-F238E27FC236}">
                <a16:creationId xmlns:a16="http://schemas.microsoft.com/office/drawing/2014/main" id="{D4307B14-DA25-266D-9B55-BCA3545C8A24}"/>
              </a:ext>
            </a:extLst>
          </p:cNvPr>
          <p:cNvSpPr txBox="1">
            <a:spLocks/>
          </p:cNvSpPr>
          <p:nvPr/>
        </p:nvSpPr>
        <p:spPr>
          <a:xfrm>
            <a:off x="9448800" y="6492875"/>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04B71B-9AC2-42FD-914C-8DD370FD7CEF}" type="slidenum">
              <a:rPr lang="en-US" sz="1200" smtClean="0">
                <a:latin typeface="Gill Sans MT" panose="020B0502020104020203" pitchFamily="34" charset="0"/>
              </a:rPr>
              <a:pPr algn="r"/>
              <a:t>11</a:t>
            </a:fld>
            <a:endParaRPr lang="en-US" sz="1200" dirty="0">
              <a:latin typeface="Gill Sans MT" panose="020B0502020104020203" pitchFamily="34" charset="0"/>
            </a:endParaRPr>
          </a:p>
        </p:txBody>
      </p:sp>
      <p:sp>
        <p:nvSpPr>
          <p:cNvPr id="9" name="Rectangle 8">
            <a:extLst>
              <a:ext uri="{FF2B5EF4-FFF2-40B4-BE49-F238E27FC236}">
                <a16:creationId xmlns:a16="http://schemas.microsoft.com/office/drawing/2014/main" id="{66BE327C-14C7-0CEF-CE67-4F0492258B13}"/>
              </a:ext>
            </a:extLst>
          </p:cNvPr>
          <p:cNvSpPr/>
          <p:nvPr/>
        </p:nvSpPr>
        <p:spPr>
          <a:xfrm>
            <a:off x="5987143" y="5142025"/>
            <a:ext cx="1494972" cy="899206"/>
          </a:xfrm>
          <a:prstGeom prst="rect">
            <a:avLst/>
          </a:prstGeom>
          <a:solidFill>
            <a:srgbClr val="2EABE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2400" b="1" dirty="0">
                <a:latin typeface="Gill Sans MT" panose="020B0502020104020203" pitchFamily="34" charset="0"/>
              </a:rPr>
              <a:t>10</a:t>
            </a:r>
          </a:p>
          <a:p>
            <a:pPr algn="ctr"/>
            <a:endParaRPr lang="en-US" b="1" dirty="0"/>
          </a:p>
        </p:txBody>
      </p:sp>
      <p:sp>
        <p:nvSpPr>
          <p:cNvPr id="10" name="TextBox 9">
            <a:extLst>
              <a:ext uri="{FF2B5EF4-FFF2-40B4-BE49-F238E27FC236}">
                <a16:creationId xmlns:a16="http://schemas.microsoft.com/office/drawing/2014/main" id="{FE59CE54-E755-7A31-A751-396248623D2B}"/>
              </a:ext>
            </a:extLst>
          </p:cNvPr>
          <p:cNvSpPr txBox="1"/>
          <p:nvPr/>
        </p:nvSpPr>
        <p:spPr>
          <a:xfrm>
            <a:off x="8875486" y="3746778"/>
            <a:ext cx="2719789" cy="369332"/>
          </a:xfrm>
          <a:prstGeom prst="rect">
            <a:avLst/>
          </a:prstGeom>
          <a:noFill/>
        </p:spPr>
        <p:txBody>
          <a:bodyPr wrap="square" rtlCol="0">
            <a:spAutoFit/>
          </a:bodyPr>
          <a:lstStyle/>
          <a:p>
            <a:r>
              <a:rPr lang="en-US" b="1" dirty="0">
                <a:latin typeface="Gill Sans MT" panose="020B0502020104020203" pitchFamily="34" charset="0"/>
              </a:rPr>
              <a:t>Total number of tests</a:t>
            </a:r>
          </a:p>
        </p:txBody>
      </p:sp>
    </p:spTree>
    <p:extLst>
      <p:ext uri="{BB962C8B-B14F-4D97-AF65-F5344CB8AC3E}">
        <p14:creationId xmlns:p14="http://schemas.microsoft.com/office/powerpoint/2010/main" val="2660885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p:cNvSpPr>
            <a:spLocks noGrp="1"/>
          </p:cNvSpPr>
          <p:nvPr>
            <p:ph type="title"/>
          </p:nvPr>
        </p:nvSpPr>
        <p:spPr>
          <a:xfrm>
            <a:off x="0" y="-36060"/>
            <a:ext cx="12192000" cy="1371600"/>
          </a:xfrm>
        </p:spPr>
        <p:txBody>
          <a:bodyPr anchor="t">
            <a:noAutofit/>
          </a:bodyPr>
          <a:lstStyle/>
          <a:p>
            <a:pPr algn="ctr"/>
            <a:r>
              <a:rPr lang="en-US" sz="4800" b="1" spc="-150" dirty="0">
                <a:solidFill>
                  <a:srgbClr val="AF2058"/>
                </a:solidFill>
                <a:latin typeface="Gill Sans MT" panose="020B0502020104020203" pitchFamily="34" charset="0"/>
                <a:ea typeface="Roboto Black" panose="02000000000000000000" pitchFamily="2" charset="0"/>
                <a:cs typeface="Roboto Black" panose="02000000000000000000" pitchFamily="2" charset="0"/>
              </a:rPr>
              <a:t>2023 RETAIL SALES INDEX</a:t>
            </a:r>
            <a:br>
              <a:rPr lang="en-US" sz="4800" b="1" spc="-150" dirty="0">
                <a:solidFill>
                  <a:srgbClr val="AF2058"/>
                </a:solidFill>
                <a:latin typeface="Gill Sans MT" panose="020B0502020104020203" pitchFamily="34" charset="0"/>
                <a:ea typeface="Roboto Black" panose="02000000000000000000" pitchFamily="2" charset="0"/>
                <a:cs typeface="Roboto Black" panose="02000000000000000000" pitchFamily="2" charset="0"/>
              </a:rPr>
            </a:br>
            <a:r>
              <a:rPr lang="en-US" sz="4800" b="1" spc="-150" dirty="0">
                <a:solidFill>
                  <a:srgbClr val="AF2058"/>
                </a:solidFill>
                <a:latin typeface="Gill Sans MT" panose="020B0502020104020203" pitchFamily="34" charset="0"/>
                <a:ea typeface="Roboto Black" panose="02000000000000000000" pitchFamily="2" charset="0"/>
                <a:cs typeface="Roboto Black" panose="02000000000000000000" pitchFamily="2" charset="0"/>
              </a:rPr>
              <a:t>&amp; CUSTOMS DUTY</a:t>
            </a:r>
          </a:p>
        </p:txBody>
      </p:sp>
      <p:sp>
        <p:nvSpPr>
          <p:cNvPr id="5" name="Text Placeholder 4">
            <a:extLst>
              <a:ext uri="{FF2B5EF4-FFF2-40B4-BE49-F238E27FC236}">
                <a16:creationId xmlns:a16="http://schemas.microsoft.com/office/drawing/2014/main" id="{F21DA2DD-E22A-4145-A99B-DB377ED3730B}"/>
              </a:ext>
            </a:extLst>
          </p:cNvPr>
          <p:cNvSpPr>
            <a:spLocks noGrp="1"/>
          </p:cNvSpPr>
          <p:nvPr>
            <p:ph type="body" idx="1"/>
          </p:nvPr>
        </p:nvSpPr>
        <p:spPr>
          <a:xfrm>
            <a:off x="155574" y="1578076"/>
            <a:ext cx="5499268" cy="476192"/>
          </a:xfrm>
        </p:spPr>
        <p:txBody>
          <a:bodyPr>
            <a:normAutofit/>
          </a:bodyPr>
          <a:lstStyle/>
          <a:p>
            <a:pPr algn="ctr"/>
            <a:r>
              <a:rPr lang="en-US" sz="2000" dirty="0">
                <a:latin typeface="Gill Sans MT" panose="020B0502020104020203" pitchFamily="34" charset="0"/>
              </a:rPr>
              <a:t>Estimated Liquor Store Sales ($mil)</a:t>
            </a:r>
          </a:p>
        </p:txBody>
      </p:sp>
      <p:graphicFrame>
        <p:nvGraphicFramePr>
          <p:cNvPr id="23" name="Content Placeholder 22"/>
          <p:cNvGraphicFramePr>
            <a:graphicFrameLocks noGrp="1"/>
          </p:cNvGraphicFramePr>
          <p:nvPr>
            <p:ph sz="half" idx="2"/>
            <p:extLst>
              <p:ext uri="{D42A27DB-BD31-4B8C-83A1-F6EECF244321}">
                <p14:modId xmlns:p14="http://schemas.microsoft.com/office/powerpoint/2010/main" val="2195700202"/>
              </p:ext>
            </p:extLst>
          </p:nvPr>
        </p:nvGraphicFramePr>
        <p:xfrm>
          <a:off x="155575" y="2054268"/>
          <a:ext cx="6094071" cy="42238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ontent Placeholder 30"/>
          <p:cNvGraphicFramePr>
            <a:graphicFrameLocks noGrp="1"/>
          </p:cNvGraphicFramePr>
          <p:nvPr>
            <p:ph sz="quarter" idx="4"/>
            <p:extLst>
              <p:ext uri="{D42A27DB-BD31-4B8C-83A1-F6EECF244321}">
                <p14:modId xmlns:p14="http://schemas.microsoft.com/office/powerpoint/2010/main" val="3201426133"/>
              </p:ext>
            </p:extLst>
          </p:nvPr>
        </p:nvGraphicFramePr>
        <p:xfrm>
          <a:off x="6349243" y="2054268"/>
          <a:ext cx="5633884" cy="4223869"/>
        </p:xfrm>
        <a:graphic>
          <a:graphicData uri="http://schemas.openxmlformats.org/drawingml/2006/chart">
            <c:chart xmlns:c="http://schemas.openxmlformats.org/drawingml/2006/chart" xmlns:r="http://schemas.openxmlformats.org/officeDocument/2006/relationships" r:id="rId4"/>
          </a:graphicData>
        </a:graphic>
      </p:graphicFrame>
      <p:sp>
        <p:nvSpPr>
          <p:cNvPr id="13" name="Slide Number Placeholder 12"/>
          <p:cNvSpPr>
            <a:spLocks noGrp="1"/>
          </p:cNvSpPr>
          <p:nvPr>
            <p:ph type="sldNum" sz="quarter" idx="12"/>
          </p:nvPr>
        </p:nvSpPr>
        <p:spPr>
          <a:xfrm>
            <a:off x="9448800" y="6472230"/>
            <a:ext cx="2743200" cy="365125"/>
          </a:xfrm>
        </p:spPr>
        <p:txBody>
          <a:bodyPr/>
          <a:lstStyle/>
          <a:p>
            <a:fld id="{AC46AE5E-4B6C-4A55-AB60-3F809FFB3D6F}" type="slidenum">
              <a:rPr lang="en-US" smtClean="0">
                <a:solidFill>
                  <a:schemeClr val="tx1"/>
                </a:solidFill>
                <a:latin typeface="Gill Sans MT" panose="020B0502020104020203" pitchFamily="34" charset="0"/>
              </a:rPr>
              <a:t>12</a:t>
            </a:fld>
            <a:endParaRPr lang="en-US" dirty="0">
              <a:solidFill>
                <a:schemeClr val="tx1"/>
              </a:solidFill>
              <a:latin typeface="Gill Sans MT" panose="020B0502020104020203" pitchFamily="34" charset="0"/>
            </a:endParaRPr>
          </a:p>
        </p:txBody>
      </p:sp>
      <p:sp>
        <p:nvSpPr>
          <p:cNvPr id="8" name="TextBox 7"/>
          <p:cNvSpPr txBox="1"/>
          <p:nvPr/>
        </p:nvSpPr>
        <p:spPr>
          <a:xfrm>
            <a:off x="0" y="6537543"/>
            <a:ext cx="12192001" cy="276999"/>
          </a:xfrm>
          <a:prstGeom prst="rect">
            <a:avLst/>
          </a:prstGeom>
          <a:noFill/>
        </p:spPr>
        <p:txBody>
          <a:bodyPr wrap="square" rtlCol="0">
            <a:spAutoFit/>
          </a:bodyPr>
          <a:lstStyle/>
          <a:p>
            <a:pPr algn="ctr"/>
            <a:r>
              <a:rPr lang="en-US" sz="1200" i="1" dirty="0">
                <a:latin typeface="Gill Sans MT" panose="020B0502020104020203" pitchFamily="34" charset="0"/>
              </a:rPr>
              <a:t>Source: Department of Statistics</a:t>
            </a:r>
          </a:p>
        </p:txBody>
      </p:sp>
      <p:sp>
        <p:nvSpPr>
          <p:cNvPr id="4" name="AutoShape 2" descr="20 Dollars BERMUDA 2009 P.60b b97_6360 Bankn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 Placeholder 4">
            <a:extLst>
              <a:ext uri="{FF2B5EF4-FFF2-40B4-BE49-F238E27FC236}">
                <a16:creationId xmlns:a16="http://schemas.microsoft.com/office/drawing/2014/main" id="{5EAB1C16-5CE9-434C-8D7D-444F2DDF1F00}"/>
              </a:ext>
            </a:extLst>
          </p:cNvPr>
          <p:cNvSpPr txBox="1">
            <a:spLocks/>
          </p:cNvSpPr>
          <p:nvPr/>
        </p:nvSpPr>
        <p:spPr>
          <a:xfrm>
            <a:off x="6537160" y="1594946"/>
            <a:ext cx="5499265" cy="476192"/>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latin typeface="Gill Sans MT" panose="020B0502020104020203" pitchFamily="34" charset="0"/>
              </a:rPr>
              <a:t>Estimated Duty Collected on Alcohol ($mil)</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582021">
            <a:off x="10197697" y="5093394"/>
            <a:ext cx="1482133" cy="72138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542761">
            <a:off x="10550046" y="4985545"/>
            <a:ext cx="1566144" cy="761048"/>
          </a:xfrm>
          <a:prstGeom prst="rect">
            <a:avLst/>
          </a:prstGeom>
        </p:spPr>
      </p:pic>
    </p:spTree>
    <p:extLst>
      <p:ext uri="{BB962C8B-B14F-4D97-AF65-F5344CB8AC3E}">
        <p14:creationId xmlns:p14="http://schemas.microsoft.com/office/powerpoint/2010/main" val="340141683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93"/>
            <a:ext cx="12188952" cy="1371600"/>
          </a:xfrm>
        </p:spPr>
        <p:txBody>
          <a:bodyPr anchor="t">
            <a:noAutofit/>
          </a:bodyPr>
          <a:lstStyle/>
          <a:p>
            <a:pPr algn="ctr"/>
            <a:r>
              <a:rPr lang="en-US" sz="4800" b="1" dirty="0">
                <a:solidFill>
                  <a:srgbClr val="AF2058"/>
                </a:solidFill>
                <a:latin typeface="Gill Sans MT" panose="020B0502020104020203" pitchFamily="34" charset="0"/>
              </a:rPr>
              <a:t>TREATMENT REFERRALS                                                    &amp; ADMISSIONS</a:t>
            </a:r>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1787403214"/>
              </p:ext>
            </p:extLst>
          </p:nvPr>
        </p:nvGraphicFramePr>
        <p:xfrm>
          <a:off x="2264526" y="1606467"/>
          <a:ext cx="7659899" cy="4299658"/>
        </p:xfrm>
        <a:graphic>
          <a:graphicData uri="http://schemas.openxmlformats.org/drawingml/2006/chart">
            <c:chart xmlns:c="http://schemas.openxmlformats.org/drawingml/2006/chart" xmlns:r="http://schemas.openxmlformats.org/officeDocument/2006/relationships" r:id="rId3"/>
          </a:graphicData>
        </a:graphic>
      </p:graphicFrame>
      <p:sp>
        <p:nvSpPr>
          <p:cNvPr id="10" name="Slide Number Placeholder 16"/>
          <p:cNvSpPr>
            <a:spLocks noGrp="1"/>
          </p:cNvSpPr>
          <p:nvPr>
            <p:ph type="sldNum" sz="quarter" idx="12"/>
          </p:nvPr>
        </p:nvSpPr>
        <p:spPr>
          <a:xfrm>
            <a:off x="9448800" y="6492875"/>
            <a:ext cx="2743200" cy="365125"/>
          </a:xfrm>
        </p:spPr>
        <p:txBody>
          <a:bodyPr/>
          <a:lstStyle/>
          <a:p>
            <a:r>
              <a:rPr lang="en-US" dirty="0">
                <a:solidFill>
                  <a:schemeClr val="tx1"/>
                </a:solidFill>
                <a:latin typeface="Gill Sans MT" panose="020B0502020104020203" pitchFamily="34" charset="0"/>
              </a:rPr>
              <a:t>13</a:t>
            </a:r>
          </a:p>
        </p:txBody>
      </p:sp>
      <p:sp>
        <p:nvSpPr>
          <p:cNvPr id="9" name="TextBox 8"/>
          <p:cNvSpPr txBox="1"/>
          <p:nvPr/>
        </p:nvSpPr>
        <p:spPr>
          <a:xfrm>
            <a:off x="-1" y="6185098"/>
            <a:ext cx="12188952" cy="307777"/>
          </a:xfrm>
          <a:prstGeom prst="rect">
            <a:avLst/>
          </a:prstGeom>
          <a:noFill/>
        </p:spPr>
        <p:txBody>
          <a:bodyPr wrap="square" rtlCol="0">
            <a:spAutoFit/>
          </a:bodyPr>
          <a:lstStyle/>
          <a:p>
            <a:pPr algn="ctr"/>
            <a:r>
              <a:rPr lang="en-US" sz="1400" i="1" dirty="0">
                <a:latin typeface="Gill Sans MT" panose="020B0502020104020203" pitchFamily="34" charset="0"/>
              </a:rPr>
              <a:t>Source: Bermuda Assessment Referral Centre, MT,  WTC,  Turing Point,  FOCUS, Salvation Army</a:t>
            </a:r>
          </a:p>
        </p:txBody>
      </p:sp>
    </p:spTree>
    <p:extLst>
      <p:ext uri="{BB962C8B-B14F-4D97-AF65-F5344CB8AC3E}">
        <p14:creationId xmlns:p14="http://schemas.microsoft.com/office/powerpoint/2010/main" val="2865138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9" y="10436"/>
            <a:ext cx="12188952" cy="1371600"/>
          </a:xfrm>
        </p:spPr>
        <p:txBody>
          <a:bodyPr anchor="t">
            <a:normAutofit/>
          </a:bodyPr>
          <a:lstStyle/>
          <a:p>
            <a:pPr algn="ctr"/>
            <a:r>
              <a:rPr lang="en-US" sz="4800" b="1" dirty="0">
                <a:solidFill>
                  <a:srgbClr val="AF2058"/>
                </a:solidFill>
                <a:latin typeface="Gill Sans MT" panose="020B0502020104020203" pitchFamily="34" charset="0"/>
                <a:ea typeface="Roboto Black" panose="02000000000000000000" pitchFamily="2" charset="0"/>
                <a:cs typeface="Roboto Black" panose="02000000000000000000" pitchFamily="2" charset="0"/>
              </a:rPr>
              <a:t>SUBSTANCE OF CHOICE </a:t>
            </a:r>
          </a:p>
        </p:txBody>
      </p:sp>
      <p:sp>
        <p:nvSpPr>
          <p:cNvPr id="5" name="Slide Number Placeholder 4"/>
          <p:cNvSpPr>
            <a:spLocks noGrp="1"/>
          </p:cNvSpPr>
          <p:nvPr>
            <p:ph type="sldNum" sz="quarter" idx="12"/>
          </p:nvPr>
        </p:nvSpPr>
        <p:spPr>
          <a:xfrm>
            <a:off x="9518862" y="6482439"/>
            <a:ext cx="2673138" cy="365125"/>
          </a:xfrm>
        </p:spPr>
        <p:txBody>
          <a:bodyPr/>
          <a:lstStyle/>
          <a:p>
            <a:fld id="{AC46AE5E-4B6C-4A55-AB60-3F809FFB3D6F}" type="slidenum">
              <a:rPr lang="en-US" smtClean="0">
                <a:solidFill>
                  <a:schemeClr val="tx1"/>
                </a:solidFill>
              </a:rPr>
              <a:t>14</a:t>
            </a:fld>
            <a:endParaRPr lang="en-US" dirty="0">
              <a:solidFill>
                <a:schemeClr val="tx1"/>
              </a:solidFill>
            </a:endParaRPr>
          </a:p>
        </p:txBody>
      </p:sp>
      <p:sp>
        <p:nvSpPr>
          <p:cNvPr id="9" name="TextBox 8"/>
          <p:cNvSpPr txBox="1"/>
          <p:nvPr/>
        </p:nvSpPr>
        <p:spPr>
          <a:xfrm>
            <a:off x="571500" y="6570565"/>
            <a:ext cx="11049000" cy="276999"/>
          </a:xfrm>
          <a:prstGeom prst="rect">
            <a:avLst/>
          </a:prstGeom>
          <a:noFill/>
        </p:spPr>
        <p:txBody>
          <a:bodyPr wrap="square" rtlCol="0">
            <a:spAutoFit/>
          </a:bodyPr>
          <a:lstStyle/>
          <a:p>
            <a:pPr algn="ctr"/>
            <a:r>
              <a:rPr lang="en-US" sz="1200" i="1" dirty="0">
                <a:latin typeface="Gill Sans MT" panose="020B0502020104020203" pitchFamily="34" charset="0"/>
              </a:rPr>
              <a:t>Source: Bermuda Assessment Referral Centre (BARC)</a:t>
            </a:r>
          </a:p>
        </p:txBody>
      </p:sp>
      <p:sp>
        <p:nvSpPr>
          <p:cNvPr id="10" name="TextBox 9"/>
          <p:cNvSpPr txBox="1"/>
          <p:nvPr/>
        </p:nvSpPr>
        <p:spPr>
          <a:xfrm>
            <a:off x="7169" y="5856556"/>
            <a:ext cx="12192000" cy="400110"/>
          </a:xfrm>
          <a:prstGeom prst="rect">
            <a:avLst/>
          </a:prstGeom>
          <a:solidFill>
            <a:srgbClr val="065B77"/>
          </a:solidFill>
        </p:spPr>
        <p:txBody>
          <a:bodyPr wrap="square" rtlCol="0">
            <a:spAutoFit/>
          </a:bodyPr>
          <a:lstStyle/>
          <a:p>
            <a:pPr marL="0" lvl="1" algn="ctr"/>
            <a:r>
              <a:rPr lang="en-US" sz="2000" b="1" i="1" dirty="0">
                <a:solidFill>
                  <a:schemeClr val="bg1"/>
                </a:solidFill>
                <a:latin typeface="Gill Sans MT" panose="020B0502020104020203" pitchFamily="34" charset="0"/>
                <a:ea typeface="Arial" charset="0"/>
                <a:cs typeface="Arial" charset="0"/>
              </a:rPr>
              <a:t>New clients had moderate clinical diagnosis vs existing clients who were likely to have severe diagnosis.</a:t>
            </a:r>
            <a:endParaRPr lang="en-US" sz="2000" i="1" dirty="0">
              <a:solidFill>
                <a:schemeClr val="bg1"/>
              </a:solidFill>
              <a:latin typeface="Gill Sans MT" panose="020B0502020104020203" pitchFamily="34" charset="0"/>
              <a:ea typeface="Arial" charset="0"/>
              <a:cs typeface="Arial" charset="0"/>
            </a:endParaRPr>
          </a:p>
        </p:txBody>
      </p:sp>
      <p:graphicFrame>
        <p:nvGraphicFramePr>
          <p:cNvPr id="3" name="Chart 2">
            <a:extLst>
              <a:ext uri="{FF2B5EF4-FFF2-40B4-BE49-F238E27FC236}">
                <a16:creationId xmlns:a16="http://schemas.microsoft.com/office/drawing/2014/main" id="{C4058E74-BF90-C3F2-A408-90F508EA07A3}"/>
              </a:ext>
            </a:extLst>
          </p:cNvPr>
          <p:cNvGraphicFramePr/>
          <p:nvPr>
            <p:extLst>
              <p:ext uri="{D42A27DB-BD31-4B8C-83A1-F6EECF244321}">
                <p14:modId xmlns:p14="http://schemas.microsoft.com/office/powerpoint/2010/main" val="3302407541"/>
              </p:ext>
            </p:extLst>
          </p:nvPr>
        </p:nvGraphicFramePr>
        <p:xfrm>
          <a:off x="6554195" y="1198134"/>
          <a:ext cx="5222421" cy="40384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C24F9D1D-8D17-A2DB-FA0C-75CBBFAEC259}"/>
              </a:ext>
            </a:extLst>
          </p:cNvPr>
          <p:cNvGraphicFramePr/>
          <p:nvPr>
            <p:extLst>
              <p:ext uri="{D42A27DB-BD31-4B8C-83A1-F6EECF244321}">
                <p14:modId xmlns:p14="http://schemas.microsoft.com/office/powerpoint/2010/main" val="1010919770"/>
              </p:ext>
            </p:extLst>
          </p:nvPr>
        </p:nvGraphicFramePr>
        <p:xfrm>
          <a:off x="571500" y="1198134"/>
          <a:ext cx="5418364" cy="40384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1171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7" dur="500"/>
                                        <p:tgtEl>
                                          <p:spTgt spid="4">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11" dur="500"/>
                                        <p:tgtEl>
                                          <p:spTgt spid="4">
                                            <p:graphicEl>
                                              <a:chart seriesIdx="-4" categoryIdx="0" bldStep="category"/>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15" dur="500"/>
                                        <p:tgtEl>
                                          <p:spTgt spid="4">
                                            <p:graphicEl>
                                              <a:chart seriesIdx="-4" categoryIdx="1" bldStep="category"/>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down)">
                                      <p:cBhvr>
                                        <p:cTn id="19" dur="500"/>
                                        <p:tgtEl>
                                          <p:spTgt spid="4">
                                            <p:graphicEl>
                                              <a:chart seriesIdx="-4" categoryIdx="2" bldStep="category"/>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down)">
                                      <p:cBhvr>
                                        <p:cTn id="23" dur="500"/>
                                        <p:tgtEl>
                                          <p:spTgt spid="4">
                                            <p:graphicEl>
                                              <a:chart seriesIdx="-4" categoryIdx="3" bldStep="category"/>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27" dur="500"/>
                                        <p:tgtEl>
                                          <p:spTgt spid="3">
                                            <p:graphicEl>
                                              <a:chart seriesIdx="-3" categoryIdx="-3" bldStep="gridLegend"/>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31" dur="500"/>
                                        <p:tgtEl>
                                          <p:spTgt spid="3">
                                            <p:graphicEl>
                                              <a:chart seriesIdx="-4" categoryIdx="0" bldStep="category"/>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35" dur="500"/>
                                        <p:tgtEl>
                                          <p:spTgt spid="3">
                                            <p:graphicEl>
                                              <a:chart seriesIdx="-4" categoryIdx="1" bldStep="category"/>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39" dur="500"/>
                                        <p:tgtEl>
                                          <p:spTgt spid="3">
                                            <p:graphicEl>
                                              <a:chart seriesIdx="-4" categoryIdx="2" bldStep="category"/>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43" dur="500"/>
                                        <p:tgtEl>
                                          <p:spTgt spid="3">
                                            <p:graphicEl>
                                              <a:chart seriesIdx="-4" categoryIdx="3" bldStep="category"/>
                                            </p:graphicEl>
                                          </p:spTgt>
                                        </p:tgtEl>
                                      </p:cBhvr>
                                    </p:animEffect>
                                  </p:childTnLst>
                                </p:cTn>
                              </p:par>
                            </p:childTnLst>
                          </p:cTn>
                        </p:par>
                        <p:par>
                          <p:cTn id="44" fill="hold">
                            <p:stCondLst>
                              <p:cond delay="5000"/>
                            </p:stCondLst>
                            <p:childTnLst>
                              <p:par>
                                <p:cTn id="45" presetID="1"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3" grpId="0">
        <p:bldSub>
          <a:bldChart bld="category"/>
        </p:bldSub>
      </p:bldGraphic>
      <p:bldGraphic spid="4" grpId="0">
        <p:bldSub>
          <a:bldChart bld="category"/>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B10A22B-E844-4166-9917-AEEE9D5CF846}"/>
              </a:ext>
            </a:extLst>
          </p:cNvPr>
          <p:cNvGraphicFramePr>
            <a:graphicFrameLocks noGrp="1"/>
          </p:cNvGraphicFramePr>
          <p:nvPr>
            <p:extLst>
              <p:ext uri="{D42A27DB-BD31-4B8C-83A1-F6EECF244321}">
                <p14:modId xmlns:p14="http://schemas.microsoft.com/office/powerpoint/2010/main" val="1940077085"/>
              </p:ext>
            </p:extLst>
          </p:nvPr>
        </p:nvGraphicFramePr>
        <p:xfrm>
          <a:off x="157295" y="1314967"/>
          <a:ext cx="11845654" cy="3064028"/>
        </p:xfrm>
        <a:graphic>
          <a:graphicData uri="http://schemas.openxmlformats.org/drawingml/2006/table">
            <a:tbl>
              <a:tblPr firstRow="1" bandRow="1">
                <a:tableStyleId>{5C22544A-7EE6-4342-B048-85BDC9FD1C3A}</a:tableStyleId>
              </a:tblPr>
              <a:tblGrid>
                <a:gridCol w="3643526">
                  <a:extLst>
                    <a:ext uri="{9D8B030D-6E8A-4147-A177-3AD203B41FA5}">
                      <a16:colId xmlns:a16="http://schemas.microsoft.com/office/drawing/2014/main" val="20000"/>
                    </a:ext>
                  </a:extLst>
                </a:gridCol>
                <a:gridCol w="1277641">
                  <a:extLst>
                    <a:ext uri="{9D8B030D-6E8A-4147-A177-3AD203B41FA5}">
                      <a16:colId xmlns:a16="http://schemas.microsoft.com/office/drawing/2014/main" val="20001"/>
                    </a:ext>
                  </a:extLst>
                </a:gridCol>
                <a:gridCol w="1464544">
                  <a:extLst>
                    <a:ext uri="{9D8B030D-6E8A-4147-A177-3AD203B41FA5}">
                      <a16:colId xmlns:a16="http://schemas.microsoft.com/office/drawing/2014/main" val="20002"/>
                    </a:ext>
                  </a:extLst>
                </a:gridCol>
                <a:gridCol w="1310649">
                  <a:extLst>
                    <a:ext uri="{9D8B030D-6E8A-4147-A177-3AD203B41FA5}">
                      <a16:colId xmlns:a16="http://schemas.microsoft.com/office/drawing/2014/main" val="20003"/>
                    </a:ext>
                  </a:extLst>
                </a:gridCol>
                <a:gridCol w="1277641">
                  <a:extLst>
                    <a:ext uri="{9D8B030D-6E8A-4147-A177-3AD203B41FA5}">
                      <a16:colId xmlns:a16="http://schemas.microsoft.com/office/drawing/2014/main" val="20004"/>
                    </a:ext>
                  </a:extLst>
                </a:gridCol>
                <a:gridCol w="1464544">
                  <a:extLst>
                    <a:ext uri="{9D8B030D-6E8A-4147-A177-3AD203B41FA5}">
                      <a16:colId xmlns:a16="http://schemas.microsoft.com/office/drawing/2014/main" val="20005"/>
                    </a:ext>
                  </a:extLst>
                </a:gridCol>
                <a:gridCol w="1407109">
                  <a:extLst>
                    <a:ext uri="{9D8B030D-6E8A-4147-A177-3AD203B41FA5}">
                      <a16:colId xmlns:a16="http://schemas.microsoft.com/office/drawing/2014/main" val="20006"/>
                    </a:ext>
                  </a:extLst>
                </a:gridCol>
              </a:tblGrid>
              <a:tr h="865628">
                <a:tc>
                  <a:txBody>
                    <a:bodyPr/>
                    <a:lstStyle/>
                    <a:p>
                      <a:pPr algn="l"/>
                      <a:r>
                        <a:rPr lang="en-US" sz="1600" b="1" kern="1200" dirty="0">
                          <a:solidFill>
                            <a:schemeClr val="tx1">
                              <a:lumMod val="75000"/>
                              <a:lumOff val="25000"/>
                            </a:schemeClr>
                          </a:solidFill>
                          <a:latin typeface="Asap" panose="020B0604020202020204" charset="0"/>
                          <a:ea typeface="+mn-ea"/>
                          <a:cs typeface="+mn-cs"/>
                        </a:rPr>
                        <a:t>TREATMENT AGENCY</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bg1"/>
                          </a:solidFill>
                        </a:rPr>
                        <a:t> 2022 MALE</a:t>
                      </a:r>
                    </a:p>
                  </a:txBody>
                  <a:tcPr marL="121920" marR="121920" marT="0" marB="1219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dirty="0">
                          <a:solidFill>
                            <a:schemeClr val="bg1"/>
                          </a:solidFill>
                        </a:rPr>
                        <a:t> 2022 FEMALE</a:t>
                      </a:r>
                    </a:p>
                  </a:txBody>
                  <a:tcPr marL="121920" marR="121920" marT="0" marB="1219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400" b="1" dirty="0">
                          <a:solidFill>
                            <a:schemeClr val="bg1"/>
                          </a:solidFill>
                        </a:rPr>
                        <a:t>2022 TOTAL </a:t>
                      </a:r>
                    </a:p>
                  </a:txBody>
                  <a:tcPr marL="121920" marR="121920" marT="0" marB="1219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400" b="1" dirty="0">
                          <a:solidFill>
                            <a:schemeClr val="bg1"/>
                          </a:solidFill>
                        </a:rPr>
                        <a:t> 2023 MALE</a:t>
                      </a:r>
                    </a:p>
                  </a:txBody>
                  <a:tcPr marL="121920" marR="121920" marT="0" marB="1219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dirty="0">
                          <a:solidFill>
                            <a:schemeClr val="bg1"/>
                          </a:solidFill>
                        </a:rPr>
                        <a:t> 2023 FEMALE</a:t>
                      </a:r>
                    </a:p>
                  </a:txBody>
                  <a:tcPr marL="121920" marR="121920" marT="0" marB="1219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400" b="1" dirty="0">
                          <a:solidFill>
                            <a:schemeClr val="bg1"/>
                          </a:solidFill>
                        </a:rPr>
                        <a:t>2023 TOTAL</a:t>
                      </a:r>
                    </a:p>
                  </a:txBody>
                  <a:tcPr marL="121920" marR="121920" marT="0" marB="1219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439680">
                <a:tc>
                  <a:txBody>
                    <a:bodyPr/>
                    <a:lstStyle/>
                    <a:p>
                      <a:pPr algn="l"/>
                      <a:r>
                        <a:rPr lang="en-US" sz="1400" b="1" dirty="0">
                          <a:solidFill>
                            <a:schemeClr val="tx1">
                              <a:lumMod val="75000"/>
                              <a:lumOff val="25000"/>
                            </a:schemeClr>
                          </a:solidFill>
                          <a:latin typeface="Asap" panose="020B0604020202020204" charset="0"/>
                        </a:rPr>
                        <a:t> WTC</a:t>
                      </a:r>
                      <a:endParaRPr lang="en-US" sz="1400" b="1" kern="1200" dirty="0">
                        <a:solidFill>
                          <a:schemeClr val="tx1">
                            <a:lumMod val="75000"/>
                            <a:lumOff val="25000"/>
                          </a:schemeClr>
                        </a:solidFill>
                        <a:latin typeface="Asap" panose="020B0604020202020204" charset="0"/>
                        <a:ea typeface="+mn-ea"/>
                        <a:cs typeface="+mn-cs"/>
                      </a:endParaRP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dirty="0">
                          <a:solidFill>
                            <a:schemeClr val="tx1">
                              <a:lumMod val="75000"/>
                              <a:lumOff val="25000"/>
                            </a:schemeClr>
                          </a:solidFill>
                          <a:latin typeface="Asap" panose="020B0604020202020204" charset="0"/>
                        </a:rPr>
                        <a:t>6</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6</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dirty="0">
                          <a:solidFill>
                            <a:schemeClr val="tx1">
                              <a:lumMod val="75000"/>
                              <a:lumOff val="25000"/>
                            </a:schemeClr>
                          </a:solidFill>
                          <a:latin typeface="Asap" panose="020B0604020202020204" charset="0"/>
                        </a:rPr>
                        <a:t>8</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8</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39680">
                <a:tc>
                  <a:txBody>
                    <a:bodyPr/>
                    <a:lstStyle/>
                    <a:p>
                      <a:pPr algn="l"/>
                      <a:r>
                        <a:rPr lang="en-US" sz="1400" b="1" dirty="0">
                          <a:solidFill>
                            <a:schemeClr val="tx1">
                              <a:lumMod val="75000"/>
                              <a:lumOff val="25000"/>
                            </a:schemeClr>
                          </a:solidFill>
                          <a:latin typeface="Asap" panose="020B0604020202020204" charset="0"/>
                        </a:rPr>
                        <a:t> MT</a:t>
                      </a:r>
                      <a:endParaRPr lang="en-US" sz="1400" b="1" kern="1200" dirty="0">
                        <a:solidFill>
                          <a:schemeClr val="tx1">
                            <a:lumMod val="75000"/>
                            <a:lumOff val="25000"/>
                          </a:schemeClr>
                        </a:solidFill>
                        <a:latin typeface="Asap" panose="020B0604020202020204" charset="0"/>
                        <a:ea typeface="+mn-ea"/>
                        <a:cs typeface="+mn-cs"/>
                      </a:endParaRP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3</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800" b="0" dirty="0">
                          <a:solidFill>
                            <a:schemeClr val="tx1">
                              <a:lumMod val="75000"/>
                              <a:lumOff val="25000"/>
                            </a:schemeClr>
                          </a:solidFill>
                          <a:latin typeface="Asap" panose="020B0604020202020204" charset="0"/>
                        </a:rPr>
                        <a:t>-</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3</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17</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800" b="0" dirty="0">
                          <a:solidFill>
                            <a:schemeClr val="tx1">
                              <a:lumMod val="75000"/>
                              <a:lumOff val="25000"/>
                            </a:schemeClr>
                          </a:solidFill>
                          <a:latin typeface="Asap" panose="020B0604020202020204" charset="0"/>
                        </a:rPr>
                        <a:t>-</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17</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9680">
                <a:tc>
                  <a:txBody>
                    <a:bodyPr/>
                    <a:lstStyle/>
                    <a:p>
                      <a:pPr algn="l"/>
                      <a:r>
                        <a:rPr lang="en-US" sz="1400" b="1" dirty="0">
                          <a:solidFill>
                            <a:schemeClr val="tx1">
                              <a:lumMod val="75000"/>
                              <a:lumOff val="25000"/>
                            </a:schemeClr>
                          </a:solidFill>
                          <a:latin typeface="Asap" panose="020B0604020202020204" charset="0"/>
                        </a:rPr>
                        <a:t>TURNING POINT</a:t>
                      </a:r>
                      <a:endParaRPr lang="en-US" sz="1400" b="1" kern="1200" dirty="0">
                        <a:solidFill>
                          <a:schemeClr val="tx1">
                            <a:lumMod val="75000"/>
                            <a:lumOff val="25000"/>
                          </a:schemeClr>
                        </a:solidFill>
                        <a:latin typeface="Asap" panose="020B0604020202020204" charset="0"/>
                        <a:ea typeface="+mn-ea"/>
                        <a:cs typeface="+mn-cs"/>
                      </a:endParaRP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Asap" panose="020B0604020202020204" charset="0"/>
                        </a:rPr>
                        <a:t>196</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dirty="0">
                          <a:solidFill>
                            <a:schemeClr val="tx1"/>
                          </a:solidFill>
                          <a:latin typeface="Asap" panose="020B0604020202020204" charset="0"/>
                        </a:rPr>
                        <a:t>30</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226</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Asap" panose="020B0604020202020204" charset="0"/>
                        </a:rPr>
                        <a:t>233</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dirty="0">
                          <a:solidFill>
                            <a:schemeClr val="tx1"/>
                          </a:solidFill>
                          <a:latin typeface="Asap" panose="020B0604020202020204" charset="0"/>
                        </a:rPr>
                        <a:t>45</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Asap" panose="020B0604020202020204" charset="0"/>
                        </a:rPr>
                        <a:t>278</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439680">
                <a:tc>
                  <a:txBody>
                    <a:bodyPr/>
                    <a:lstStyle/>
                    <a:p>
                      <a:pPr algn="l"/>
                      <a:r>
                        <a:rPr lang="en-US" sz="1400" b="1" dirty="0">
                          <a:solidFill>
                            <a:schemeClr val="tx1">
                              <a:lumMod val="75000"/>
                              <a:lumOff val="25000"/>
                            </a:schemeClr>
                          </a:solidFill>
                          <a:latin typeface="Asap" panose="020B0604020202020204" charset="0"/>
                        </a:rPr>
                        <a:t>SALVATION ARMY HARBOUR LIGHT</a:t>
                      </a:r>
                      <a:endParaRPr lang="en-US" sz="1400" b="1" kern="1200" dirty="0">
                        <a:solidFill>
                          <a:schemeClr val="tx1">
                            <a:lumMod val="75000"/>
                            <a:lumOff val="25000"/>
                          </a:schemeClr>
                        </a:solidFill>
                        <a:latin typeface="Asap" panose="020B0604020202020204" charset="0"/>
                        <a:ea typeface="+mn-ea"/>
                        <a:cs typeface="+mn-cs"/>
                      </a:endParaRP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9</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800" b="0" dirty="0">
                          <a:solidFill>
                            <a:schemeClr val="tx1">
                              <a:lumMod val="75000"/>
                              <a:lumOff val="25000"/>
                            </a:schemeClr>
                          </a:solidFill>
                          <a:latin typeface="Asap" panose="020B0604020202020204" charset="0"/>
                        </a:rPr>
                        <a:t>-</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9</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Asap" panose="020B0604020202020204" charset="0"/>
                        </a:rPr>
                        <a:t>20</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800" b="0" dirty="0">
                          <a:solidFill>
                            <a:schemeClr val="tx1"/>
                          </a:solidFill>
                          <a:latin typeface="Asap" panose="020B0604020202020204" charset="0"/>
                        </a:rPr>
                        <a:t>-</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Asap" panose="020B0604020202020204" charset="0"/>
                        </a:rPr>
                        <a:t>20</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39680">
                <a:tc>
                  <a:txBody>
                    <a:bodyPr/>
                    <a:lstStyle/>
                    <a:p>
                      <a:pPr algn="l"/>
                      <a:r>
                        <a:rPr lang="en-US" sz="1400" b="1" dirty="0">
                          <a:solidFill>
                            <a:schemeClr val="tx1">
                              <a:lumMod val="75000"/>
                              <a:lumOff val="25000"/>
                            </a:schemeClr>
                          </a:solidFill>
                          <a:latin typeface="Asap" panose="020B0604020202020204" charset="0"/>
                        </a:rPr>
                        <a:t>SALVATION ARMY LIFE SKILLS</a:t>
                      </a:r>
                      <a:endParaRPr lang="en-US" sz="1400" b="1" kern="1200" dirty="0">
                        <a:solidFill>
                          <a:schemeClr val="tx1">
                            <a:lumMod val="75000"/>
                            <a:lumOff val="25000"/>
                          </a:schemeClr>
                        </a:solidFill>
                        <a:latin typeface="Asap" panose="020B0604020202020204" charset="0"/>
                        <a:ea typeface="+mn-ea"/>
                        <a:cs typeface="+mn-cs"/>
                      </a:endParaRP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2</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dirty="0">
                          <a:solidFill>
                            <a:schemeClr val="tx1">
                              <a:lumMod val="75000"/>
                              <a:lumOff val="25000"/>
                            </a:schemeClr>
                          </a:solidFill>
                          <a:latin typeface="Asap" panose="020B0604020202020204" charset="0"/>
                        </a:rPr>
                        <a:t>-</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2</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5</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dirty="0">
                          <a:solidFill>
                            <a:schemeClr val="tx1">
                              <a:lumMod val="75000"/>
                              <a:lumOff val="25000"/>
                            </a:schemeClr>
                          </a:solidFill>
                          <a:latin typeface="Asap" panose="020B0604020202020204" charset="0"/>
                        </a:rPr>
                        <a:t>-</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Asap" panose="020B0604020202020204" charset="0"/>
                        </a:rPr>
                        <a:t>5</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bl>
          </a:graphicData>
        </a:graphic>
      </p:graphicFrame>
      <p:grpSp>
        <p:nvGrpSpPr>
          <p:cNvPr id="64" name="Group 63">
            <a:extLst>
              <a:ext uri="{FF2B5EF4-FFF2-40B4-BE49-F238E27FC236}">
                <a16:creationId xmlns:a16="http://schemas.microsoft.com/office/drawing/2014/main" id="{A11F36AE-02E4-4D21-9BBE-3FDCB5F9B267}"/>
              </a:ext>
            </a:extLst>
          </p:cNvPr>
          <p:cNvGrpSpPr/>
          <p:nvPr/>
        </p:nvGrpSpPr>
        <p:grpSpPr>
          <a:xfrm>
            <a:off x="6976948" y="1410397"/>
            <a:ext cx="365760" cy="365760"/>
            <a:chOff x="415925" y="3217863"/>
            <a:chExt cx="436563" cy="412750"/>
          </a:xfrm>
          <a:solidFill>
            <a:schemeClr val="bg1"/>
          </a:solidFill>
        </p:grpSpPr>
        <p:sp>
          <p:nvSpPr>
            <p:cNvPr id="65" name="Freeform 16">
              <a:extLst>
                <a:ext uri="{FF2B5EF4-FFF2-40B4-BE49-F238E27FC236}">
                  <a16:creationId xmlns:a16="http://schemas.microsoft.com/office/drawing/2014/main" id="{7E308241-AC65-41EA-8EEA-C0356EE35631}"/>
                </a:ext>
              </a:extLst>
            </p:cNvPr>
            <p:cNvSpPr>
              <a:spLocks noEditPoints="1"/>
            </p:cNvSpPr>
            <p:nvPr/>
          </p:nvSpPr>
          <p:spPr bwMode="auto">
            <a:xfrm>
              <a:off x="517525" y="3217863"/>
              <a:ext cx="233363" cy="231775"/>
            </a:xfrm>
            <a:custGeom>
              <a:avLst/>
              <a:gdLst>
                <a:gd name="T0" fmla="*/ 761 w 1768"/>
                <a:gd name="T1" fmla="*/ 241 h 1756"/>
                <a:gd name="T2" fmla="*/ 591 w 1768"/>
                <a:gd name="T3" fmla="*/ 299 h 1756"/>
                <a:gd name="T4" fmla="*/ 446 w 1768"/>
                <a:gd name="T5" fmla="*/ 399 h 1756"/>
                <a:gd name="T6" fmla="*/ 332 w 1768"/>
                <a:gd name="T7" fmla="*/ 534 h 1756"/>
                <a:gd name="T8" fmla="*/ 259 w 1768"/>
                <a:gd name="T9" fmla="*/ 696 h 1756"/>
                <a:gd name="T10" fmla="*/ 233 w 1768"/>
                <a:gd name="T11" fmla="*/ 877 h 1756"/>
                <a:gd name="T12" fmla="*/ 259 w 1768"/>
                <a:gd name="T13" fmla="*/ 1058 h 1756"/>
                <a:gd name="T14" fmla="*/ 332 w 1768"/>
                <a:gd name="T15" fmla="*/ 1219 h 1756"/>
                <a:gd name="T16" fmla="*/ 446 w 1768"/>
                <a:gd name="T17" fmla="*/ 1353 h 1756"/>
                <a:gd name="T18" fmla="*/ 591 w 1768"/>
                <a:gd name="T19" fmla="*/ 1453 h 1756"/>
                <a:gd name="T20" fmla="*/ 761 w 1768"/>
                <a:gd name="T21" fmla="*/ 1511 h 1756"/>
                <a:gd name="T22" fmla="*/ 946 w 1768"/>
                <a:gd name="T23" fmla="*/ 1520 h 1756"/>
                <a:gd name="T24" fmla="*/ 1124 w 1768"/>
                <a:gd name="T25" fmla="*/ 1478 h 1756"/>
                <a:gd name="T26" fmla="*/ 1278 w 1768"/>
                <a:gd name="T27" fmla="*/ 1391 h 1756"/>
                <a:gd name="T28" fmla="*/ 1403 w 1768"/>
                <a:gd name="T29" fmla="*/ 1267 h 1756"/>
                <a:gd name="T30" fmla="*/ 1489 w 1768"/>
                <a:gd name="T31" fmla="*/ 1114 h 1756"/>
                <a:gd name="T32" fmla="*/ 1533 w 1768"/>
                <a:gd name="T33" fmla="*/ 939 h 1756"/>
                <a:gd name="T34" fmla="*/ 1524 w 1768"/>
                <a:gd name="T35" fmla="*/ 754 h 1756"/>
                <a:gd name="T36" fmla="*/ 1465 w 1768"/>
                <a:gd name="T37" fmla="*/ 585 h 1756"/>
                <a:gd name="T38" fmla="*/ 1364 w 1768"/>
                <a:gd name="T39" fmla="*/ 440 h 1756"/>
                <a:gd name="T40" fmla="*/ 1229 w 1768"/>
                <a:gd name="T41" fmla="*/ 328 h 1756"/>
                <a:gd name="T42" fmla="*/ 1066 w 1768"/>
                <a:gd name="T43" fmla="*/ 255 h 1756"/>
                <a:gd name="T44" fmla="*/ 884 w 1768"/>
                <a:gd name="T45" fmla="*/ 229 h 1756"/>
                <a:gd name="T46" fmla="*/ 1028 w 1768"/>
                <a:gd name="T47" fmla="*/ 12 h 1756"/>
                <a:gd name="T48" fmla="*/ 1228 w 1768"/>
                <a:gd name="T49" fmla="*/ 69 h 1756"/>
                <a:gd name="T50" fmla="*/ 1407 w 1768"/>
                <a:gd name="T51" fmla="*/ 169 h 1756"/>
                <a:gd name="T52" fmla="*/ 1556 w 1768"/>
                <a:gd name="T53" fmla="*/ 305 h 1756"/>
                <a:gd name="T54" fmla="*/ 1670 w 1768"/>
                <a:gd name="T55" fmla="*/ 473 h 1756"/>
                <a:gd name="T56" fmla="*/ 1743 w 1768"/>
                <a:gd name="T57" fmla="*/ 666 h 1756"/>
                <a:gd name="T58" fmla="*/ 1768 w 1768"/>
                <a:gd name="T59" fmla="*/ 877 h 1756"/>
                <a:gd name="T60" fmla="*/ 1743 w 1768"/>
                <a:gd name="T61" fmla="*/ 1088 h 1756"/>
                <a:gd name="T62" fmla="*/ 1670 w 1768"/>
                <a:gd name="T63" fmla="*/ 1280 h 1756"/>
                <a:gd name="T64" fmla="*/ 1556 w 1768"/>
                <a:gd name="T65" fmla="*/ 1448 h 1756"/>
                <a:gd name="T66" fmla="*/ 1407 w 1768"/>
                <a:gd name="T67" fmla="*/ 1586 h 1756"/>
                <a:gd name="T68" fmla="*/ 1228 w 1768"/>
                <a:gd name="T69" fmla="*/ 1687 h 1756"/>
                <a:gd name="T70" fmla="*/ 1028 w 1768"/>
                <a:gd name="T71" fmla="*/ 1744 h 1756"/>
                <a:gd name="T72" fmla="*/ 811 w 1768"/>
                <a:gd name="T73" fmla="*/ 1753 h 1756"/>
                <a:gd name="T74" fmla="*/ 605 w 1768"/>
                <a:gd name="T75" fmla="*/ 1711 h 1756"/>
                <a:gd name="T76" fmla="*/ 419 w 1768"/>
                <a:gd name="T77" fmla="*/ 1624 h 1756"/>
                <a:gd name="T78" fmla="*/ 258 w 1768"/>
                <a:gd name="T79" fmla="*/ 1496 h 1756"/>
                <a:gd name="T80" fmla="*/ 132 w 1768"/>
                <a:gd name="T81" fmla="*/ 1338 h 1756"/>
                <a:gd name="T82" fmla="*/ 45 w 1768"/>
                <a:gd name="T83" fmla="*/ 1153 h 1756"/>
                <a:gd name="T84" fmla="*/ 3 w 1768"/>
                <a:gd name="T85" fmla="*/ 948 h 1756"/>
                <a:gd name="T86" fmla="*/ 11 w 1768"/>
                <a:gd name="T87" fmla="*/ 735 h 1756"/>
                <a:gd name="T88" fmla="*/ 69 w 1768"/>
                <a:gd name="T89" fmla="*/ 536 h 1756"/>
                <a:gd name="T90" fmla="*/ 170 w 1768"/>
                <a:gd name="T91" fmla="*/ 359 h 1756"/>
                <a:gd name="T92" fmla="*/ 309 w 1768"/>
                <a:gd name="T93" fmla="*/ 211 h 1756"/>
                <a:gd name="T94" fmla="*/ 478 w 1768"/>
                <a:gd name="T95" fmla="*/ 98 h 1756"/>
                <a:gd name="T96" fmla="*/ 671 w 1768"/>
                <a:gd name="T97" fmla="*/ 26 h 1756"/>
                <a:gd name="T98" fmla="*/ 884 w 1768"/>
                <a:gd name="T99" fmla="*/ 0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8" h="1756">
                  <a:moveTo>
                    <a:pt x="884" y="229"/>
                  </a:moveTo>
                  <a:lnTo>
                    <a:pt x="821" y="232"/>
                  </a:lnTo>
                  <a:lnTo>
                    <a:pt x="761" y="241"/>
                  </a:lnTo>
                  <a:lnTo>
                    <a:pt x="702" y="255"/>
                  </a:lnTo>
                  <a:lnTo>
                    <a:pt x="645" y="274"/>
                  </a:lnTo>
                  <a:lnTo>
                    <a:pt x="591" y="299"/>
                  </a:lnTo>
                  <a:lnTo>
                    <a:pt x="539" y="328"/>
                  </a:lnTo>
                  <a:lnTo>
                    <a:pt x="491" y="361"/>
                  </a:lnTo>
                  <a:lnTo>
                    <a:pt x="446" y="399"/>
                  </a:lnTo>
                  <a:lnTo>
                    <a:pt x="403" y="440"/>
                  </a:lnTo>
                  <a:lnTo>
                    <a:pt x="366" y="485"/>
                  </a:lnTo>
                  <a:lnTo>
                    <a:pt x="332" y="534"/>
                  </a:lnTo>
                  <a:lnTo>
                    <a:pt x="303" y="585"/>
                  </a:lnTo>
                  <a:lnTo>
                    <a:pt x="279" y="639"/>
                  </a:lnTo>
                  <a:lnTo>
                    <a:pt x="259" y="696"/>
                  </a:lnTo>
                  <a:lnTo>
                    <a:pt x="244" y="754"/>
                  </a:lnTo>
                  <a:lnTo>
                    <a:pt x="236" y="815"/>
                  </a:lnTo>
                  <a:lnTo>
                    <a:pt x="233" y="877"/>
                  </a:lnTo>
                  <a:lnTo>
                    <a:pt x="236" y="939"/>
                  </a:lnTo>
                  <a:lnTo>
                    <a:pt x="244" y="999"/>
                  </a:lnTo>
                  <a:lnTo>
                    <a:pt x="259" y="1058"/>
                  </a:lnTo>
                  <a:lnTo>
                    <a:pt x="279" y="1114"/>
                  </a:lnTo>
                  <a:lnTo>
                    <a:pt x="303" y="1168"/>
                  </a:lnTo>
                  <a:lnTo>
                    <a:pt x="332" y="1219"/>
                  </a:lnTo>
                  <a:lnTo>
                    <a:pt x="366" y="1267"/>
                  </a:lnTo>
                  <a:lnTo>
                    <a:pt x="403" y="1312"/>
                  </a:lnTo>
                  <a:lnTo>
                    <a:pt x="446" y="1353"/>
                  </a:lnTo>
                  <a:lnTo>
                    <a:pt x="491" y="1391"/>
                  </a:lnTo>
                  <a:lnTo>
                    <a:pt x="539" y="1424"/>
                  </a:lnTo>
                  <a:lnTo>
                    <a:pt x="591" y="1453"/>
                  </a:lnTo>
                  <a:lnTo>
                    <a:pt x="645" y="1478"/>
                  </a:lnTo>
                  <a:lnTo>
                    <a:pt x="702" y="1497"/>
                  </a:lnTo>
                  <a:lnTo>
                    <a:pt x="761" y="1511"/>
                  </a:lnTo>
                  <a:lnTo>
                    <a:pt x="821" y="1520"/>
                  </a:lnTo>
                  <a:lnTo>
                    <a:pt x="884" y="1523"/>
                  </a:lnTo>
                  <a:lnTo>
                    <a:pt x="946" y="1520"/>
                  </a:lnTo>
                  <a:lnTo>
                    <a:pt x="1008" y="1511"/>
                  </a:lnTo>
                  <a:lnTo>
                    <a:pt x="1066" y="1497"/>
                  </a:lnTo>
                  <a:lnTo>
                    <a:pt x="1124" y="1478"/>
                  </a:lnTo>
                  <a:lnTo>
                    <a:pt x="1177" y="1453"/>
                  </a:lnTo>
                  <a:lnTo>
                    <a:pt x="1229" y="1424"/>
                  </a:lnTo>
                  <a:lnTo>
                    <a:pt x="1278" y="1391"/>
                  </a:lnTo>
                  <a:lnTo>
                    <a:pt x="1323" y="1353"/>
                  </a:lnTo>
                  <a:lnTo>
                    <a:pt x="1364" y="1312"/>
                  </a:lnTo>
                  <a:lnTo>
                    <a:pt x="1403" y="1267"/>
                  </a:lnTo>
                  <a:lnTo>
                    <a:pt x="1436" y="1219"/>
                  </a:lnTo>
                  <a:lnTo>
                    <a:pt x="1465" y="1168"/>
                  </a:lnTo>
                  <a:lnTo>
                    <a:pt x="1489" y="1114"/>
                  </a:lnTo>
                  <a:lnTo>
                    <a:pt x="1509" y="1058"/>
                  </a:lnTo>
                  <a:lnTo>
                    <a:pt x="1524" y="999"/>
                  </a:lnTo>
                  <a:lnTo>
                    <a:pt x="1533" y="939"/>
                  </a:lnTo>
                  <a:lnTo>
                    <a:pt x="1536" y="877"/>
                  </a:lnTo>
                  <a:lnTo>
                    <a:pt x="1533" y="815"/>
                  </a:lnTo>
                  <a:lnTo>
                    <a:pt x="1524" y="754"/>
                  </a:lnTo>
                  <a:lnTo>
                    <a:pt x="1509" y="696"/>
                  </a:lnTo>
                  <a:lnTo>
                    <a:pt x="1489" y="639"/>
                  </a:lnTo>
                  <a:lnTo>
                    <a:pt x="1465" y="585"/>
                  </a:lnTo>
                  <a:lnTo>
                    <a:pt x="1436" y="534"/>
                  </a:lnTo>
                  <a:lnTo>
                    <a:pt x="1403" y="485"/>
                  </a:lnTo>
                  <a:lnTo>
                    <a:pt x="1364" y="440"/>
                  </a:lnTo>
                  <a:lnTo>
                    <a:pt x="1323" y="399"/>
                  </a:lnTo>
                  <a:lnTo>
                    <a:pt x="1278" y="361"/>
                  </a:lnTo>
                  <a:lnTo>
                    <a:pt x="1229" y="328"/>
                  </a:lnTo>
                  <a:lnTo>
                    <a:pt x="1177" y="299"/>
                  </a:lnTo>
                  <a:lnTo>
                    <a:pt x="1124" y="274"/>
                  </a:lnTo>
                  <a:lnTo>
                    <a:pt x="1066" y="255"/>
                  </a:lnTo>
                  <a:lnTo>
                    <a:pt x="1008" y="241"/>
                  </a:lnTo>
                  <a:lnTo>
                    <a:pt x="946" y="232"/>
                  </a:lnTo>
                  <a:lnTo>
                    <a:pt x="884" y="229"/>
                  </a:lnTo>
                  <a:close/>
                  <a:moveTo>
                    <a:pt x="884" y="0"/>
                  </a:moveTo>
                  <a:lnTo>
                    <a:pt x="956" y="3"/>
                  </a:lnTo>
                  <a:lnTo>
                    <a:pt x="1028" y="12"/>
                  </a:lnTo>
                  <a:lnTo>
                    <a:pt x="1096" y="25"/>
                  </a:lnTo>
                  <a:lnTo>
                    <a:pt x="1164" y="45"/>
                  </a:lnTo>
                  <a:lnTo>
                    <a:pt x="1228" y="69"/>
                  </a:lnTo>
                  <a:lnTo>
                    <a:pt x="1291" y="98"/>
                  </a:lnTo>
                  <a:lnTo>
                    <a:pt x="1350" y="131"/>
                  </a:lnTo>
                  <a:lnTo>
                    <a:pt x="1407" y="169"/>
                  </a:lnTo>
                  <a:lnTo>
                    <a:pt x="1460" y="210"/>
                  </a:lnTo>
                  <a:lnTo>
                    <a:pt x="1509" y="256"/>
                  </a:lnTo>
                  <a:lnTo>
                    <a:pt x="1556" y="305"/>
                  </a:lnTo>
                  <a:lnTo>
                    <a:pt x="1598" y="358"/>
                  </a:lnTo>
                  <a:lnTo>
                    <a:pt x="1636" y="414"/>
                  </a:lnTo>
                  <a:lnTo>
                    <a:pt x="1670" y="473"/>
                  </a:lnTo>
                  <a:lnTo>
                    <a:pt x="1699" y="535"/>
                  </a:lnTo>
                  <a:lnTo>
                    <a:pt x="1724" y="599"/>
                  </a:lnTo>
                  <a:lnTo>
                    <a:pt x="1743" y="666"/>
                  </a:lnTo>
                  <a:lnTo>
                    <a:pt x="1757" y="734"/>
                  </a:lnTo>
                  <a:lnTo>
                    <a:pt x="1766" y="805"/>
                  </a:lnTo>
                  <a:lnTo>
                    <a:pt x="1768" y="877"/>
                  </a:lnTo>
                  <a:lnTo>
                    <a:pt x="1766" y="949"/>
                  </a:lnTo>
                  <a:lnTo>
                    <a:pt x="1757" y="1019"/>
                  </a:lnTo>
                  <a:lnTo>
                    <a:pt x="1743" y="1088"/>
                  </a:lnTo>
                  <a:lnTo>
                    <a:pt x="1724" y="1154"/>
                  </a:lnTo>
                  <a:lnTo>
                    <a:pt x="1699" y="1218"/>
                  </a:lnTo>
                  <a:lnTo>
                    <a:pt x="1670" y="1280"/>
                  </a:lnTo>
                  <a:lnTo>
                    <a:pt x="1636" y="1339"/>
                  </a:lnTo>
                  <a:lnTo>
                    <a:pt x="1598" y="1395"/>
                  </a:lnTo>
                  <a:lnTo>
                    <a:pt x="1556" y="1448"/>
                  </a:lnTo>
                  <a:lnTo>
                    <a:pt x="1509" y="1497"/>
                  </a:lnTo>
                  <a:lnTo>
                    <a:pt x="1460" y="1543"/>
                  </a:lnTo>
                  <a:lnTo>
                    <a:pt x="1407" y="1586"/>
                  </a:lnTo>
                  <a:lnTo>
                    <a:pt x="1350" y="1624"/>
                  </a:lnTo>
                  <a:lnTo>
                    <a:pt x="1291" y="1658"/>
                  </a:lnTo>
                  <a:lnTo>
                    <a:pt x="1228" y="1687"/>
                  </a:lnTo>
                  <a:lnTo>
                    <a:pt x="1164" y="1711"/>
                  </a:lnTo>
                  <a:lnTo>
                    <a:pt x="1096" y="1730"/>
                  </a:lnTo>
                  <a:lnTo>
                    <a:pt x="1028" y="1744"/>
                  </a:lnTo>
                  <a:lnTo>
                    <a:pt x="956" y="1753"/>
                  </a:lnTo>
                  <a:lnTo>
                    <a:pt x="884" y="1756"/>
                  </a:lnTo>
                  <a:lnTo>
                    <a:pt x="811" y="1753"/>
                  </a:lnTo>
                  <a:lnTo>
                    <a:pt x="741" y="1744"/>
                  </a:lnTo>
                  <a:lnTo>
                    <a:pt x="671" y="1730"/>
                  </a:lnTo>
                  <a:lnTo>
                    <a:pt x="605" y="1711"/>
                  </a:lnTo>
                  <a:lnTo>
                    <a:pt x="539" y="1686"/>
                  </a:lnTo>
                  <a:lnTo>
                    <a:pt x="478" y="1657"/>
                  </a:lnTo>
                  <a:lnTo>
                    <a:pt x="419" y="1624"/>
                  </a:lnTo>
                  <a:lnTo>
                    <a:pt x="362" y="1585"/>
                  </a:lnTo>
                  <a:lnTo>
                    <a:pt x="309" y="1542"/>
                  </a:lnTo>
                  <a:lnTo>
                    <a:pt x="258" y="1496"/>
                  </a:lnTo>
                  <a:lnTo>
                    <a:pt x="212" y="1447"/>
                  </a:lnTo>
                  <a:lnTo>
                    <a:pt x="170" y="1394"/>
                  </a:lnTo>
                  <a:lnTo>
                    <a:pt x="132" y="1338"/>
                  </a:lnTo>
                  <a:lnTo>
                    <a:pt x="98" y="1279"/>
                  </a:lnTo>
                  <a:lnTo>
                    <a:pt x="69" y="1217"/>
                  </a:lnTo>
                  <a:lnTo>
                    <a:pt x="45" y="1153"/>
                  </a:lnTo>
                  <a:lnTo>
                    <a:pt x="26" y="1087"/>
                  </a:lnTo>
                  <a:lnTo>
                    <a:pt x="11" y="1018"/>
                  </a:lnTo>
                  <a:lnTo>
                    <a:pt x="3" y="948"/>
                  </a:lnTo>
                  <a:lnTo>
                    <a:pt x="0" y="877"/>
                  </a:lnTo>
                  <a:lnTo>
                    <a:pt x="3" y="805"/>
                  </a:lnTo>
                  <a:lnTo>
                    <a:pt x="11" y="735"/>
                  </a:lnTo>
                  <a:lnTo>
                    <a:pt x="26" y="667"/>
                  </a:lnTo>
                  <a:lnTo>
                    <a:pt x="45" y="600"/>
                  </a:lnTo>
                  <a:lnTo>
                    <a:pt x="69" y="536"/>
                  </a:lnTo>
                  <a:lnTo>
                    <a:pt x="98" y="474"/>
                  </a:lnTo>
                  <a:lnTo>
                    <a:pt x="132" y="415"/>
                  </a:lnTo>
                  <a:lnTo>
                    <a:pt x="170" y="359"/>
                  </a:lnTo>
                  <a:lnTo>
                    <a:pt x="212" y="306"/>
                  </a:lnTo>
                  <a:lnTo>
                    <a:pt x="258" y="257"/>
                  </a:lnTo>
                  <a:lnTo>
                    <a:pt x="309" y="211"/>
                  </a:lnTo>
                  <a:lnTo>
                    <a:pt x="362" y="169"/>
                  </a:lnTo>
                  <a:lnTo>
                    <a:pt x="419" y="132"/>
                  </a:lnTo>
                  <a:lnTo>
                    <a:pt x="478" y="98"/>
                  </a:lnTo>
                  <a:lnTo>
                    <a:pt x="539" y="69"/>
                  </a:lnTo>
                  <a:lnTo>
                    <a:pt x="605" y="45"/>
                  </a:lnTo>
                  <a:lnTo>
                    <a:pt x="671" y="26"/>
                  </a:lnTo>
                  <a:lnTo>
                    <a:pt x="741" y="12"/>
                  </a:lnTo>
                  <a:lnTo>
                    <a:pt x="811" y="3"/>
                  </a:lnTo>
                  <a:lnTo>
                    <a:pt x="88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66" name="Freeform 17">
              <a:extLst>
                <a:ext uri="{FF2B5EF4-FFF2-40B4-BE49-F238E27FC236}">
                  <a16:creationId xmlns:a16="http://schemas.microsoft.com/office/drawing/2014/main" id="{D9FE951D-DC10-44C7-9730-EA4BF9D9FE60}"/>
                </a:ext>
              </a:extLst>
            </p:cNvPr>
            <p:cNvSpPr>
              <a:spLocks noEditPoints="1"/>
            </p:cNvSpPr>
            <p:nvPr/>
          </p:nvSpPr>
          <p:spPr bwMode="auto">
            <a:xfrm>
              <a:off x="415925" y="3470275"/>
              <a:ext cx="436563" cy="160338"/>
            </a:xfrm>
            <a:custGeom>
              <a:avLst/>
              <a:gdLst>
                <a:gd name="T0" fmla="*/ 1036 w 3305"/>
                <a:gd name="T1" fmla="*/ 235 h 1219"/>
                <a:gd name="T2" fmla="*/ 894 w 3305"/>
                <a:gd name="T3" fmla="*/ 259 h 1219"/>
                <a:gd name="T4" fmla="*/ 763 w 3305"/>
                <a:gd name="T5" fmla="*/ 304 h 1219"/>
                <a:gd name="T6" fmla="*/ 640 w 3305"/>
                <a:gd name="T7" fmla="*/ 368 h 1219"/>
                <a:gd name="T8" fmla="*/ 530 w 3305"/>
                <a:gd name="T9" fmla="*/ 451 h 1219"/>
                <a:gd name="T10" fmla="*/ 435 w 3305"/>
                <a:gd name="T11" fmla="*/ 549 h 1219"/>
                <a:gd name="T12" fmla="*/ 356 w 3305"/>
                <a:gd name="T13" fmla="*/ 660 h 1219"/>
                <a:gd name="T14" fmla="*/ 295 w 3305"/>
                <a:gd name="T15" fmla="*/ 785 h 1219"/>
                <a:gd name="T16" fmla="*/ 254 w 3305"/>
                <a:gd name="T17" fmla="*/ 918 h 1219"/>
                <a:gd name="T18" fmla="*/ 3063 w 3305"/>
                <a:gd name="T19" fmla="*/ 987 h 1219"/>
                <a:gd name="T20" fmla="*/ 3033 w 3305"/>
                <a:gd name="T21" fmla="*/ 849 h 1219"/>
                <a:gd name="T22" fmla="*/ 2983 w 3305"/>
                <a:gd name="T23" fmla="*/ 720 h 1219"/>
                <a:gd name="T24" fmla="*/ 2912 w 3305"/>
                <a:gd name="T25" fmla="*/ 602 h 1219"/>
                <a:gd name="T26" fmla="*/ 2824 w 3305"/>
                <a:gd name="T27" fmla="*/ 497 h 1219"/>
                <a:gd name="T28" fmla="*/ 2722 w 3305"/>
                <a:gd name="T29" fmla="*/ 406 h 1219"/>
                <a:gd name="T30" fmla="*/ 2606 w 3305"/>
                <a:gd name="T31" fmla="*/ 333 h 1219"/>
                <a:gd name="T32" fmla="*/ 2478 w 3305"/>
                <a:gd name="T33" fmla="*/ 278 h 1219"/>
                <a:gd name="T34" fmla="*/ 2340 w 3305"/>
                <a:gd name="T35" fmla="*/ 244 h 1219"/>
                <a:gd name="T36" fmla="*/ 2195 w 3305"/>
                <a:gd name="T37" fmla="*/ 232 h 1219"/>
                <a:gd name="T38" fmla="*/ 1110 w 3305"/>
                <a:gd name="T39" fmla="*/ 0 h 1219"/>
                <a:gd name="T40" fmla="*/ 2278 w 3305"/>
                <a:gd name="T41" fmla="*/ 3 h 1219"/>
                <a:gd name="T42" fmla="*/ 2439 w 3305"/>
                <a:gd name="T43" fmla="*/ 27 h 1219"/>
                <a:gd name="T44" fmla="*/ 2591 w 3305"/>
                <a:gd name="T45" fmla="*/ 73 h 1219"/>
                <a:gd name="T46" fmla="*/ 2733 w 3305"/>
                <a:gd name="T47" fmla="*/ 139 h 1219"/>
                <a:gd name="T48" fmla="*/ 2864 w 3305"/>
                <a:gd name="T49" fmla="*/ 223 h 1219"/>
                <a:gd name="T50" fmla="*/ 2981 w 3305"/>
                <a:gd name="T51" fmla="*/ 324 h 1219"/>
                <a:gd name="T52" fmla="*/ 3081 w 3305"/>
                <a:gd name="T53" fmla="*/ 440 h 1219"/>
                <a:gd name="T54" fmla="*/ 3167 w 3305"/>
                <a:gd name="T55" fmla="*/ 570 h 1219"/>
                <a:gd name="T56" fmla="*/ 3232 w 3305"/>
                <a:gd name="T57" fmla="*/ 710 h 1219"/>
                <a:gd name="T58" fmla="*/ 3279 w 3305"/>
                <a:gd name="T59" fmla="*/ 862 h 1219"/>
                <a:gd name="T60" fmla="*/ 3302 w 3305"/>
                <a:gd name="T61" fmla="*/ 1021 h 1219"/>
                <a:gd name="T62" fmla="*/ 3302 w 3305"/>
                <a:gd name="T63" fmla="*/ 1130 h 1219"/>
                <a:gd name="T64" fmla="*/ 3280 w 3305"/>
                <a:gd name="T65" fmla="*/ 1176 h 1219"/>
                <a:gd name="T66" fmla="*/ 3240 w 3305"/>
                <a:gd name="T67" fmla="*/ 1207 h 1219"/>
                <a:gd name="T68" fmla="*/ 3188 w 3305"/>
                <a:gd name="T69" fmla="*/ 1219 h 1219"/>
                <a:gd name="T70" fmla="*/ 90 w 3305"/>
                <a:gd name="T71" fmla="*/ 1216 h 1219"/>
                <a:gd name="T72" fmla="*/ 43 w 3305"/>
                <a:gd name="T73" fmla="*/ 1194 h 1219"/>
                <a:gd name="T74" fmla="*/ 12 w 3305"/>
                <a:gd name="T75" fmla="*/ 1154 h 1219"/>
                <a:gd name="T76" fmla="*/ 0 w 3305"/>
                <a:gd name="T77" fmla="*/ 1103 h 1219"/>
                <a:gd name="T78" fmla="*/ 12 w 3305"/>
                <a:gd name="T79" fmla="*/ 940 h 1219"/>
                <a:gd name="T80" fmla="*/ 47 w 3305"/>
                <a:gd name="T81" fmla="*/ 785 h 1219"/>
                <a:gd name="T82" fmla="*/ 104 w 3305"/>
                <a:gd name="T83" fmla="*/ 638 h 1219"/>
                <a:gd name="T84" fmla="*/ 179 w 3305"/>
                <a:gd name="T85" fmla="*/ 502 h 1219"/>
                <a:gd name="T86" fmla="*/ 273 w 3305"/>
                <a:gd name="T87" fmla="*/ 379 h 1219"/>
                <a:gd name="T88" fmla="*/ 383 w 3305"/>
                <a:gd name="T89" fmla="*/ 271 h 1219"/>
                <a:gd name="T90" fmla="*/ 507 w 3305"/>
                <a:gd name="T91" fmla="*/ 178 h 1219"/>
                <a:gd name="T92" fmla="*/ 643 w 3305"/>
                <a:gd name="T93" fmla="*/ 103 h 1219"/>
                <a:gd name="T94" fmla="*/ 790 w 3305"/>
                <a:gd name="T95" fmla="*/ 47 h 1219"/>
                <a:gd name="T96" fmla="*/ 946 w 3305"/>
                <a:gd name="T97" fmla="*/ 12 h 1219"/>
                <a:gd name="T98" fmla="*/ 1110 w 3305"/>
                <a:gd name="T9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05" h="1219">
                  <a:moveTo>
                    <a:pt x="1110" y="232"/>
                  </a:moveTo>
                  <a:lnTo>
                    <a:pt x="1036" y="235"/>
                  </a:lnTo>
                  <a:lnTo>
                    <a:pt x="965" y="244"/>
                  </a:lnTo>
                  <a:lnTo>
                    <a:pt x="894" y="259"/>
                  </a:lnTo>
                  <a:lnTo>
                    <a:pt x="827" y="278"/>
                  </a:lnTo>
                  <a:lnTo>
                    <a:pt x="763" y="304"/>
                  </a:lnTo>
                  <a:lnTo>
                    <a:pt x="700" y="334"/>
                  </a:lnTo>
                  <a:lnTo>
                    <a:pt x="640" y="368"/>
                  </a:lnTo>
                  <a:lnTo>
                    <a:pt x="583" y="407"/>
                  </a:lnTo>
                  <a:lnTo>
                    <a:pt x="530" y="451"/>
                  </a:lnTo>
                  <a:lnTo>
                    <a:pt x="480" y="498"/>
                  </a:lnTo>
                  <a:lnTo>
                    <a:pt x="435" y="549"/>
                  </a:lnTo>
                  <a:lnTo>
                    <a:pt x="393" y="603"/>
                  </a:lnTo>
                  <a:lnTo>
                    <a:pt x="356" y="660"/>
                  </a:lnTo>
                  <a:lnTo>
                    <a:pt x="322" y="721"/>
                  </a:lnTo>
                  <a:lnTo>
                    <a:pt x="295" y="785"/>
                  </a:lnTo>
                  <a:lnTo>
                    <a:pt x="272" y="850"/>
                  </a:lnTo>
                  <a:lnTo>
                    <a:pt x="254" y="918"/>
                  </a:lnTo>
                  <a:lnTo>
                    <a:pt x="242" y="987"/>
                  </a:lnTo>
                  <a:lnTo>
                    <a:pt x="3063" y="987"/>
                  </a:lnTo>
                  <a:lnTo>
                    <a:pt x="3051" y="917"/>
                  </a:lnTo>
                  <a:lnTo>
                    <a:pt x="3033" y="849"/>
                  </a:lnTo>
                  <a:lnTo>
                    <a:pt x="3011" y="784"/>
                  </a:lnTo>
                  <a:lnTo>
                    <a:pt x="2983" y="720"/>
                  </a:lnTo>
                  <a:lnTo>
                    <a:pt x="2949" y="659"/>
                  </a:lnTo>
                  <a:lnTo>
                    <a:pt x="2912" y="602"/>
                  </a:lnTo>
                  <a:lnTo>
                    <a:pt x="2871" y="547"/>
                  </a:lnTo>
                  <a:lnTo>
                    <a:pt x="2824" y="497"/>
                  </a:lnTo>
                  <a:lnTo>
                    <a:pt x="2775" y="450"/>
                  </a:lnTo>
                  <a:lnTo>
                    <a:pt x="2722" y="406"/>
                  </a:lnTo>
                  <a:lnTo>
                    <a:pt x="2665" y="368"/>
                  </a:lnTo>
                  <a:lnTo>
                    <a:pt x="2606" y="333"/>
                  </a:lnTo>
                  <a:lnTo>
                    <a:pt x="2543" y="303"/>
                  </a:lnTo>
                  <a:lnTo>
                    <a:pt x="2478" y="278"/>
                  </a:lnTo>
                  <a:lnTo>
                    <a:pt x="2410" y="258"/>
                  </a:lnTo>
                  <a:lnTo>
                    <a:pt x="2340" y="244"/>
                  </a:lnTo>
                  <a:lnTo>
                    <a:pt x="2268" y="235"/>
                  </a:lnTo>
                  <a:lnTo>
                    <a:pt x="2195" y="232"/>
                  </a:lnTo>
                  <a:lnTo>
                    <a:pt x="1110" y="232"/>
                  </a:lnTo>
                  <a:close/>
                  <a:moveTo>
                    <a:pt x="1110" y="0"/>
                  </a:moveTo>
                  <a:lnTo>
                    <a:pt x="2195" y="0"/>
                  </a:lnTo>
                  <a:lnTo>
                    <a:pt x="2278" y="3"/>
                  </a:lnTo>
                  <a:lnTo>
                    <a:pt x="2359" y="12"/>
                  </a:lnTo>
                  <a:lnTo>
                    <a:pt x="2439" y="27"/>
                  </a:lnTo>
                  <a:lnTo>
                    <a:pt x="2516" y="47"/>
                  </a:lnTo>
                  <a:lnTo>
                    <a:pt x="2591" y="73"/>
                  </a:lnTo>
                  <a:lnTo>
                    <a:pt x="2663" y="103"/>
                  </a:lnTo>
                  <a:lnTo>
                    <a:pt x="2733" y="139"/>
                  </a:lnTo>
                  <a:lnTo>
                    <a:pt x="2799" y="178"/>
                  </a:lnTo>
                  <a:lnTo>
                    <a:pt x="2864" y="223"/>
                  </a:lnTo>
                  <a:lnTo>
                    <a:pt x="2923" y="271"/>
                  </a:lnTo>
                  <a:lnTo>
                    <a:pt x="2981" y="324"/>
                  </a:lnTo>
                  <a:lnTo>
                    <a:pt x="3033" y="380"/>
                  </a:lnTo>
                  <a:lnTo>
                    <a:pt x="3081" y="440"/>
                  </a:lnTo>
                  <a:lnTo>
                    <a:pt x="3127" y="503"/>
                  </a:lnTo>
                  <a:lnTo>
                    <a:pt x="3167" y="570"/>
                  </a:lnTo>
                  <a:lnTo>
                    <a:pt x="3202" y="639"/>
                  </a:lnTo>
                  <a:lnTo>
                    <a:pt x="3232" y="710"/>
                  </a:lnTo>
                  <a:lnTo>
                    <a:pt x="3259" y="786"/>
                  </a:lnTo>
                  <a:lnTo>
                    <a:pt x="3279" y="862"/>
                  </a:lnTo>
                  <a:lnTo>
                    <a:pt x="3293" y="941"/>
                  </a:lnTo>
                  <a:lnTo>
                    <a:pt x="3302" y="1021"/>
                  </a:lnTo>
                  <a:lnTo>
                    <a:pt x="3305" y="1103"/>
                  </a:lnTo>
                  <a:lnTo>
                    <a:pt x="3302" y="1130"/>
                  </a:lnTo>
                  <a:lnTo>
                    <a:pt x="3294" y="1154"/>
                  </a:lnTo>
                  <a:lnTo>
                    <a:pt x="3280" y="1176"/>
                  </a:lnTo>
                  <a:lnTo>
                    <a:pt x="3262" y="1194"/>
                  </a:lnTo>
                  <a:lnTo>
                    <a:pt x="3240" y="1207"/>
                  </a:lnTo>
                  <a:lnTo>
                    <a:pt x="3215" y="1216"/>
                  </a:lnTo>
                  <a:lnTo>
                    <a:pt x="3188" y="1219"/>
                  </a:lnTo>
                  <a:lnTo>
                    <a:pt x="117" y="1219"/>
                  </a:lnTo>
                  <a:lnTo>
                    <a:pt x="90" y="1216"/>
                  </a:lnTo>
                  <a:lnTo>
                    <a:pt x="65" y="1207"/>
                  </a:lnTo>
                  <a:lnTo>
                    <a:pt x="43" y="1194"/>
                  </a:lnTo>
                  <a:lnTo>
                    <a:pt x="25" y="1176"/>
                  </a:lnTo>
                  <a:lnTo>
                    <a:pt x="12" y="1154"/>
                  </a:lnTo>
                  <a:lnTo>
                    <a:pt x="3" y="1130"/>
                  </a:lnTo>
                  <a:lnTo>
                    <a:pt x="0" y="1103"/>
                  </a:lnTo>
                  <a:lnTo>
                    <a:pt x="3" y="1021"/>
                  </a:lnTo>
                  <a:lnTo>
                    <a:pt x="12" y="940"/>
                  </a:lnTo>
                  <a:lnTo>
                    <a:pt x="27" y="861"/>
                  </a:lnTo>
                  <a:lnTo>
                    <a:pt x="47" y="785"/>
                  </a:lnTo>
                  <a:lnTo>
                    <a:pt x="73" y="709"/>
                  </a:lnTo>
                  <a:lnTo>
                    <a:pt x="104" y="638"/>
                  </a:lnTo>
                  <a:lnTo>
                    <a:pt x="139" y="568"/>
                  </a:lnTo>
                  <a:lnTo>
                    <a:pt x="179" y="502"/>
                  </a:lnTo>
                  <a:lnTo>
                    <a:pt x="224" y="439"/>
                  </a:lnTo>
                  <a:lnTo>
                    <a:pt x="273" y="379"/>
                  </a:lnTo>
                  <a:lnTo>
                    <a:pt x="326" y="323"/>
                  </a:lnTo>
                  <a:lnTo>
                    <a:pt x="383" y="271"/>
                  </a:lnTo>
                  <a:lnTo>
                    <a:pt x="443" y="222"/>
                  </a:lnTo>
                  <a:lnTo>
                    <a:pt x="507" y="178"/>
                  </a:lnTo>
                  <a:lnTo>
                    <a:pt x="573" y="138"/>
                  </a:lnTo>
                  <a:lnTo>
                    <a:pt x="643" y="103"/>
                  </a:lnTo>
                  <a:lnTo>
                    <a:pt x="715" y="72"/>
                  </a:lnTo>
                  <a:lnTo>
                    <a:pt x="790" y="47"/>
                  </a:lnTo>
                  <a:lnTo>
                    <a:pt x="867" y="27"/>
                  </a:lnTo>
                  <a:lnTo>
                    <a:pt x="946" y="12"/>
                  </a:lnTo>
                  <a:lnTo>
                    <a:pt x="1027" y="3"/>
                  </a:lnTo>
                  <a:lnTo>
                    <a:pt x="111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9" name="Title 1">
            <a:extLst>
              <a:ext uri="{FF2B5EF4-FFF2-40B4-BE49-F238E27FC236}">
                <a16:creationId xmlns:a16="http://schemas.microsoft.com/office/drawing/2014/main" id="{A8AC4365-81A9-435A-99F5-8B00962BB759}"/>
              </a:ext>
            </a:extLst>
          </p:cNvPr>
          <p:cNvSpPr>
            <a:spLocks noGrp="1"/>
          </p:cNvSpPr>
          <p:nvPr>
            <p:ph type="title"/>
          </p:nvPr>
        </p:nvSpPr>
        <p:spPr>
          <a:xfrm>
            <a:off x="16286" y="-7950"/>
            <a:ext cx="12188952" cy="1371600"/>
          </a:xfrm>
        </p:spPr>
        <p:txBody>
          <a:bodyPr anchor="t">
            <a:normAutofit/>
          </a:bodyPr>
          <a:lstStyle/>
          <a:p>
            <a:pPr algn="ctr"/>
            <a:r>
              <a:rPr lang="en-US" sz="4800" b="1" dirty="0">
                <a:solidFill>
                  <a:srgbClr val="AF2058"/>
                </a:solidFill>
                <a:latin typeface="Gill Sans MT" panose="020B0502020104020203" pitchFamily="34" charset="0"/>
              </a:rPr>
              <a:t>PERSONS IN TREATMENT </a:t>
            </a:r>
          </a:p>
        </p:txBody>
      </p:sp>
      <p:grpSp>
        <p:nvGrpSpPr>
          <p:cNvPr id="11" name="Group 10">
            <a:extLst>
              <a:ext uri="{FF2B5EF4-FFF2-40B4-BE49-F238E27FC236}">
                <a16:creationId xmlns:a16="http://schemas.microsoft.com/office/drawing/2014/main" id="{317F69D1-C929-6953-240F-715B1866D494}"/>
              </a:ext>
            </a:extLst>
          </p:cNvPr>
          <p:cNvGrpSpPr/>
          <p:nvPr/>
        </p:nvGrpSpPr>
        <p:grpSpPr>
          <a:xfrm>
            <a:off x="11096929" y="1432905"/>
            <a:ext cx="365760" cy="365760"/>
            <a:chOff x="415925" y="3217863"/>
            <a:chExt cx="436563" cy="412750"/>
          </a:xfrm>
          <a:solidFill>
            <a:schemeClr val="bg1"/>
          </a:solidFill>
        </p:grpSpPr>
        <p:sp>
          <p:nvSpPr>
            <p:cNvPr id="12" name="Freeform 16">
              <a:extLst>
                <a:ext uri="{FF2B5EF4-FFF2-40B4-BE49-F238E27FC236}">
                  <a16:creationId xmlns:a16="http://schemas.microsoft.com/office/drawing/2014/main" id="{7C3F460C-F516-F02A-6D2C-795A80EF6CB5}"/>
                </a:ext>
              </a:extLst>
            </p:cNvPr>
            <p:cNvSpPr>
              <a:spLocks noEditPoints="1"/>
            </p:cNvSpPr>
            <p:nvPr/>
          </p:nvSpPr>
          <p:spPr bwMode="auto">
            <a:xfrm>
              <a:off x="517525" y="3217863"/>
              <a:ext cx="233363" cy="231775"/>
            </a:xfrm>
            <a:custGeom>
              <a:avLst/>
              <a:gdLst>
                <a:gd name="T0" fmla="*/ 761 w 1768"/>
                <a:gd name="T1" fmla="*/ 241 h 1756"/>
                <a:gd name="T2" fmla="*/ 591 w 1768"/>
                <a:gd name="T3" fmla="*/ 299 h 1756"/>
                <a:gd name="T4" fmla="*/ 446 w 1768"/>
                <a:gd name="T5" fmla="*/ 399 h 1756"/>
                <a:gd name="T6" fmla="*/ 332 w 1768"/>
                <a:gd name="T7" fmla="*/ 534 h 1756"/>
                <a:gd name="T8" fmla="*/ 259 w 1768"/>
                <a:gd name="T9" fmla="*/ 696 h 1756"/>
                <a:gd name="T10" fmla="*/ 233 w 1768"/>
                <a:gd name="T11" fmla="*/ 877 h 1756"/>
                <a:gd name="T12" fmla="*/ 259 w 1768"/>
                <a:gd name="T13" fmla="*/ 1058 h 1756"/>
                <a:gd name="T14" fmla="*/ 332 w 1768"/>
                <a:gd name="T15" fmla="*/ 1219 h 1756"/>
                <a:gd name="T16" fmla="*/ 446 w 1768"/>
                <a:gd name="T17" fmla="*/ 1353 h 1756"/>
                <a:gd name="T18" fmla="*/ 591 w 1768"/>
                <a:gd name="T19" fmla="*/ 1453 h 1756"/>
                <a:gd name="T20" fmla="*/ 761 w 1768"/>
                <a:gd name="T21" fmla="*/ 1511 h 1756"/>
                <a:gd name="T22" fmla="*/ 946 w 1768"/>
                <a:gd name="T23" fmla="*/ 1520 h 1756"/>
                <a:gd name="T24" fmla="*/ 1124 w 1768"/>
                <a:gd name="T25" fmla="*/ 1478 h 1756"/>
                <a:gd name="T26" fmla="*/ 1278 w 1768"/>
                <a:gd name="T27" fmla="*/ 1391 h 1756"/>
                <a:gd name="T28" fmla="*/ 1403 w 1768"/>
                <a:gd name="T29" fmla="*/ 1267 h 1756"/>
                <a:gd name="T30" fmla="*/ 1489 w 1768"/>
                <a:gd name="T31" fmla="*/ 1114 h 1756"/>
                <a:gd name="T32" fmla="*/ 1533 w 1768"/>
                <a:gd name="T33" fmla="*/ 939 h 1756"/>
                <a:gd name="T34" fmla="*/ 1524 w 1768"/>
                <a:gd name="T35" fmla="*/ 754 h 1756"/>
                <a:gd name="T36" fmla="*/ 1465 w 1768"/>
                <a:gd name="T37" fmla="*/ 585 h 1756"/>
                <a:gd name="T38" fmla="*/ 1364 w 1768"/>
                <a:gd name="T39" fmla="*/ 440 h 1756"/>
                <a:gd name="T40" fmla="*/ 1229 w 1768"/>
                <a:gd name="T41" fmla="*/ 328 h 1756"/>
                <a:gd name="T42" fmla="*/ 1066 w 1768"/>
                <a:gd name="T43" fmla="*/ 255 h 1756"/>
                <a:gd name="T44" fmla="*/ 884 w 1768"/>
                <a:gd name="T45" fmla="*/ 229 h 1756"/>
                <a:gd name="T46" fmla="*/ 1028 w 1768"/>
                <a:gd name="T47" fmla="*/ 12 h 1756"/>
                <a:gd name="T48" fmla="*/ 1228 w 1768"/>
                <a:gd name="T49" fmla="*/ 69 h 1756"/>
                <a:gd name="T50" fmla="*/ 1407 w 1768"/>
                <a:gd name="T51" fmla="*/ 169 h 1756"/>
                <a:gd name="T52" fmla="*/ 1556 w 1768"/>
                <a:gd name="T53" fmla="*/ 305 h 1756"/>
                <a:gd name="T54" fmla="*/ 1670 w 1768"/>
                <a:gd name="T55" fmla="*/ 473 h 1756"/>
                <a:gd name="T56" fmla="*/ 1743 w 1768"/>
                <a:gd name="T57" fmla="*/ 666 h 1756"/>
                <a:gd name="T58" fmla="*/ 1768 w 1768"/>
                <a:gd name="T59" fmla="*/ 877 h 1756"/>
                <a:gd name="T60" fmla="*/ 1743 w 1768"/>
                <a:gd name="T61" fmla="*/ 1088 h 1756"/>
                <a:gd name="T62" fmla="*/ 1670 w 1768"/>
                <a:gd name="T63" fmla="*/ 1280 h 1756"/>
                <a:gd name="T64" fmla="*/ 1556 w 1768"/>
                <a:gd name="T65" fmla="*/ 1448 h 1756"/>
                <a:gd name="T66" fmla="*/ 1407 w 1768"/>
                <a:gd name="T67" fmla="*/ 1586 h 1756"/>
                <a:gd name="T68" fmla="*/ 1228 w 1768"/>
                <a:gd name="T69" fmla="*/ 1687 h 1756"/>
                <a:gd name="T70" fmla="*/ 1028 w 1768"/>
                <a:gd name="T71" fmla="*/ 1744 h 1756"/>
                <a:gd name="T72" fmla="*/ 811 w 1768"/>
                <a:gd name="T73" fmla="*/ 1753 h 1756"/>
                <a:gd name="T74" fmla="*/ 605 w 1768"/>
                <a:gd name="T75" fmla="*/ 1711 h 1756"/>
                <a:gd name="T76" fmla="*/ 419 w 1768"/>
                <a:gd name="T77" fmla="*/ 1624 h 1756"/>
                <a:gd name="T78" fmla="*/ 258 w 1768"/>
                <a:gd name="T79" fmla="*/ 1496 h 1756"/>
                <a:gd name="T80" fmla="*/ 132 w 1768"/>
                <a:gd name="T81" fmla="*/ 1338 h 1756"/>
                <a:gd name="T82" fmla="*/ 45 w 1768"/>
                <a:gd name="T83" fmla="*/ 1153 h 1756"/>
                <a:gd name="T84" fmla="*/ 3 w 1768"/>
                <a:gd name="T85" fmla="*/ 948 h 1756"/>
                <a:gd name="T86" fmla="*/ 11 w 1768"/>
                <a:gd name="T87" fmla="*/ 735 h 1756"/>
                <a:gd name="T88" fmla="*/ 69 w 1768"/>
                <a:gd name="T89" fmla="*/ 536 h 1756"/>
                <a:gd name="T90" fmla="*/ 170 w 1768"/>
                <a:gd name="T91" fmla="*/ 359 h 1756"/>
                <a:gd name="T92" fmla="*/ 309 w 1768"/>
                <a:gd name="T93" fmla="*/ 211 h 1756"/>
                <a:gd name="T94" fmla="*/ 478 w 1768"/>
                <a:gd name="T95" fmla="*/ 98 h 1756"/>
                <a:gd name="T96" fmla="*/ 671 w 1768"/>
                <a:gd name="T97" fmla="*/ 26 h 1756"/>
                <a:gd name="T98" fmla="*/ 884 w 1768"/>
                <a:gd name="T99" fmla="*/ 0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8" h="1756">
                  <a:moveTo>
                    <a:pt x="884" y="229"/>
                  </a:moveTo>
                  <a:lnTo>
                    <a:pt x="821" y="232"/>
                  </a:lnTo>
                  <a:lnTo>
                    <a:pt x="761" y="241"/>
                  </a:lnTo>
                  <a:lnTo>
                    <a:pt x="702" y="255"/>
                  </a:lnTo>
                  <a:lnTo>
                    <a:pt x="645" y="274"/>
                  </a:lnTo>
                  <a:lnTo>
                    <a:pt x="591" y="299"/>
                  </a:lnTo>
                  <a:lnTo>
                    <a:pt x="539" y="328"/>
                  </a:lnTo>
                  <a:lnTo>
                    <a:pt x="491" y="361"/>
                  </a:lnTo>
                  <a:lnTo>
                    <a:pt x="446" y="399"/>
                  </a:lnTo>
                  <a:lnTo>
                    <a:pt x="403" y="440"/>
                  </a:lnTo>
                  <a:lnTo>
                    <a:pt x="366" y="485"/>
                  </a:lnTo>
                  <a:lnTo>
                    <a:pt x="332" y="534"/>
                  </a:lnTo>
                  <a:lnTo>
                    <a:pt x="303" y="585"/>
                  </a:lnTo>
                  <a:lnTo>
                    <a:pt x="279" y="639"/>
                  </a:lnTo>
                  <a:lnTo>
                    <a:pt x="259" y="696"/>
                  </a:lnTo>
                  <a:lnTo>
                    <a:pt x="244" y="754"/>
                  </a:lnTo>
                  <a:lnTo>
                    <a:pt x="236" y="815"/>
                  </a:lnTo>
                  <a:lnTo>
                    <a:pt x="233" y="877"/>
                  </a:lnTo>
                  <a:lnTo>
                    <a:pt x="236" y="939"/>
                  </a:lnTo>
                  <a:lnTo>
                    <a:pt x="244" y="999"/>
                  </a:lnTo>
                  <a:lnTo>
                    <a:pt x="259" y="1058"/>
                  </a:lnTo>
                  <a:lnTo>
                    <a:pt x="279" y="1114"/>
                  </a:lnTo>
                  <a:lnTo>
                    <a:pt x="303" y="1168"/>
                  </a:lnTo>
                  <a:lnTo>
                    <a:pt x="332" y="1219"/>
                  </a:lnTo>
                  <a:lnTo>
                    <a:pt x="366" y="1267"/>
                  </a:lnTo>
                  <a:lnTo>
                    <a:pt x="403" y="1312"/>
                  </a:lnTo>
                  <a:lnTo>
                    <a:pt x="446" y="1353"/>
                  </a:lnTo>
                  <a:lnTo>
                    <a:pt x="491" y="1391"/>
                  </a:lnTo>
                  <a:lnTo>
                    <a:pt x="539" y="1424"/>
                  </a:lnTo>
                  <a:lnTo>
                    <a:pt x="591" y="1453"/>
                  </a:lnTo>
                  <a:lnTo>
                    <a:pt x="645" y="1478"/>
                  </a:lnTo>
                  <a:lnTo>
                    <a:pt x="702" y="1497"/>
                  </a:lnTo>
                  <a:lnTo>
                    <a:pt x="761" y="1511"/>
                  </a:lnTo>
                  <a:lnTo>
                    <a:pt x="821" y="1520"/>
                  </a:lnTo>
                  <a:lnTo>
                    <a:pt x="884" y="1523"/>
                  </a:lnTo>
                  <a:lnTo>
                    <a:pt x="946" y="1520"/>
                  </a:lnTo>
                  <a:lnTo>
                    <a:pt x="1008" y="1511"/>
                  </a:lnTo>
                  <a:lnTo>
                    <a:pt x="1066" y="1497"/>
                  </a:lnTo>
                  <a:lnTo>
                    <a:pt x="1124" y="1478"/>
                  </a:lnTo>
                  <a:lnTo>
                    <a:pt x="1177" y="1453"/>
                  </a:lnTo>
                  <a:lnTo>
                    <a:pt x="1229" y="1424"/>
                  </a:lnTo>
                  <a:lnTo>
                    <a:pt x="1278" y="1391"/>
                  </a:lnTo>
                  <a:lnTo>
                    <a:pt x="1323" y="1353"/>
                  </a:lnTo>
                  <a:lnTo>
                    <a:pt x="1364" y="1312"/>
                  </a:lnTo>
                  <a:lnTo>
                    <a:pt x="1403" y="1267"/>
                  </a:lnTo>
                  <a:lnTo>
                    <a:pt x="1436" y="1219"/>
                  </a:lnTo>
                  <a:lnTo>
                    <a:pt x="1465" y="1168"/>
                  </a:lnTo>
                  <a:lnTo>
                    <a:pt x="1489" y="1114"/>
                  </a:lnTo>
                  <a:lnTo>
                    <a:pt x="1509" y="1058"/>
                  </a:lnTo>
                  <a:lnTo>
                    <a:pt x="1524" y="999"/>
                  </a:lnTo>
                  <a:lnTo>
                    <a:pt x="1533" y="939"/>
                  </a:lnTo>
                  <a:lnTo>
                    <a:pt x="1536" y="877"/>
                  </a:lnTo>
                  <a:lnTo>
                    <a:pt x="1533" y="815"/>
                  </a:lnTo>
                  <a:lnTo>
                    <a:pt x="1524" y="754"/>
                  </a:lnTo>
                  <a:lnTo>
                    <a:pt x="1509" y="696"/>
                  </a:lnTo>
                  <a:lnTo>
                    <a:pt x="1489" y="639"/>
                  </a:lnTo>
                  <a:lnTo>
                    <a:pt x="1465" y="585"/>
                  </a:lnTo>
                  <a:lnTo>
                    <a:pt x="1436" y="534"/>
                  </a:lnTo>
                  <a:lnTo>
                    <a:pt x="1403" y="485"/>
                  </a:lnTo>
                  <a:lnTo>
                    <a:pt x="1364" y="440"/>
                  </a:lnTo>
                  <a:lnTo>
                    <a:pt x="1323" y="399"/>
                  </a:lnTo>
                  <a:lnTo>
                    <a:pt x="1278" y="361"/>
                  </a:lnTo>
                  <a:lnTo>
                    <a:pt x="1229" y="328"/>
                  </a:lnTo>
                  <a:lnTo>
                    <a:pt x="1177" y="299"/>
                  </a:lnTo>
                  <a:lnTo>
                    <a:pt x="1124" y="274"/>
                  </a:lnTo>
                  <a:lnTo>
                    <a:pt x="1066" y="255"/>
                  </a:lnTo>
                  <a:lnTo>
                    <a:pt x="1008" y="241"/>
                  </a:lnTo>
                  <a:lnTo>
                    <a:pt x="946" y="232"/>
                  </a:lnTo>
                  <a:lnTo>
                    <a:pt x="884" y="229"/>
                  </a:lnTo>
                  <a:close/>
                  <a:moveTo>
                    <a:pt x="884" y="0"/>
                  </a:moveTo>
                  <a:lnTo>
                    <a:pt x="956" y="3"/>
                  </a:lnTo>
                  <a:lnTo>
                    <a:pt x="1028" y="12"/>
                  </a:lnTo>
                  <a:lnTo>
                    <a:pt x="1096" y="25"/>
                  </a:lnTo>
                  <a:lnTo>
                    <a:pt x="1164" y="45"/>
                  </a:lnTo>
                  <a:lnTo>
                    <a:pt x="1228" y="69"/>
                  </a:lnTo>
                  <a:lnTo>
                    <a:pt x="1291" y="98"/>
                  </a:lnTo>
                  <a:lnTo>
                    <a:pt x="1350" y="131"/>
                  </a:lnTo>
                  <a:lnTo>
                    <a:pt x="1407" y="169"/>
                  </a:lnTo>
                  <a:lnTo>
                    <a:pt x="1460" y="210"/>
                  </a:lnTo>
                  <a:lnTo>
                    <a:pt x="1509" y="256"/>
                  </a:lnTo>
                  <a:lnTo>
                    <a:pt x="1556" y="305"/>
                  </a:lnTo>
                  <a:lnTo>
                    <a:pt x="1598" y="358"/>
                  </a:lnTo>
                  <a:lnTo>
                    <a:pt x="1636" y="414"/>
                  </a:lnTo>
                  <a:lnTo>
                    <a:pt x="1670" y="473"/>
                  </a:lnTo>
                  <a:lnTo>
                    <a:pt x="1699" y="535"/>
                  </a:lnTo>
                  <a:lnTo>
                    <a:pt x="1724" y="599"/>
                  </a:lnTo>
                  <a:lnTo>
                    <a:pt x="1743" y="666"/>
                  </a:lnTo>
                  <a:lnTo>
                    <a:pt x="1757" y="734"/>
                  </a:lnTo>
                  <a:lnTo>
                    <a:pt x="1766" y="805"/>
                  </a:lnTo>
                  <a:lnTo>
                    <a:pt x="1768" y="877"/>
                  </a:lnTo>
                  <a:lnTo>
                    <a:pt x="1766" y="949"/>
                  </a:lnTo>
                  <a:lnTo>
                    <a:pt x="1757" y="1019"/>
                  </a:lnTo>
                  <a:lnTo>
                    <a:pt x="1743" y="1088"/>
                  </a:lnTo>
                  <a:lnTo>
                    <a:pt x="1724" y="1154"/>
                  </a:lnTo>
                  <a:lnTo>
                    <a:pt x="1699" y="1218"/>
                  </a:lnTo>
                  <a:lnTo>
                    <a:pt x="1670" y="1280"/>
                  </a:lnTo>
                  <a:lnTo>
                    <a:pt x="1636" y="1339"/>
                  </a:lnTo>
                  <a:lnTo>
                    <a:pt x="1598" y="1395"/>
                  </a:lnTo>
                  <a:lnTo>
                    <a:pt x="1556" y="1448"/>
                  </a:lnTo>
                  <a:lnTo>
                    <a:pt x="1509" y="1497"/>
                  </a:lnTo>
                  <a:lnTo>
                    <a:pt x="1460" y="1543"/>
                  </a:lnTo>
                  <a:lnTo>
                    <a:pt x="1407" y="1586"/>
                  </a:lnTo>
                  <a:lnTo>
                    <a:pt x="1350" y="1624"/>
                  </a:lnTo>
                  <a:lnTo>
                    <a:pt x="1291" y="1658"/>
                  </a:lnTo>
                  <a:lnTo>
                    <a:pt x="1228" y="1687"/>
                  </a:lnTo>
                  <a:lnTo>
                    <a:pt x="1164" y="1711"/>
                  </a:lnTo>
                  <a:lnTo>
                    <a:pt x="1096" y="1730"/>
                  </a:lnTo>
                  <a:lnTo>
                    <a:pt x="1028" y="1744"/>
                  </a:lnTo>
                  <a:lnTo>
                    <a:pt x="956" y="1753"/>
                  </a:lnTo>
                  <a:lnTo>
                    <a:pt x="884" y="1756"/>
                  </a:lnTo>
                  <a:lnTo>
                    <a:pt x="811" y="1753"/>
                  </a:lnTo>
                  <a:lnTo>
                    <a:pt x="741" y="1744"/>
                  </a:lnTo>
                  <a:lnTo>
                    <a:pt x="671" y="1730"/>
                  </a:lnTo>
                  <a:lnTo>
                    <a:pt x="605" y="1711"/>
                  </a:lnTo>
                  <a:lnTo>
                    <a:pt x="539" y="1686"/>
                  </a:lnTo>
                  <a:lnTo>
                    <a:pt x="478" y="1657"/>
                  </a:lnTo>
                  <a:lnTo>
                    <a:pt x="419" y="1624"/>
                  </a:lnTo>
                  <a:lnTo>
                    <a:pt x="362" y="1585"/>
                  </a:lnTo>
                  <a:lnTo>
                    <a:pt x="309" y="1542"/>
                  </a:lnTo>
                  <a:lnTo>
                    <a:pt x="258" y="1496"/>
                  </a:lnTo>
                  <a:lnTo>
                    <a:pt x="212" y="1447"/>
                  </a:lnTo>
                  <a:lnTo>
                    <a:pt x="170" y="1394"/>
                  </a:lnTo>
                  <a:lnTo>
                    <a:pt x="132" y="1338"/>
                  </a:lnTo>
                  <a:lnTo>
                    <a:pt x="98" y="1279"/>
                  </a:lnTo>
                  <a:lnTo>
                    <a:pt x="69" y="1217"/>
                  </a:lnTo>
                  <a:lnTo>
                    <a:pt x="45" y="1153"/>
                  </a:lnTo>
                  <a:lnTo>
                    <a:pt x="26" y="1087"/>
                  </a:lnTo>
                  <a:lnTo>
                    <a:pt x="11" y="1018"/>
                  </a:lnTo>
                  <a:lnTo>
                    <a:pt x="3" y="948"/>
                  </a:lnTo>
                  <a:lnTo>
                    <a:pt x="0" y="877"/>
                  </a:lnTo>
                  <a:lnTo>
                    <a:pt x="3" y="805"/>
                  </a:lnTo>
                  <a:lnTo>
                    <a:pt x="11" y="735"/>
                  </a:lnTo>
                  <a:lnTo>
                    <a:pt x="26" y="667"/>
                  </a:lnTo>
                  <a:lnTo>
                    <a:pt x="45" y="600"/>
                  </a:lnTo>
                  <a:lnTo>
                    <a:pt x="69" y="536"/>
                  </a:lnTo>
                  <a:lnTo>
                    <a:pt x="98" y="474"/>
                  </a:lnTo>
                  <a:lnTo>
                    <a:pt x="132" y="415"/>
                  </a:lnTo>
                  <a:lnTo>
                    <a:pt x="170" y="359"/>
                  </a:lnTo>
                  <a:lnTo>
                    <a:pt x="212" y="306"/>
                  </a:lnTo>
                  <a:lnTo>
                    <a:pt x="258" y="257"/>
                  </a:lnTo>
                  <a:lnTo>
                    <a:pt x="309" y="211"/>
                  </a:lnTo>
                  <a:lnTo>
                    <a:pt x="362" y="169"/>
                  </a:lnTo>
                  <a:lnTo>
                    <a:pt x="419" y="132"/>
                  </a:lnTo>
                  <a:lnTo>
                    <a:pt x="478" y="98"/>
                  </a:lnTo>
                  <a:lnTo>
                    <a:pt x="539" y="69"/>
                  </a:lnTo>
                  <a:lnTo>
                    <a:pt x="605" y="45"/>
                  </a:lnTo>
                  <a:lnTo>
                    <a:pt x="671" y="26"/>
                  </a:lnTo>
                  <a:lnTo>
                    <a:pt x="741" y="12"/>
                  </a:lnTo>
                  <a:lnTo>
                    <a:pt x="811" y="3"/>
                  </a:lnTo>
                  <a:lnTo>
                    <a:pt x="88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 name="Freeform 17">
              <a:extLst>
                <a:ext uri="{FF2B5EF4-FFF2-40B4-BE49-F238E27FC236}">
                  <a16:creationId xmlns:a16="http://schemas.microsoft.com/office/drawing/2014/main" id="{B8CCDFE8-72BD-5D44-27F3-283508392678}"/>
                </a:ext>
              </a:extLst>
            </p:cNvPr>
            <p:cNvSpPr>
              <a:spLocks noEditPoints="1"/>
            </p:cNvSpPr>
            <p:nvPr/>
          </p:nvSpPr>
          <p:spPr bwMode="auto">
            <a:xfrm>
              <a:off x="415925" y="3470275"/>
              <a:ext cx="436563" cy="160338"/>
            </a:xfrm>
            <a:custGeom>
              <a:avLst/>
              <a:gdLst>
                <a:gd name="T0" fmla="*/ 1036 w 3305"/>
                <a:gd name="T1" fmla="*/ 235 h 1219"/>
                <a:gd name="T2" fmla="*/ 894 w 3305"/>
                <a:gd name="T3" fmla="*/ 259 h 1219"/>
                <a:gd name="T4" fmla="*/ 763 w 3305"/>
                <a:gd name="T5" fmla="*/ 304 h 1219"/>
                <a:gd name="T6" fmla="*/ 640 w 3305"/>
                <a:gd name="T7" fmla="*/ 368 h 1219"/>
                <a:gd name="T8" fmla="*/ 530 w 3305"/>
                <a:gd name="T9" fmla="*/ 451 h 1219"/>
                <a:gd name="T10" fmla="*/ 435 w 3305"/>
                <a:gd name="T11" fmla="*/ 549 h 1219"/>
                <a:gd name="T12" fmla="*/ 356 w 3305"/>
                <a:gd name="T13" fmla="*/ 660 h 1219"/>
                <a:gd name="T14" fmla="*/ 295 w 3305"/>
                <a:gd name="T15" fmla="*/ 785 h 1219"/>
                <a:gd name="T16" fmla="*/ 254 w 3305"/>
                <a:gd name="T17" fmla="*/ 918 h 1219"/>
                <a:gd name="T18" fmla="*/ 3063 w 3305"/>
                <a:gd name="T19" fmla="*/ 987 h 1219"/>
                <a:gd name="T20" fmla="*/ 3033 w 3305"/>
                <a:gd name="T21" fmla="*/ 849 h 1219"/>
                <a:gd name="T22" fmla="*/ 2983 w 3305"/>
                <a:gd name="T23" fmla="*/ 720 h 1219"/>
                <a:gd name="T24" fmla="*/ 2912 w 3305"/>
                <a:gd name="T25" fmla="*/ 602 h 1219"/>
                <a:gd name="T26" fmla="*/ 2824 w 3305"/>
                <a:gd name="T27" fmla="*/ 497 h 1219"/>
                <a:gd name="T28" fmla="*/ 2722 w 3305"/>
                <a:gd name="T29" fmla="*/ 406 h 1219"/>
                <a:gd name="T30" fmla="*/ 2606 w 3305"/>
                <a:gd name="T31" fmla="*/ 333 h 1219"/>
                <a:gd name="T32" fmla="*/ 2478 w 3305"/>
                <a:gd name="T33" fmla="*/ 278 h 1219"/>
                <a:gd name="T34" fmla="*/ 2340 w 3305"/>
                <a:gd name="T35" fmla="*/ 244 h 1219"/>
                <a:gd name="T36" fmla="*/ 2195 w 3305"/>
                <a:gd name="T37" fmla="*/ 232 h 1219"/>
                <a:gd name="T38" fmla="*/ 1110 w 3305"/>
                <a:gd name="T39" fmla="*/ 0 h 1219"/>
                <a:gd name="T40" fmla="*/ 2278 w 3305"/>
                <a:gd name="T41" fmla="*/ 3 h 1219"/>
                <a:gd name="T42" fmla="*/ 2439 w 3305"/>
                <a:gd name="T43" fmla="*/ 27 h 1219"/>
                <a:gd name="T44" fmla="*/ 2591 w 3305"/>
                <a:gd name="T45" fmla="*/ 73 h 1219"/>
                <a:gd name="T46" fmla="*/ 2733 w 3305"/>
                <a:gd name="T47" fmla="*/ 139 h 1219"/>
                <a:gd name="T48" fmla="*/ 2864 w 3305"/>
                <a:gd name="T49" fmla="*/ 223 h 1219"/>
                <a:gd name="T50" fmla="*/ 2981 w 3305"/>
                <a:gd name="T51" fmla="*/ 324 h 1219"/>
                <a:gd name="T52" fmla="*/ 3081 w 3305"/>
                <a:gd name="T53" fmla="*/ 440 h 1219"/>
                <a:gd name="T54" fmla="*/ 3167 w 3305"/>
                <a:gd name="T55" fmla="*/ 570 h 1219"/>
                <a:gd name="T56" fmla="*/ 3232 w 3305"/>
                <a:gd name="T57" fmla="*/ 710 h 1219"/>
                <a:gd name="T58" fmla="*/ 3279 w 3305"/>
                <a:gd name="T59" fmla="*/ 862 h 1219"/>
                <a:gd name="T60" fmla="*/ 3302 w 3305"/>
                <a:gd name="T61" fmla="*/ 1021 h 1219"/>
                <a:gd name="T62" fmla="*/ 3302 w 3305"/>
                <a:gd name="T63" fmla="*/ 1130 h 1219"/>
                <a:gd name="T64" fmla="*/ 3280 w 3305"/>
                <a:gd name="T65" fmla="*/ 1176 h 1219"/>
                <a:gd name="T66" fmla="*/ 3240 w 3305"/>
                <a:gd name="T67" fmla="*/ 1207 h 1219"/>
                <a:gd name="T68" fmla="*/ 3188 w 3305"/>
                <a:gd name="T69" fmla="*/ 1219 h 1219"/>
                <a:gd name="T70" fmla="*/ 90 w 3305"/>
                <a:gd name="T71" fmla="*/ 1216 h 1219"/>
                <a:gd name="T72" fmla="*/ 43 w 3305"/>
                <a:gd name="T73" fmla="*/ 1194 h 1219"/>
                <a:gd name="T74" fmla="*/ 12 w 3305"/>
                <a:gd name="T75" fmla="*/ 1154 h 1219"/>
                <a:gd name="T76" fmla="*/ 0 w 3305"/>
                <a:gd name="T77" fmla="*/ 1103 h 1219"/>
                <a:gd name="T78" fmla="*/ 12 w 3305"/>
                <a:gd name="T79" fmla="*/ 940 h 1219"/>
                <a:gd name="T80" fmla="*/ 47 w 3305"/>
                <a:gd name="T81" fmla="*/ 785 h 1219"/>
                <a:gd name="T82" fmla="*/ 104 w 3305"/>
                <a:gd name="T83" fmla="*/ 638 h 1219"/>
                <a:gd name="T84" fmla="*/ 179 w 3305"/>
                <a:gd name="T85" fmla="*/ 502 h 1219"/>
                <a:gd name="T86" fmla="*/ 273 w 3305"/>
                <a:gd name="T87" fmla="*/ 379 h 1219"/>
                <a:gd name="T88" fmla="*/ 383 w 3305"/>
                <a:gd name="T89" fmla="*/ 271 h 1219"/>
                <a:gd name="T90" fmla="*/ 507 w 3305"/>
                <a:gd name="T91" fmla="*/ 178 h 1219"/>
                <a:gd name="T92" fmla="*/ 643 w 3305"/>
                <a:gd name="T93" fmla="*/ 103 h 1219"/>
                <a:gd name="T94" fmla="*/ 790 w 3305"/>
                <a:gd name="T95" fmla="*/ 47 h 1219"/>
                <a:gd name="T96" fmla="*/ 946 w 3305"/>
                <a:gd name="T97" fmla="*/ 12 h 1219"/>
                <a:gd name="T98" fmla="*/ 1110 w 3305"/>
                <a:gd name="T9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05" h="1219">
                  <a:moveTo>
                    <a:pt x="1110" y="232"/>
                  </a:moveTo>
                  <a:lnTo>
                    <a:pt x="1036" y="235"/>
                  </a:lnTo>
                  <a:lnTo>
                    <a:pt x="965" y="244"/>
                  </a:lnTo>
                  <a:lnTo>
                    <a:pt x="894" y="259"/>
                  </a:lnTo>
                  <a:lnTo>
                    <a:pt x="827" y="278"/>
                  </a:lnTo>
                  <a:lnTo>
                    <a:pt x="763" y="304"/>
                  </a:lnTo>
                  <a:lnTo>
                    <a:pt x="700" y="334"/>
                  </a:lnTo>
                  <a:lnTo>
                    <a:pt x="640" y="368"/>
                  </a:lnTo>
                  <a:lnTo>
                    <a:pt x="583" y="407"/>
                  </a:lnTo>
                  <a:lnTo>
                    <a:pt x="530" y="451"/>
                  </a:lnTo>
                  <a:lnTo>
                    <a:pt x="480" y="498"/>
                  </a:lnTo>
                  <a:lnTo>
                    <a:pt x="435" y="549"/>
                  </a:lnTo>
                  <a:lnTo>
                    <a:pt x="393" y="603"/>
                  </a:lnTo>
                  <a:lnTo>
                    <a:pt x="356" y="660"/>
                  </a:lnTo>
                  <a:lnTo>
                    <a:pt x="322" y="721"/>
                  </a:lnTo>
                  <a:lnTo>
                    <a:pt x="295" y="785"/>
                  </a:lnTo>
                  <a:lnTo>
                    <a:pt x="272" y="850"/>
                  </a:lnTo>
                  <a:lnTo>
                    <a:pt x="254" y="918"/>
                  </a:lnTo>
                  <a:lnTo>
                    <a:pt x="242" y="987"/>
                  </a:lnTo>
                  <a:lnTo>
                    <a:pt x="3063" y="987"/>
                  </a:lnTo>
                  <a:lnTo>
                    <a:pt x="3051" y="917"/>
                  </a:lnTo>
                  <a:lnTo>
                    <a:pt x="3033" y="849"/>
                  </a:lnTo>
                  <a:lnTo>
                    <a:pt x="3011" y="784"/>
                  </a:lnTo>
                  <a:lnTo>
                    <a:pt x="2983" y="720"/>
                  </a:lnTo>
                  <a:lnTo>
                    <a:pt x="2949" y="659"/>
                  </a:lnTo>
                  <a:lnTo>
                    <a:pt x="2912" y="602"/>
                  </a:lnTo>
                  <a:lnTo>
                    <a:pt x="2871" y="547"/>
                  </a:lnTo>
                  <a:lnTo>
                    <a:pt x="2824" y="497"/>
                  </a:lnTo>
                  <a:lnTo>
                    <a:pt x="2775" y="450"/>
                  </a:lnTo>
                  <a:lnTo>
                    <a:pt x="2722" y="406"/>
                  </a:lnTo>
                  <a:lnTo>
                    <a:pt x="2665" y="368"/>
                  </a:lnTo>
                  <a:lnTo>
                    <a:pt x="2606" y="333"/>
                  </a:lnTo>
                  <a:lnTo>
                    <a:pt x="2543" y="303"/>
                  </a:lnTo>
                  <a:lnTo>
                    <a:pt x="2478" y="278"/>
                  </a:lnTo>
                  <a:lnTo>
                    <a:pt x="2410" y="258"/>
                  </a:lnTo>
                  <a:lnTo>
                    <a:pt x="2340" y="244"/>
                  </a:lnTo>
                  <a:lnTo>
                    <a:pt x="2268" y="235"/>
                  </a:lnTo>
                  <a:lnTo>
                    <a:pt x="2195" y="232"/>
                  </a:lnTo>
                  <a:lnTo>
                    <a:pt x="1110" y="232"/>
                  </a:lnTo>
                  <a:close/>
                  <a:moveTo>
                    <a:pt x="1110" y="0"/>
                  </a:moveTo>
                  <a:lnTo>
                    <a:pt x="2195" y="0"/>
                  </a:lnTo>
                  <a:lnTo>
                    <a:pt x="2278" y="3"/>
                  </a:lnTo>
                  <a:lnTo>
                    <a:pt x="2359" y="12"/>
                  </a:lnTo>
                  <a:lnTo>
                    <a:pt x="2439" y="27"/>
                  </a:lnTo>
                  <a:lnTo>
                    <a:pt x="2516" y="47"/>
                  </a:lnTo>
                  <a:lnTo>
                    <a:pt x="2591" y="73"/>
                  </a:lnTo>
                  <a:lnTo>
                    <a:pt x="2663" y="103"/>
                  </a:lnTo>
                  <a:lnTo>
                    <a:pt x="2733" y="139"/>
                  </a:lnTo>
                  <a:lnTo>
                    <a:pt x="2799" y="178"/>
                  </a:lnTo>
                  <a:lnTo>
                    <a:pt x="2864" y="223"/>
                  </a:lnTo>
                  <a:lnTo>
                    <a:pt x="2923" y="271"/>
                  </a:lnTo>
                  <a:lnTo>
                    <a:pt x="2981" y="324"/>
                  </a:lnTo>
                  <a:lnTo>
                    <a:pt x="3033" y="380"/>
                  </a:lnTo>
                  <a:lnTo>
                    <a:pt x="3081" y="440"/>
                  </a:lnTo>
                  <a:lnTo>
                    <a:pt x="3127" y="503"/>
                  </a:lnTo>
                  <a:lnTo>
                    <a:pt x="3167" y="570"/>
                  </a:lnTo>
                  <a:lnTo>
                    <a:pt x="3202" y="639"/>
                  </a:lnTo>
                  <a:lnTo>
                    <a:pt x="3232" y="710"/>
                  </a:lnTo>
                  <a:lnTo>
                    <a:pt x="3259" y="786"/>
                  </a:lnTo>
                  <a:lnTo>
                    <a:pt x="3279" y="862"/>
                  </a:lnTo>
                  <a:lnTo>
                    <a:pt x="3293" y="941"/>
                  </a:lnTo>
                  <a:lnTo>
                    <a:pt x="3302" y="1021"/>
                  </a:lnTo>
                  <a:lnTo>
                    <a:pt x="3305" y="1103"/>
                  </a:lnTo>
                  <a:lnTo>
                    <a:pt x="3302" y="1130"/>
                  </a:lnTo>
                  <a:lnTo>
                    <a:pt x="3294" y="1154"/>
                  </a:lnTo>
                  <a:lnTo>
                    <a:pt x="3280" y="1176"/>
                  </a:lnTo>
                  <a:lnTo>
                    <a:pt x="3262" y="1194"/>
                  </a:lnTo>
                  <a:lnTo>
                    <a:pt x="3240" y="1207"/>
                  </a:lnTo>
                  <a:lnTo>
                    <a:pt x="3215" y="1216"/>
                  </a:lnTo>
                  <a:lnTo>
                    <a:pt x="3188" y="1219"/>
                  </a:lnTo>
                  <a:lnTo>
                    <a:pt x="117" y="1219"/>
                  </a:lnTo>
                  <a:lnTo>
                    <a:pt x="90" y="1216"/>
                  </a:lnTo>
                  <a:lnTo>
                    <a:pt x="65" y="1207"/>
                  </a:lnTo>
                  <a:lnTo>
                    <a:pt x="43" y="1194"/>
                  </a:lnTo>
                  <a:lnTo>
                    <a:pt x="25" y="1176"/>
                  </a:lnTo>
                  <a:lnTo>
                    <a:pt x="12" y="1154"/>
                  </a:lnTo>
                  <a:lnTo>
                    <a:pt x="3" y="1130"/>
                  </a:lnTo>
                  <a:lnTo>
                    <a:pt x="0" y="1103"/>
                  </a:lnTo>
                  <a:lnTo>
                    <a:pt x="3" y="1021"/>
                  </a:lnTo>
                  <a:lnTo>
                    <a:pt x="12" y="940"/>
                  </a:lnTo>
                  <a:lnTo>
                    <a:pt x="27" y="861"/>
                  </a:lnTo>
                  <a:lnTo>
                    <a:pt x="47" y="785"/>
                  </a:lnTo>
                  <a:lnTo>
                    <a:pt x="73" y="709"/>
                  </a:lnTo>
                  <a:lnTo>
                    <a:pt x="104" y="638"/>
                  </a:lnTo>
                  <a:lnTo>
                    <a:pt x="139" y="568"/>
                  </a:lnTo>
                  <a:lnTo>
                    <a:pt x="179" y="502"/>
                  </a:lnTo>
                  <a:lnTo>
                    <a:pt x="224" y="439"/>
                  </a:lnTo>
                  <a:lnTo>
                    <a:pt x="273" y="379"/>
                  </a:lnTo>
                  <a:lnTo>
                    <a:pt x="326" y="323"/>
                  </a:lnTo>
                  <a:lnTo>
                    <a:pt x="383" y="271"/>
                  </a:lnTo>
                  <a:lnTo>
                    <a:pt x="443" y="222"/>
                  </a:lnTo>
                  <a:lnTo>
                    <a:pt x="507" y="178"/>
                  </a:lnTo>
                  <a:lnTo>
                    <a:pt x="573" y="138"/>
                  </a:lnTo>
                  <a:lnTo>
                    <a:pt x="643" y="103"/>
                  </a:lnTo>
                  <a:lnTo>
                    <a:pt x="715" y="72"/>
                  </a:lnTo>
                  <a:lnTo>
                    <a:pt x="790" y="47"/>
                  </a:lnTo>
                  <a:lnTo>
                    <a:pt x="867" y="27"/>
                  </a:lnTo>
                  <a:lnTo>
                    <a:pt x="946" y="12"/>
                  </a:lnTo>
                  <a:lnTo>
                    <a:pt x="1027" y="3"/>
                  </a:lnTo>
                  <a:lnTo>
                    <a:pt x="111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grpSp>
      <p:graphicFrame>
        <p:nvGraphicFramePr>
          <p:cNvPr id="16" name="Table 15">
            <a:extLst>
              <a:ext uri="{FF2B5EF4-FFF2-40B4-BE49-F238E27FC236}">
                <a16:creationId xmlns:a16="http://schemas.microsoft.com/office/drawing/2014/main" id="{F98132A2-77A5-CE25-B498-61CB54EB29D3}"/>
              </a:ext>
            </a:extLst>
          </p:cNvPr>
          <p:cNvGraphicFramePr>
            <a:graphicFrameLocks noGrp="1"/>
          </p:cNvGraphicFramePr>
          <p:nvPr>
            <p:extLst>
              <p:ext uri="{D42A27DB-BD31-4B8C-83A1-F6EECF244321}">
                <p14:modId xmlns:p14="http://schemas.microsoft.com/office/powerpoint/2010/main" val="1705372363"/>
              </p:ext>
            </p:extLst>
          </p:nvPr>
        </p:nvGraphicFramePr>
        <p:xfrm>
          <a:off x="157295" y="4394303"/>
          <a:ext cx="11845654" cy="1319040"/>
        </p:xfrm>
        <a:graphic>
          <a:graphicData uri="http://schemas.openxmlformats.org/drawingml/2006/table">
            <a:tbl>
              <a:tblPr firstRow="1" bandRow="1">
                <a:tableStyleId>{5C22544A-7EE6-4342-B048-85BDC9FD1C3A}</a:tableStyleId>
              </a:tblPr>
              <a:tblGrid>
                <a:gridCol w="3643526">
                  <a:extLst>
                    <a:ext uri="{9D8B030D-6E8A-4147-A177-3AD203B41FA5}">
                      <a16:colId xmlns:a16="http://schemas.microsoft.com/office/drawing/2014/main" val="3394283781"/>
                    </a:ext>
                  </a:extLst>
                </a:gridCol>
                <a:gridCol w="1277641">
                  <a:extLst>
                    <a:ext uri="{9D8B030D-6E8A-4147-A177-3AD203B41FA5}">
                      <a16:colId xmlns:a16="http://schemas.microsoft.com/office/drawing/2014/main" val="3997888518"/>
                    </a:ext>
                  </a:extLst>
                </a:gridCol>
                <a:gridCol w="1464544">
                  <a:extLst>
                    <a:ext uri="{9D8B030D-6E8A-4147-A177-3AD203B41FA5}">
                      <a16:colId xmlns:a16="http://schemas.microsoft.com/office/drawing/2014/main" val="2924553877"/>
                    </a:ext>
                  </a:extLst>
                </a:gridCol>
                <a:gridCol w="1310649">
                  <a:extLst>
                    <a:ext uri="{9D8B030D-6E8A-4147-A177-3AD203B41FA5}">
                      <a16:colId xmlns:a16="http://schemas.microsoft.com/office/drawing/2014/main" val="1512317013"/>
                    </a:ext>
                  </a:extLst>
                </a:gridCol>
                <a:gridCol w="1277641">
                  <a:extLst>
                    <a:ext uri="{9D8B030D-6E8A-4147-A177-3AD203B41FA5}">
                      <a16:colId xmlns:a16="http://schemas.microsoft.com/office/drawing/2014/main" val="4070290169"/>
                    </a:ext>
                  </a:extLst>
                </a:gridCol>
                <a:gridCol w="1464544">
                  <a:extLst>
                    <a:ext uri="{9D8B030D-6E8A-4147-A177-3AD203B41FA5}">
                      <a16:colId xmlns:a16="http://schemas.microsoft.com/office/drawing/2014/main" val="608318466"/>
                    </a:ext>
                  </a:extLst>
                </a:gridCol>
                <a:gridCol w="1407109">
                  <a:extLst>
                    <a:ext uri="{9D8B030D-6E8A-4147-A177-3AD203B41FA5}">
                      <a16:colId xmlns:a16="http://schemas.microsoft.com/office/drawing/2014/main" val="1831049415"/>
                    </a:ext>
                  </a:extLst>
                </a:gridCol>
              </a:tblGrid>
              <a:tr h="439680">
                <a:tc>
                  <a:txBody>
                    <a:bodyPr/>
                    <a:lstStyle/>
                    <a:p>
                      <a:pPr algn="l"/>
                      <a:r>
                        <a:rPr lang="en-US" sz="1400" b="1" kern="1200" dirty="0">
                          <a:solidFill>
                            <a:schemeClr val="tx1">
                              <a:lumMod val="75000"/>
                              <a:lumOff val="25000"/>
                            </a:schemeClr>
                          </a:solidFill>
                          <a:latin typeface="Asap" panose="020B0604020202020204" charset="0"/>
                          <a:ea typeface="+mn-ea"/>
                          <a:cs typeface="+mn-cs"/>
                        </a:rPr>
                        <a:t>FOCUS</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Gill Sans MT" panose="020B0502020104020203" pitchFamily="34" charset="0"/>
                        </a:rPr>
                        <a:t>7</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800" b="0" dirty="0">
                          <a:solidFill>
                            <a:schemeClr val="tx1">
                              <a:lumMod val="75000"/>
                              <a:lumOff val="25000"/>
                            </a:schemeClr>
                          </a:solidFill>
                          <a:latin typeface="Gill Sans MT" panose="020B0502020104020203" pitchFamily="34" charset="0"/>
                        </a:rPr>
                        <a:t>1</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Gill Sans MT" panose="020B0502020104020203" pitchFamily="34" charset="0"/>
                        </a:rPr>
                        <a:t>8</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Gill Sans MT" panose="020B0502020104020203" pitchFamily="34" charset="0"/>
                        </a:rPr>
                        <a:t>7</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800" b="0" dirty="0">
                          <a:solidFill>
                            <a:schemeClr val="tx1">
                              <a:lumMod val="75000"/>
                              <a:lumOff val="25000"/>
                            </a:schemeClr>
                          </a:solidFill>
                          <a:latin typeface="Gill Sans MT" panose="020B0502020104020203" pitchFamily="34" charset="0"/>
                        </a:rPr>
                        <a:t>-</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Gill Sans MT" panose="020B0502020104020203" pitchFamily="34" charset="0"/>
                        </a:rPr>
                        <a:t>7</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08700417"/>
                  </a:ext>
                </a:extLst>
              </a:tr>
              <a:tr h="439680">
                <a:tc>
                  <a:txBody>
                    <a:bodyPr/>
                    <a:lstStyle/>
                    <a:p>
                      <a:pPr algn="l"/>
                      <a:r>
                        <a:rPr lang="en-US" sz="1400" b="1" kern="1200" dirty="0">
                          <a:solidFill>
                            <a:schemeClr val="tx1">
                              <a:lumMod val="75000"/>
                              <a:lumOff val="25000"/>
                            </a:schemeClr>
                          </a:solidFill>
                          <a:latin typeface="Asap" panose="020B0604020202020204" charset="0"/>
                          <a:ea typeface="+mn-ea"/>
                          <a:cs typeface="+mn-cs"/>
                        </a:rPr>
                        <a:t>RLH</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Gill Sans MT" panose="020B0502020104020203" pitchFamily="34" charset="0"/>
                        </a:rPr>
                        <a:t>8</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dirty="0">
                          <a:solidFill>
                            <a:schemeClr val="tx1">
                              <a:lumMod val="75000"/>
                              <a:lumOff val="25000"/>
                            </a:schemeClr>
                          </a:solidFill>
                          <a:latin typeface="Gill Sans MT" panose="020B0502020104020203" pitchFamily="34" charset="0"/>
                        </a:rPr>
                        <a:t>-</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Gill Sans MT" panose="020B0502020104020203" pitchFamily="34" charset="0"/>
                        </a:rPr>
                        <a:t>8</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Gill Sans MT" panose="020B0502020104020203" pitchFamily="34" charset="0"/>
                        </a:rPr>
                        <a:t>8</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dirty="0">
                          <a:solidFill>
                            <a:schemeClr val="tx1">
                              <a:lumMod val="75000"/>
                              <a:lumOff val="25000"/>
                            </a:schemeClr>
                          </a:solidFill>
                          <a:latin typeface="Gill Sans MT" panose="020B0502020104020203" pitchFamily="34" charset="0"/>
                        </a:rPr>
                        <a:t>-</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Gill Sans MT" panose="020B0502020104020203" pitchFamily="34" charset="0"/>
                        </a:rPr>
                        <a:t>8</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21166578"/>
                  </a:ext>
                </a:extLst>
              </a:tr>
              <a:tr h="439680">
                <a:tc>
                  <a:txBody>
                    <a:bodyPr/>
                    <a:lstStyle/>
                    <a:p>
                      <a:pPr algn="l"/>
                      <a:r>
                        <a:rPr lang="en-US" sz="1400" b="1" kern="1200" dirty="0">
                          <a:solidFill>
                            <a:schemeClr val="tx1">
                              <a:lumMod val="75000"/>
                              <a:lumOff val="25000"/>
                            </a:schemeClr>
                          </a:solidFill>
                          <a:latin typeface="Asap" panose="020B0604020202020204" charset="0"/>
                          <a:ea typeface="+mn-ea"/>
                          <a:cs typeface="+mn-cs"/>
                        </a:rPr>
                        <a:t>TOTAL</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lumMod val="75000"/>
                              <a:lumOff val="25000"/>
                            </a:schemeClr>
                          </a:solidFill>
                          <a:latin typeface="Gill Sans MT" panose="020B0502020104020203" pitchFamily="34" charset="0"/>
                        </a:rPr>
                        <a:t>225</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800" b="1" dirty="0">
                          <a:solidFill>
                            <a:schemeClr val="tx1">
                              <a:lumMod val="75000"/>
                              <a:lumOff val="25000"/>
                            </a:schemeClr>
                          </a:solidFill>
                          <a:latin typeface="Gill Sans MT" panose="020B0502020104020203" pitchFamily="34" charset="0"/>
                        </a:rPr>
                        <a:t>37</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lumMod val="75000"/>
                              <a:lumOff val="25000"/>
                            </a:schemeClr>
                          </a:solidFill>
                          <a:latin typeface="Gill Sans MT" panose="020B0502020104020203" pitchFamily="34" charset="0"/>
                        </a:rPr>
                        <a:t>262</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lumMod val="75000"/>
                              <a:lumOff val="25000"/>
                            </a:schemeClr>
                          </a:solidFill>
                          <a:latin typeface="Gill Sans MT" panose="020B0502020104020203" pitchFamily="34" charset="0"/>
                        </a:rPr>
                        <a:t>290</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800" b="1" dirty="0">
                          <a:solidFill>
                            <a:schemeClr val="tx1">
                              <a:lumMod val="75000"/>
                              <a:lumOff val="25000"/>
                            </a:schemeClr>
                          </a:solidFill>
                          <a:latin typeface="Gill Sans MT" panose="020B0502020104020203" pitchFamily="34" charset="0"/>
                        </a:rPr>
                        <a:t>53</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lumMod val="75000"/>
                              <a:lumOff val="25000"/>
                            </a:schemeClr>
                          </a:solidFill>
                          <a:latin typeface="Gill Sans MT" panose="020B0502020104020203" pitchFamily="34" charset="0"/>
                        </a:rPr>
                        <a:t>343</a:t>
                      </a:r>
                    </a:p>
                  </a:txBody>
                  <a:tcPr marL="121920" marR="1219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81117284"/>
                  </a:ext>
                </a:extLst>
              </a:tr>
            </a:tbl>
          </a:graphicData>
        </a:graphic>
      </p:graphicFrame>
      <p:sp>
        <p:nvSpPr>
          <p:cNvPr id="17" name="TextBox 16">
            <a:extLst>
              <a:ext uri="{FF2B5EF4-FFF2-40B4-BE49-F238E27FC236}">
                <a16:creationId xmlns:a16="http://schemas.microsoft.com/office/drawing/2014/main" id="{93E48D46-07F4-4473-CED8-AA28B24255AE}"/>
              </a:ext>
            </a:extLst>
          </p:cNvPr>
          <p:cNvSpPr txBox="1"/>
          <p:nvPr/>
        </p:nvSpPr>
        <p:spPr>
          <a:xfrm>
            <a:off x="0" y="6570565"/>
            <a:ext cx="12192000" cy="276999"/>
          </a:xfrm>
          <a:prstGeom prst="rect">
            <a:avLst/>
          </a:prstGeom>
          <a:noFill/>
        </p:spPr>
        <p:txBody>
          <a:bodyPr wrap="square" rtlCol="0">
            <a:spAutoFit/>
          </a:bodyPr>
          <a:lstStyle/>
          <a:p>
            <a:pPr algn="ctr"/>
            <a:r>
              <a:rPr lang="en-US" sz="1200" i="1" dirty="0">
                <a:solidFill>
                  <a:prstClr val="black"/>
                </a:solidFill>
                <a:latin typeface="Gill Sans MT" panose="020B0502020104020203" pitchFamily="34" charset="0"/>
              </a:rPr>
              <a:t>Source: Bermuda Assessment Referral Centre (BARC)</a:t>
            </a:r>
          </a:p>
        </p:txBody>
      </p:sp>
      <p:sp>
        <p:nvSpPr>
          <p:cNvPr id="18" name="Slide Number Placeholder 4">
            <a:extLst>
              <a:ext uri="{FF2B5EF4-FFF2-40B4-BE49-F238E27FC236}">
                <a16:creationId xmlns:a16="http://schemas.microsoft.com/office/drawing/2014/main" id="{FE93D338-5BCF-4249-7EAC-62FEBDB3C724}"/>
              </a:ext>
            </a:extLst>
          </p:cNvPr>
          <p:cNvSpPr txBox="1">
            <a:spLocks/>
          </p:cNvSpPr>
          <p:nvPr/>
        </p:nvSpPr>
        <p:spPr>
          <a:xfrm>
            <a:off x="9448800" y="6492875"/>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C46AE5E-4B6C-4A55-AB60-3F809FFB3D6F}" type="slidenum">
              <a:rPr lang="en-US" sz="1200" smtClean="0">
                <a:solidFill>
                  <a:prstClr val="black"/>
                </a:solidFill>
                <a:latin typeface="Gill Sans MT" panose="020B0502020104020203" pitchFamily="34" charset="0"/>
              </a:rPr>
              <a:pPr algn="r"/>
              <a:t>15</a:t>
            </a:fld>
            <a:endParaRPr lang="en-US" sz="1200" dirty="0">
              <a:solidFill>
                <a:prstClr val="black"/>
              </a:solidFill>
              <a:latin typeface="Gill Sans MT" panose="020B0502020104020203" pitchFamily="34" charset="0"/>
            </a:endParaRPr>
          </a:p>
        </p:txBody>
      </p:sp>
      <p:pic>
        <p:nvPicPr>
          <p:cNvPr id="20" name="Graphic 19" descr="School boy with solid fill">
            <a:extLst>
              <a:ext uri="{FF2B5EF4-FFF2-40B4-BE49-F238E27FC236}">
                <a16:creationId xmlns:a16="http://schemas.microsoft.com/office/drawing/2014/main" id="{F90FAE47-F8A3-1A08-8964-210C723126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37071" y="1318957"/>
            <a:ext cx="548640" cy="548640"/>
          </a:xfrm>
          <a:prstGeom prst="rect">
            <a:avLst/>
          </a:prstGeom>
        </p:spPr>
      </p:pic>
      <p:pic>
        <p:nvPicPr>
          <p:cNvPr id="22" name="Graphic 21" descr="School girl outline">
            <a:extLst>
              <a:ext uri="{FF2B5EF4-FFF2-40B4-BE49-F238E27FC236}">
                <a16:creationId xmlns:a16="http://schemas.microsoft.com/office/drawing/2014/main" id="{E7356387-41F9-DE26-5BA7-EC6F9A1615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55534" y="1295384"/>
            <a:ext cx="548640" cy="548640"/>
          </a:xfrm>
          <a:prstGeom prst="rect">
            <a:avLst/>
          </a:prstGeom>
        </p:spPr>
      </p:pic>
      <p:pic>
        <p:nvPicPr>
          <p:cNvPr id="23" name="Graphic 22" descr="School boy with solid fill">
            <a:extLst>
              <a:ext uri="{FF2B5EF4-FFF2-40B4-BE49-F238E27FC236}">
                <a16:creationId xmlns:a16="http://schemas.microsoft.com/office/drawing/2014/main" id="{B3E5A5E4-DBB2-56FD-6582-15C316A1ED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2531" y="1318957"/>
            <a:ext cx="548640" cy="548640"/>
          </a:xfrm>
          <a:prstGeom prst="rect">
            <a:avLst/>
          </a:prstGeom>
        </p:spPr>
      </p:pic>
      <p:pic>
        <p:nvPicPr>
          <p:cNvPr id="24" name="Graphic 23" descr="School girl outline">
            <a:extLst>
              <a:ext uri="{FF2B5EF4-FFF2-40B4-BE49-F238E27FC236}">
                <a16:creationId xmlns:a16="http://schemas.microsoft.com/office/drawing/2014/main" id="{38E93DBA-31C7-993B-5538-A7EF75A7E5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3344" y="1318957"/>
            <a:ext cx="548640" cy="548640"/>
          </a:xfrm>
          <a:prstGeom prst="rect">
            <a:avLst/>
          </a:prstGeom>
        </p:spPr>
      </p:pic>
    </p:spTree>
    <p:extLst>
      <p:ext uri="{BB962C8B-B14F-4D97-AF65-F5344CB8AC3E}">
        <p14:creationId xmlns:p14="http://schemas.microsoft.com/office/powerpoint/2010/main" val="287647016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727"/>
            <a:ext cx="12192000" cy="1371600"/>
          </a:xfrm>
        </p:spPr>
        <p:txBody>
          <a:bodyPr anchor="t">
            <a:normAutofit/>
          </a:bodyPr>
          <a:lstStyle/>
          <a:p>
            <a:pPr algn="ctr"/>
            <a:r>
              <a:rPr lang="en-US" sz="4000" b="1" dirty="0">
                <a:solidFill>
                  <a:srgbClr val="AF2058"/>
                </a:solidFill>
                <a:latin typeface="Gill Sans MT" panose="020B0502020104020203" pitchFamily="34" charset="0"/>
                <a:ea typeface="Roboto Black" panose="02000000000000000000" pitchFamily="2" charset="0"/>
                <a:cs typeface="Roboto Black" panose="02000000000000000000" pitchFamily="2" charset="0"/>
              </a:rPr>
              <a:t>LEVEL OF SEVERITY OF</a:t>
            </a:r>
            <a:br>
              <a:rPr lang="en-US" sz="4000" b="1" dirty="0">
                <a:solidFill>
                  <a:srgbClr val="AF2058"/>
                </a:solidFill>
                <a:latin typeface="Gill Sans MT" panose="020B0502020104020203" pitchFamily="34" charset="0"/>
                <a:ea typeface="Roboto Black" panose="02000000000000000000" pitchFamily="2" charset="0"/>
                <a:cs typeface="Roboto Black" panose="02000000000000000000" pitchFamily="2" charset="0"/>
              </a:rPr>
            </a:br>
            <a:r>
              <a:rPr lang="en-US" sz="4000" b="1" dirty="0">
                <a:solidFill>
                  <a:srgbClr val="AF2058"/>
                </a:solidFill>
                <a:latin typeface="Gill Sans MT" panose="020B0502020104020203" pitchFamily="34" charset="0"/>
                <a:ea typeface="Roboto Black" panose="02000000000000000000" pitchFamily="2" charset="0"/>
                <a:cs typeface="Roboto Black" panose="02000000000000000000" pitchFamily="2" charset="0"/>
              </a:rPr>
              <a:t>SUBSTANCE ABUSE OR DEPENDENCE </a:t>
            </a:r>
          </a:p>
        </p:txBody>
      </p:sp>
      <p:sp>
        <p:nvSpPr>
          <p:cNvPr id="5" name="Slide Number Placeholder 4"/>
          <p:cNvSpPr>
            <a:spLocks noGrp="1"/>
          </p:cNvSpPr>
          <p:nvPr>
            <p:ph type="sldNum" sz="quarter" idx="12"/>
          </p:nvPr>
        </p:nvSpPr>
        <p:spPr>
          <a:xfrm>
            <a:off x="9448800" y="6492875"/>
            <a:ext cx="2743200" cy="365125"/>
          </a:xfrm>
        </p:spPr>
        <p:txBody>
          <a:bodyPr/>
          <a:lstStyle/>
          <a:p>
            <a:fld id="{AC46AE5E-4B6C-4A55-AB60-3F809FFB3D6F}" type="slidenum">
              <a:rPr lang="en-US" smtClean="0">
                <a:solidFill>
                  <a:prstClr val="black"/>
                </a:solidFill>
                <a:latin typeface="Gill Sans MT" panose="020B0502020104020203" pitchFamily="34" charset="0"/>
              </a:rPr>
              <a:pPr/>
              <a:t>16</a:t>
            </a:fld>
            <a:endParaRPr lang="en-US" dirty="0">
              <a:solidFill>
                <a:prstClr val="black"/>
              </a:solidFill>
              <a:latin typeface="Gill Sans MT" panose="020B0502020104020203" pitchFamily="34" charset="0"/>
            </a:endParaRPr>
          </a:p>
        </p:txBody>
      </p:sp>
      <p:sp>
        <p:nvSpPr>
          <p:cNvPr id="9" name="TextBox 8"/>
          <p:cNvSpPr txBox="1"/>
          <p:nvPr/>
        </p:nvSpPr>
        <p:spPr>
          <a:xfrm>
            <a:off x="0" y="6570565"/>
            <a:ext cx="12192000" cy="287435"/>
          </a:xfrm>
          <a:prstGeom prst="rect">
            <a:avLst/>
          </a:prstGeom>
          <a:noFill/>
        </p:spPr>
        <p:txBody>
          <a:bodyPr wrap="square" rtlCol="0">
            <a:spAutoFit/>
          </a:bodyPr>
          <a:lstStyle/>
          <a:p>
            <a:pPr algn="ctr"/>
            <a:r>
              <a:rPr lang="en-US" sz="1200" i="1" dirty="0">
                <a:solidFill>
                  <a:prstClr val="black"/>
                </a:solidFill>
                <a:latin typeface="Gill Sans MT" panose="020B0502020104020203" pitchFamily="34" charset="0"/>
              </a:rPr>
              <a:t>Source: Bermuda Assessment Referral Centre (BARC)</a:t>
            </a:r>
          </a:p>
        </p:txBody>
      </p:sp>
      <p:graphicFrame>
        <p:nvGraphicFramePr>
          <p:cNvPr id="10" name="Chart 9">
            <a:extLst>
              <a:ext uri="{FF2B5EF4-FFF2-40B4-BE49-F238E27FC236}">
                <a16:creationId xmlns:a16="http://schemas.microsoft.com/office/drawing/2014/main" id="{5FD90B7F-E559-DBB0-E04E-DACE4705A48C}"/>
              </a:ext>
            </a:extLst>
          </p:cNvPr>
          <p:cNvGraphicFramePr/>
          <p:nvPr>
            <p:extLst>
              <p:ext uri="{D42A27DB-BD31-4B8C-83A1-F6EECF244321}">
                <p14:modId xmlns:p14="http://schemas.microsoft.com/office/powerpoint/2010/main" val="2008664840"/>
              </p:ext>
            </p:extLst>
          </p:nvPr>
        </p:nvGraphicFramePr>
        <p:xfrm>
          <a:off x="268941" y="1584507"/>
          <a:ext cx="11290311" cy="46903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6996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left)">
                                      <p:cBhvr>
                                        <p:cTn id="7" dur="500"/>
                                        <p:tgtEl>
                                          <p:spTgt spid="10">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wipe(left)">
                                      <p:cBhvr>
                                        <p:cTn id="11" dur="500"/>
                                        <p:tgtEl>
                                          <p:spTgt spid="10">
                                            <p:graphicEl>
                                              <a:chart seriesIdx="-4" categoryIdx="0" bldStep="category"/>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wipe(left)">
                                      <p:cBhvr>
                                        <p:cTn id="15" dur="500"/>
                                        <p:tgtEl>
                                          <p:spTgt spid="10">
                                            <p:graphicEl>
                                              <a:chart seriesIdx="-4" categoryIdx="1" bldStep="category"/>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graphicEl>
                                              <a:chart seriesIdx="-4" categoryIdx="2" bldStep="category"/>
                                            </p:graphicEl>
                                          </p:spTgt>
                                        </p:tgtEl>
                                        <p:attrNameLst>
                                          <p:attrName>style.visibility</p:attrName>
                                        </p:attrNameLst>
                                      </p:cBhvr>
                                      <p:to>
                                        <p:strVal val="visible"/>
                                      </p:to>
                                    </p:set>
                                    <p:animEffect transition="in" filter="wipe(left)">
                                      <p:cBhvr>
                                        <p:cTn id="19" dur="500"/>
                                        <p:tgtEl>
                                          <p:spTgt spid="10">
                                            <p:graphicEl>
                                              <a:chart seriesIdx="-4" categoryIdx="2" bldStep="category"/>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graphicEl>
                                              <a:chart seriesIdx="-4" categoryIdx="3" bldStep="category"/>
                                            </p:graphicEl>
                                          </p:spTgt>
                                        </p:tgtEl>
                                        <p:attrNameLst>
                                          <p:attrName>style.visibility</p:attrName>
                                        </p:attrNameLst>
                                      </p:cBhvr>
                                      <p:to>
                                        <p:strVal val="visible"/>
                                      </p:to>
                                    </p:set>
                                    <p:animEffect transition="in" filter="wipe(left)">
                                      <p:cBhvr>
                                        <p:cTn id="23" dur="500"/>
                                        <p:tgtEl>
                                          <p:spTgt spid="10">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 y="-9894"/>
            <a:ext cx="12188952" cy="1371600"/>
          </a:xfrm>
        </p:spPr>
        <p:txBody>
          <a:bodyPr anchor="t">
            <a:normAutofit/>
          </a:bodyPr>
          <a:lstStyle/>
          <a:p>
            <a:pPr algn="ctr"/>
            <a:r>
              <a:rPr lang="en-US" sz="4800" b="1" dirty="0">
                <a:solidFill>
                  <a:srgbClr val="AF2058"/>
                </a:solidFill>
                <a:latin typeface="Gill Sans MT" panose="020B0502020104020203" pitchFamily="34" charset="0"/>
                <a:ea typeface="Roboto Black" panose="02000000000000000000" pitchFamily="2" charset="0"/>
                <a:cs typeface="Roboto Black" panose="02000000000000000000" pitchFamily="2" charset="0"/>
              </a:rPr>
              <a:t>IMPAIRED DRIVING </a:t>
            </a:r>
          </a:p>
        </p:txBody>
      </p:sp>
      <p:sp>
        <p:nvSpPr>
          <p:cNvPr id="13" name="Text Placeholder 12"/>
          <p:cNvSpPr>
            <a:spLocks noGrp="1"/>
          </p:cNvSpPr>
          <p:nvPr>
            <p:ph type="body" idx="1"/>
          </p:nvPr>
        </p:nvSpPr>
        <p:spPr>
          <a:xfrm>
            <a:off x="278407" y="1259422"/>
            <a:ext cx="5624682" cy="434898"/>
          </a:xfrm>
        </p:spPr>
        <p:txBody>
          <a:bodyPr>
            <a:normAutofit/>
          </a:bodyPr>
          <a:lstStyle/>
          <a:p>
            <a:pPr algn="ctr"/>
            <a:r>
              <a:rPr lang="en-US" spc="300" dirty="0">
                <a:latin typeface="Gill Sans MT" panose="020B0502020104020203" pitchFamily="34" charset="0"/>
              </a:rPr>
              <a:t>DUI STOPS</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4076166079"/>
              </p:ext>
            </p:extLst>
          </p:nvPr>
        </p:nvGraphicFramePr>
        <p:xfrm>
          <a:off x="182880" y="1700467"/>
          <a:ext cx="5501642" cy="395449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Placeholder 13"/>
          <p:cNvSpPr>
            <a:spLocks noGrp="1"/>
          </p:cNvSpPr>
          <p:nvPr>
            <p:ph type="body" sz="quarter" idx="3"/>
          </p:nvPr>
        </p:nvSpPr>
        <p:spPr>
          <a:xfrm>
            <a:off x="6308982" y="1259422"/>
            <a:ext cx="5624682" cy="434898"/>
          </a:xfrm>
        </p:spPr>
        <p:txBody>
          <a:bodyPr>
            <a:normAutofit/>
          </a:bodyPr>
          <a:lstStyle/>
          <a:p>
            <a:pPr algn="ctr"/>
            <a:r>
              <a:rPr lang="en-US" spc="300" dirty="0">
                <a:latin typeface="Gill Sans MT" panose="020B0502020104020203" pitchFamily="34" charset="0"/>
              </a:rPr>
              <a:t>BREATHALYSER RESULTS</a:t>
            </a:r>
          </a:p>
        </p:txBody>
      </p:sp>
      <p:graphicFrame>
        <p:nvGraphicFramePr>
          <p:cNvPr id="11" name="Content Placeholder 11"/>
          <p:cNvGraphicFramePr>
            <a:graphicFrameLocks noGrp="1"/>
          </p:cNvGraphicFramePr>
          <p:nvPr>
            <p:ph sz="quarter" idx="4"/>
            <p:extLst>
              <p:ext uri="{D42A27DB-BD31-4B8C-83A1-F6EECF244321}">
                <p14:modId xmlns:p14="http://schemas.microsoft.com/office/powerpoint/2010/main" val="2114818757"/>
              </p:ext>
            </p:extLst>
          </p:nvPr>
        </p:nvGraphicFramePr>
        <p:xfrm>
          <a:off x="6308982" y="1815775"/>
          <a:ext cx="5323598" cy="3947011"/>
        </p:xfrm>
        <a:graphic>
          <a:graphicData uri="http://schemas.openxmlformats.org/drawingml/2006/chart">
            <c:chart xmlns:c="http://schemas.openxmlformats.org/drawingml/2006/chart" xmlns:r="http://schemas.openxmlformats.org/officeDocument/2006/relationships" r:id="rId4"/>
          </a:graphicData>
        </a:graphic>
      </p:graphicFrame>
      <p:sp>
        <p:nvSpPr>
          <p:cNvPr id="19" name="Slide Number Placeholder 18"/>
          <p:cNvSpPr>
            <a:spLocks noGrp="1"/>
          </p:cNvSpPr>
          <p:nvPr>
            <p:ph type="sldNum" sz="quarter" idx="12"/>
          </p:nvPr>
        </p:nvSpPr>
        <p:spPr>
          <a:xfrm>
            <a:off x="9448800" y="6492875"/>
            <a:ext cx="2743200" cy="365125"/>
          </a:xfrm>
        </p:spPr>
        <p:txBody>
          <a:bodyPr/>
          <a:lstStyle/>
          <a:p>
            <a:fld id="{AC46AE5E-4B6C-4A55-AB60-3F809FFB3D6F}" type="slidenum">
              <a:rPr lang="en-US" smtClean="0">
                <a:solidFill>
                  <a:schemeClr val="tx1"/>
                </a:solidFill>
                <a:latin typeface="Gill Sans MT" panose="020B0502020104020203" pitchFamily="34" charset="0"/>
              </a:rPr>
              <a:t>17</a:t>
            </a:fld>
            <a:endParaRPr lang="en-US" dirty="0">
              <a:solidFill>
                <a:schemeClr val="tx1"/>
              </a:solidFill>
              <a:latin typeface="Gill Sans MT" panose="020B0502020104020203" pitchFamily="34" charset="0"/>
            </a:endParaRPr>
          </a:p>
        </p:txBody>
      </p:sp>
      <p:sp>
        <p:nvSpPr>
          <p:cNvPr id="9" name="TextBox 8"/>
          <p:cNvSpPr txBox="1"/>
          <p:nvPr/>
        </p:nvSpPr>
        <p:spPr>
          <a:xfrm>
            <a:off x="0" y="6592127"/>
            <a:ext cx="12192000" cy="276999"/>
          </a:xfrm>
          <a:prstGeom prst="rect">
            <a:avLst/>
          </a:prstGeom>
          <a:noFill/>
        </p:spPr>
        <p:txBody>
          <a:bodyPr wrap="square" rtlCol="0">
            <a:spAutoFit/>
          </a:bodyPr>
          <a:lstStyle/>
          <a:p>
            <a:pPr algn="ctr"/>
            <a:r>
              <a:rPr lang="en-US" sz="1200" i="1" dirty="0">
                <a:latin typeface="Gill Sans MT" panose="020B0502020104020203" pitchFamily="34" charset="0"/>
              </a:rPr>
              <a:t>Source: Bermuda Police Service</a:t>
            </a:r>
          </a:p>
        </p:txBody>
      </p:sp>
      <p:sp>
        <p:nvSpPr>
          <p:cNvPr id="10" name="TextBox 9"/>
          <p:cNvSpPr txBox="1"/>
          <p:nvPr/>
        </p:nvSpPr>
        <p:spPr>
          <a:xfrm>
            <a:off x="401447" y="5762786"/>
            <a:ext cx="5481572" cy="707886"/>
          </a:xfrm>
          <a:prstGeom prst="rect">
            <a:avLst/>
          </a:prstGeom>
          <a:solidFill>
            <a:srgbClr val="065B77"/>
          </a:solidFill>
        </p:spPr>
        <p:txBody>
          <a:bodyPr wrap="square" rtlCol="0">
            <a:spAutoFit/>
          </a:bodyPr>
          <a:lstStyle/>
          <a:p>
            <a:pPr lvl="1" algn="ctr"/>
            <a:r>
              <a:rPr lang="en-US" sz="2000" b="1" i="1" dirty="0">
                <a:solidFill>
                  <a:schemeClr val="bg1"/>
                </a:solidFill>
                <a:latin typeface="Gill Sans MT" panose="020B0502020104020203" pitchFamily="34" charset="0"/>
                <a:ea typeface="Arial" charset="0"/>
                <a:cs typeface="Arial" charset="0"/>
              </a:rPr>
              <a:t>Most persons stopped were 1 to 2 times above legal limit</a:t>
            </a:r>
            <a:endParaRPr lang="en-US" sz="2000" i="1" dirty="0">
              <a:solidFill>
                <a:schemeClr val="bg1"/>
              </a:solidFill>
              <a:latin typeface="Gill Sans MT" panose="020B0502020104020203" pitchFamily="34" charset="0"/>
              <a:ea typeface="Arial" charset="0"/>
              <a:cs typeface="Arial" charset="0"/>
            </a:endParaRPr>
          </a:p>
        </p:txBody>
      </p:sp>
      <p:sp>
        <p:nvSpPr>
          <p:cNvPr id="15" name="Rectangle 14"/>
          <p:cNvSpPr/>
          <p:nvPr/>
        </p:nvSpPr>
        <p:spPr>
          <a:xfrm>
            <a:off x="6308982" y="5762787"/>
            <a:ext cx="5549189" cy="707886"/>
          </a:xfrm>
          <a:prstGeom prst="rect">
            <a:avLst/>
          </a:prstGeom>
          <a:solidFill>
            <a:srgbClr val="065B77"/>
          </a:solidFill>
        </p:spPr>
        <p:txBody>
          <a:bodyPr wrap="square" anchor="ctr">
            <a:spAutoFit/>
          </a:bodyPr>
          <a:lstStyle/>
          <a:p>
            <a:pPr algn="ctr"/>
            <a:r>
              <a:rPr lang="en-US" sz="2000" b="1" i="1" dirty="0">
                <a:solidFill>
                  <a:schemeClr val="bg1"/>
                </a:solidFill>
                <a:latin typeface="Gill Sans MT" panose="020B0502020104020203" pitchFamily="34" charset="0"/>
                <a:ea typeface="Arial" charset="0"/>
                <a:cs typeface="Arial" charset="0"/>
              </a:rPr>
              <a:t>Males were 1-2 times over the limit ,while females tended to be 2-3 times above the limit</a:t>
            </a:r>
            <a:endParaRPr lang="en-US" sz="2000" dirty="0"/>
          </a:p>
        </p:txBody>
      </p:sp>
    </p:spTree>
    <p:extLst>
      <p:ext uri="{BB962C8B-B14F-4D97-AF65-F5344CB8AC3E}">
        <p14:creationId xmlns:p14="http://schemas.microsoft.com/office/powerpoint/2010/main" val="1409663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1"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p:cNvSpPr>
            <a:spLocks noGrp="1"/>
          </p:cNvSpPr>
          <p:nvPr>
            <p:ph type="sldNum" sz="quarter" idx="12"/>
          </p:nvPr>
        </p:nvSpPr>
        <p:spPr>
          <a:xfrm>
            <a:off x="9448800" y="6470650"/>
            <a:ext cx="2743200" cy="365125"/>
          </a:xfrm>
        </p:spPr>
        <p:txBody>
          <a:bodyPr/>
          <a:lstStyle/>
          <a:p>
            <a:fld id="{AC46AE5E-4B6C-4A55-AB60-3F809FFB3D6F}" type="slidenum">
              <a:rPr lang="en-US" smtClean="0">
                <a:solidFill>
                  <a:schemeClr val="tx1"/>
                </a:solidFill>
                <a:latin typeface="Gill Sans MT" panose="020B0502020104020203" pitchFamily="34" charset="0"/>
              </a:rPr>
              <a:t>18</a:t>
            </a:fld>
            <a:endParaRPr lang="en-US" dirty="0">
              <a:solidFill>
                <a:schemeClr val="tx1"/>
              </a:solidFill>
              <a:latin typeface="Gill Sans MT" panose="020B0502020104020203" pitchFamily="34" charset="0"/>
            </a:endParaRPr>
          </a:p>
        </p:txBody>
      </p:sp>
      <p:sp>
        <p:nvSpPr>
          <p:cNvPr id="9" name="TextBox 8"/>
          <p:cNvSpPr txBox="1"/>
          <p:nvPr/>
        </p:nvSpPr>
        <p:spPr>
          <a:xfrm>
            <a:off x="571499" y="6444477"/>
            <a:ext cx="10991857" cy="276999"/>
          </a:xfrm>
          <a:prstGeom prst="rect">
            <a:avLst/>
          </a:prstGeom>
          <a:noFill/>
        </p:spPr>
        <p:txBody>
          <a:bodyPr wrap="square" rtlCol="0">
            <a:spAutoFit/>
          </a:bodyPr>
          <a:lstStyle/>
          <a:p>
            <a:pPr algn="ctr"/>
            <a:r>
              <a:rPr lang="en-US" sz="1200" i="1" dirty="0">
                <a:latin typeface="Gill Sans MT" panose="020B0502020104020203" pitchFamily="34" charset="0"/>
              </a:rPr>
              <a:t>Source: Bermuda Professional Counselling Service and FOCUS </a:t>
            </a:r>
          </a:p>
        </p:txBody>
      </p:sp>
      <p:graphicFrame>
        <p:nvGraphicFramePr>
          <p:cNvPr id="5" name="Chart 4">
            <a:extLst>
              <a:ext uri="{FF2B5EF4-FFF2-40B4-BE49-F238E27FC236}">
                <a16:creationId xmlns:a16="http://schemas.microsoft.com/office/drawing/2014/main" id="{9D9FE9A5-BBF2-EB97-D6D1-A0B99C4F11AD}"/>
              </a:ext>
            </a:extLst>
          </p:cNvPr>
          <p:cNvGraphicFramePr/>
          <p:nvPr>
            <p:extLst>
              <p:ext uri="{D42A27DB-BD31-4B8C-83A1-F6EECF244321}">
                <p14:modId xmlns:p14="http://schemas.microsoft.com/office/powerpoint/2010/main" val="1509298202"/>
              </p:ext>
            </p:extLst>
          </p:nvPr>
        </p:nvGraphicFramePr>
        <p:xfrm>
          <a:off x="590550" y="1168400"/>
          <a:ext cx="10972807" cy="498475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a:extLst>
              <a:ext uri="{FF2B5EF4-FFF2-40B4-BE49-F238E27FC236}">
                <a16:creationId xmlns:a16="http://schemas.microsoft.com/office/drawing/2014/main" id="{E250F2FC-2550-C30D-A4D9-BDB00C9DC96C}"/>
              </a:ext>
            </a:extLst>
          </p:cNvPr>
          <p:cNvSpPr txBox="1">
            <a:spLocks noChangeArrowheads="1"/>
          </p:cNvSpPr>
          <p:nvPr/>
        </p:nvSpPr>
        <p:spPr>
          <a:xfrm>
            <a:off x="0" y="-57152"/>
            <a:ext cx="12192000" cy="13716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AF2058"/>
                </a:solidFill>
                <a:latin typeface="Gill Sans MT" panose="020B0502020104020203" pitchFamily="34" charset="0"/>
                <a:cs typeface="Calibri" panose="020F0502020204030204" pitchFamily="34" charset="0"/>
              </a:rPr>
              <a:t>DUI CLASS PARTICIPATION</a:t>
            </a:r>
          </a:p>
        </p:txBody>
      </p:sp>
    </p:spTree>
    <p:extLst>
      <p:ext uri="{BB962C8B-B14F-4D97-AF65-F5344CB8AC3E}">
        <p14:creationId xmlns:p14="http://schemas.microsoft.com/office/powerpoint/2010/main" val="2325323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500"/>
                                        <p:tgtEl>
                                          <p:spTgt spid="5">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left)">
                                      <p:cBhvr>
                                        <p:cTn id="11" dur="500"/>
                                        <p:tgtEl>
                                          <p:spTgt spid="5">
                                            <p:graphicEl>
                                              <a:chart seriesIdx="-4" categoryIdx="0" bldStep="category"/>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left)">
                                      <p:cBhvr>
                                        <p:cTn id="15" dur="500"/>
                                        <p:tgtEl>
                                          <p:spTgt spid="5">
                                            <p:graphicEl>
                                              <a:chart seriesIdx="-4" categoryIdx="1" bldStep="category"/>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left)">
                                      <p:cBhvr>
                                        <p:cTn id="19" dur="500"/>
                                        <p:tgtEl>
                                          <p:spTgt spid="5">
                                            <p:graphicEl>
                                              <a:chart seriesIdx="-4" categoryIdx="2" bldStep="category"/>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wipe(left)">
                                      <p:cBhvr>
                                        <p:cTn id="23" dur="500"/>
                                        <p:tgtEl>
                                          <p:spTgt spid="5">
                                            <p:graphicEl>
                                              <a:chart seriesIdx="-4" categoryIdx="3" bldStep="category"/>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wipe(left)">
                                      <p:cBhvr>
                                        <p:cTn id="27" dur="500"/>
                                        <p:tgtEl>
                                          <p:spTgt spid="5">
                                            <p:graphicEl>
                                              <a:chart seriesIdx="-4" categoryIdx="4" bldStep="category"/>
                                            </p:graphic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wipe(left)">
                                      <p:cBhvr>
                                        <p:cTn id="31" dur="500"/>
                                        <p:tgtEl>
                                          <p:spTgt spid="5">
                                            <p:graphicEl>
                                              <a:chart seriesIdx="-4" categoryIdx="5" bldStep="category"/>
                                            </p:graphic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wipe(left)">
                                      <p:cBhvr>
                                        <p:cTn id="35" dur="500"/>
                                        <p:tgtEl>
                                          <p:spTgt spid="5">
                                            <p:graphicEl>
                                              <a:chart seriesIdx="-4" categoryIdx="6" bldStep="category"/>
                                            </p:graphic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5">
                                            <p:graphicEl>
                                              <a:chart seriesIdx="-4" categoryIdx="7" bldStep="category"/>
                                            </p:graphicEl>
                                          </p:spTgt>
                                        </p:tgtEl>
                                        <p:attrNameLst>
                                          <p:attrName>style.visibility</p:attrName>
                                        </p:attrNameLst>
                                      </p:cBhvr>
                                      <p:to>
                                        <p:strVal val="visible"/>
                                      </p:to>
                                    </p:set>
                                    <p:animEffect transition="in" filter="wipe(left)">
                                      <p:cBhvr>
                                        <p:cTn id="39" dur="500"/>
                                        <p:tgtEl>
                                          <p:spTgt spid="5">
                                            <p:graphicEl>
                                              <a:chart seriesIdx="-4" categoryIdx="7" bldStep="category"/>
                                            </p:graphic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5">
                                            <p:graphicEl>
                                              <a:chart seriesIdx="-4" categoryIdx="8" bldStep="category"/>
                                            </p:graphicEl>
                                          </p:spTgt>
                                        </p:tgtEl>
                                        <p:attrNameLst>
                                          <p:attrName>style.visibility</p:attrName>
                                        </p:attrNameLst>
                                      </p:cBhvr>
                                      <p:to>
                                        <p:strVal val="visible"/>
                                      </p:to>
                                    </p:set>
                                    <p:animEffect transition="in" filter="wipe(left)">
                                      <p:cBhvr>
                                        <p:cTn id="43" dur="500"/>
                                        <p:tgtEl>
                                          <p:spTgt spid="5">
                                            <p:graphicEl>
                                              <a:chart seriesIdx="-4" categoryIdx="8"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448800" y="6492875"/>
            <a:ext cx="2743200" cy="365125"/>
          </a:xfrm>
        </p:spPr>
        <p:txBody>
          <a:bodyPr/>
          <a:lstStyle/>
          <a:p>
            <a:fld id="{AC46AE5E-4B6C-4A55-AB60-3F809FFB3D6F}" type="slidenum">
              <a:rPr lang="en-US" smtClean="0">
                <a:solidFill>
                  <a:schemeClr val="tx1"/>
                </a:solidFill>
                <a:latin typeface="Gill Sans MT" panose="020B0502020104020203" pitchFamily="34" charset="0"/>
              </a:rPr>
              <a:t>19</a:t>
            </a:fld>
            <a:endParaRPr lang="en-US" dirty="0">
              <a:solidFill>
                <a:schemeClr val="tx1"/>
              </a:solidFill>
              <a:latin typeface="Gill Sans MT" panose="020B0502020104020203" pitchFamily="34" charset="0"/>
            </a:endParaRPr>
          </a:p>
        </p:txBody>
      </p:sp>
      <p:sp>
        <p:nvSpPr>
          <p:cNvPr id="2" name="Rectangle 2">
            <a:extLst>
              <a:ext uri="{FF2B5EF4-FFF2-40B4-BE49-F238E27FC236}">
                <a16:creationId xmlns:a16="http://schemas.microsoft.com/office/drawing/2014/main" id="{9505BB6D-B324-BE5B-2CF7-05C7AEC3507D}"/>
              </a:ext>
            </a:extLst>
          </p:cNvPr>
          <p:cNvSpPr txBox="1">
            <a:spLocks noChangeArrowheads="1"/>
          </p:cNvSpPr>
          <p:nvPr/>
        </p:nvSpPr>
        <p:spPr>
          <a:xfrm>
            <a:off x="2843" y="0"/>
            <a:ext cx="12188952" cy="13716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AF2058"/>
                </a:solidFill>
                <a:latin typeface="Gill Sans MT" panose="020B0502020104020203" pitchFamily="34" charset="0"/>
                <a:ea typeface="Roboto Black" panose="02000000000000000000" pitchFamily="2" charset="0"/>
                <a:cs typeface="Roboto Black" panose="02000000000000000000" pitchFamily="2" charset="0"/>
              </a:rPr>
              <a:t>MORTALITY DATA</a:t>
            </a:r>
          </a:p>
        </p:txBody>
      </p:sp>
      <p:sp>
        <p:nvSpPr>
          <p:cNvPr id="13" name="TextBox 12">
            <a:extLst>
              <a:ext uri="{FF2B5EF4-FFF2-40B4-BE49-F238E27FC236}">
                <a16:creationId xmlns:a16="http://schemas.microsoft.com/office/drawing/2014/main" id="{1509BCDD-5EDF-75D2-1B7C-6F5900506286}"/>
              </a:ext>
            </a:extLst>
          </p:cNvPr>
          <p:cNvSpPr txBox="1"/>
          <p:nvPr/>
        </p:nvSpPr>
        <p:spPr>
          <a:xfrm>
            <a:off x="7545730" y="1239121"/>
            <a:ext cx="2765894" cy="523220"/>
          </a:xfrm>
          <a:prstGeom prst="rect">
            <a:avLst/>
          </a:prstGeom>
          <a:noFill/>
        </p:spPr>
        <p:txBody>
          <a:bodyPr wrap="square" rtlCol="0">
            <a:spAutoFit/>
          </a:bodyPr>
          <a:lstStyle/>
          <a:p>
            <a:r>
              <a:rPr lang="en-US" sz="2800" b="1" dirty="0">
                <a:solidFill>
                  <a:schemeClr val="tx1">
                    <a:lumMod val="50000"/>
                    <a:lumOff val="50000"/>
                  </a:schemeClr>
                </a:solidFill>
                <a:latin typeface="Gill Sans MT" panose="020B0502020104020203" pitchFamily="34" charset="0"/>
              </a:rPr>
              <a:t>2023</a:t>
            </a:r>
          </a:p>
        </p:txBody>
      </p:sp>
      <p:graphicFrame>
        <p:nvGraphicFramePr>
          <p:cNvPr id="14" name="Chart 13">
            <a:extLst>
              <a:ext uri="{FF2B5EF4-FFF2-40B4-BE49-F238E27FC236}">
                <a16:creationId xmlns:a16="http://schemas.microsoft.com/office/drawing/2014/main" id="{37600517-678F-3AD3-2CB8-DDC50C8A33DF}"/>
              </a:ext>
            </a:extLst>
          </p:cNvPr>
          <p:cNvGraphicFramePr/>
          <p:nvPr>
            <p:extLst>
              <p:ext uri="{D42A27DB-BD31-4B8C-83A1-F6EECF244321}">
                <p14:modId xmlns:p14="http://schemas.microsoft.com/office/powerpoint/2010/main" val="1376374197"/>
              </p:ext>
            </p:extLst>
          </p:nvPr>
        </p:nvGraphicFramePr>
        <p:xfrm>
          <a:off x="7545730" y="1665962"/>
          <a:ext cx="4021239" cy="450432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6911F459-FE2E-D977-FDA9-E7256B7166E0}"/>
              </a:ext>
            </a:extLst>
          </p:cNvPr>
          <p:cNvSpPr txBox="1"/>
          <p:nvPr/>
        </p:nvSpPr>
        <p:spPr>
          <a:xfrm>
            <a:off x="4064000" y="1229751"/>
            <a:ext cx="1938978" cy="523220"/>
          </a:xfrm>
          <a:prstGeom prst="rect">
            <a:avLst/>
          </a:prstGeom>
          <a:noFill/>
        </p:spPr>
        <p:txBody>
          <a:bodyPr wrap="square" rtlCol="0">
            <a:spAutoFit/>
          </a:bodyPr>
          <a:lstStyle/>
          <a:p>
            <a:r>
              <a:rPr lang="en-US" sz="2800" b="1" dirty="0">
                <a:latin typeface="Gill Sans MT" panose="020B0502020104020203" pitchFamily="34" charset="0"/>
              </a:rPr>
              <a:t>2022</a:t>
            </a:r>
          </a:p>
        </p:txBody>
      </p:sp>
      <p:graphicFrame>
        <p:nvGraphicFramePr>
          <p:cNvPr id="20" name="Chart 19">
            <a:extLst>
              <a:ext uri="{FF2B5EF4-FFF2-40B4-BE49-F238E27FC236}">
                <a16:creationId xmlns:a16="http://schemas.microsoft.com/office/drawing/2014/main" id="{E3F1C200-F82F-FCF5-BABC-9DC4C26FD22E}"/>
              </a:ext>
            </a:extLst>
          </p:cNvPr>
          <p:cNvGraphicFramePr/>
          <p:nvPr>
            <p:extLst>
              <p:ext uri="{D42A27DB-BD31-4B8C-83A1-F6EECF244321}">
                <p14:modId xmlns:p14="http://schemas.microsoft.com/office/powerpoint/2010/main" val="2427076145"/>
              </p:ext>
            </p:extLst>
          </p:nvPr>
        </p:nvGraphicFramePr>
        <p:xfrm>
          <a:off x="159657" y="1665962"/>
          <a:ext cx="8251372" cy="4504329"/>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0">
            <a:extLst>
              <a:ext uri="{FF2B5EF4-FFF2-40B4-BE49-F238E27FC236}">
                <a16:creationId xmlns:a16="http://schemas.microsoft.com/office/drawing/2014/main" id="{A1E5C70D-97F7-A0CB-9D15-3F2DBF8FE02F}"/>
              </a:ext>
            </a:extLst>
          </p:cNvPr>
          <p:cNvSpPr/>
          <p:nvPr/>
        </p:nvSpPr>
        <p:spPr>
          <a:xfrm>
            <a:off x="0" y="6428552"/>
            <a:ext cx="12192000" cy="276999"/>
          </a:xfrm>
          <a:prstGeom prst="rect">
            <a:avLst/>
          </a:prstGeom>
        </p:spPr>
        <p:txBody>
          <a:bodyPr wrap="square">
            <a:spAutoFit/>
          </a:bodyPr>
          <a:lstStyle/>
          <a:p>
            <a:pPr algn="ctr"/>
            <a:r>
              <a:rPr lang="en-US" sz="1200" i="1" dirty="0">
                <a:latin typeface="Gill Sans MT" panose="020B0502020104020203" pitchFamily="34" charset="0"/>
              </a:rPr>
              <a:t>Source: Central Government Lab</a:t>
            </a:r>
          </a:p>
        </p:txBody>
      </p:sp>
    </p:spTree>
    <p:extLst>
      <p:ext uri="{BB962C8B-B14F-4D97-AF65-F5344CB8AC3E}">
        <p14:creationId xmlns:p14="http://schemas.microsoft.com/office/powerpoint/2010/main" val="2412723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wipe(left)">
                                      <p:cBhvr>
                                        <p:cTn id="11" dur="500"/>
                                        <p:tgtEl>
                                          <p:spTgt spid="20">
                                            <p:graphicEl>
                                              <a:chart seriesIdx="-3" categoryIdx="-3" bldStep="gridLegend"/>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graphicEl>
                                              <a:chart seriesIdx="-4" categoryIdx="0" bldStep="category"/>
                                            </p:graphicEl>
                                          </p:spTgt>
                                        </p:tgtEl>
                                        <p:attrNameLst>
                                          <p:attrName>style.visibility</p:attrName>
                                        </p:attrNameLst>
                                      </p:cBhvr>
                                      <p:to>
                                        <p:strVal val="visible"/>
                                      </p:to>
                                    </p:set>
                                    <p:animEffect transition="in" filter="wipe(left)">
                                      <p:cBhvr>
                                        <p:cTn id="15" dur="500"/>
                                        <p:tgtEl>
                                          <p:spTgt spid="20">
                                            <p:graphicEl>
                                              <a:chart seriesIdx="-4" categoryIdx="0" bldStep="category"/>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
                                            <p:graphicEl>
                                              <a:chart seriesIdx="-4" categoryIdx="1" bldStep="category"/>
                                            </p:graphicEl>
                                          </p:spTgt>
                                        </p:tgtEl>
                                        <p:attrNameLst>
                                          <p:attrName>style.visibility</p:attrName>
                                        </p:attrNameLst>
                                      </p:cBhvr>
                                      <p:to>
                                        <p:strVal val="visible"/>
                                      </p:to>
                                    </p:set>
                                    <p:animEffect transition="in" filter="wipe(left)">
                                      <p:cBhvr>
                                        <p:cTn id="19" dur="500"/>
                                        <p:tgtEl>
                                          <p:spTgt spid="20">
                                            <p:graphicEl>
                                              <a:chart seriesIdx="-4" categoryIdx="1" bldStep="category"/>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0">
                                            <p:graphicEl>
                                              <a:chart seriesIdx="-4" categoryIdx="2" bldStep="category"/>
                                            </p:graphicEl>
                                          </p:spTgt>
                                        </p:tgtEl>
                                        <p:attrNameLst>
                                          <p:attrName>style.visibility</p:attrName>
                                        </p:attrNameLst>
                                      </p:cBhvr>
                                      <p:to>
                                        <p:strVal val="visible"/>
                                      </p:to>
                                    </p:set>
                                    <p:animEffect transition="in" filter="wipe(left)">
                                      <p:cBhvr>
                                        <p:cTn id="23" dur="500"/>
                                        <p:tgtEl>
                                          <p:spTgt spid="20">
                                            <p:graphicEl>
                                              <a:chart seriesIdx="-4" categoryIdx="2" bldStep="category"/>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graphicEl>
                                              <a:chart seriesIdx="-4" categoryIdx="3" bldStep="category"/>
                                            </p:graphicEl>
                                          </p:spTgt>
                                        </p:tgtEl>
                                        <p:attrNameLst>
                                          <p:attrName>style.visibility</p:attrName>
                                        </p:attrNameLst>
                                      </p:cBhvr>
                                      <p:to>
                                        <p:strVal val="visible"/>
                                      </p:to>
                                    </p:set>
                                    <p:animEffect transition="in" filter="wipe(left)">
                                      <p:cBhvr>
                                        <p:cTn id="27" dur="500"/>
                                        <p:tgtEl>
                                          <p:spTgt spid="20">
                                            <p:graphicEl>
                                              <a:chart seriesIdx="-4" categoryIdx="3" bldStep="category"/>
                                            </p:graphic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wipe(left)">
                                      <p:cBhvr>
                                        <p:cTn id="34" dur="500"/>
                                        <p:tgtEl>
                                          <p:spTgt spid="14">
                                            <p:graphicEl>
                                              <a:chart seriesIdx="-3" categoryIdx="-3" bldStep="gridLegend"/>
                                            </p:graphicEl>
                                          </p:spTgt>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14">
                                            <p:graphicEl>
                                              <a:chart seriesIdx="-4" categoryIdx="0" bldStep="category"/>
                                            </p:graphicEl>
                                          </p:spTgt>
                                        </p:tgtEl>
                                        <p:attrNameLst>
                                          <p:attrName>style.visibility</p:attrName>
                                        </p:attrNameLst>
                                      </p:cBhvr>
                                      <p:to>
                                        <p:strVal val="visible"/>
                                      </p:to>
                                    </p:set>
                                    <p:animEffect transition="in" filter="wipe(left)">
                                      <p:cBhvr>
                                        <p:cTn id="38" dur="500"/>
                                        <p:tgtEl>
                                          <p:spTgt spid="14">
                                            <p:graphicEl>
                                              <a:chart seriesIdx="-4" categoryIdx="0" bldStep="category"/>
                                            </p:graphicEl>
                                          </p:spTgt>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14">
                                            <p:graphicEl>
                                              <a:chart seriesIdx="-4" categoryIdx="1" bldStep="category"/>
                                            </p:graphicEl>
                                          </p:spTgt>
                                        </p:tgtEl>
                                        <p:attrNameLst>
                                          <p:attrName>style.visibility</p:attrName>
                                        </p:attrNameLst>
                                      </p:cBhvr>
                                      <p:to>
                                        <p:strVal val="visible"/>
                                      </p:to>
                                    </p:set>
                                    <p:animEffect transition="in" filter="wipe(left)">
                                      <p:cBhvr>
                                        <p:cTn id="42" dur="500"/>
                                        <p:tgtEl>
                                          <p:spTgt spid="14">
                                            <p:graphicEl>
                                              <a:chart seriesIdx="-4" categoryIdx="1" bldStep="category"/>
                                            </p:graphicEl>
                                          </p:spTgt>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4">
                                            <p:graphicEl>
                                              <a:chart seriesIdx="-4" categoryIdx="2" bldStep="category"/>
                                            </p:graphicEl>
                                          </p:spTgt>
                                        </p:tgtEl>
                                        <p:attrNameLst>
                                          <p:attrName>style.visibility</p:attrName>
                                        </p:attrNameLst>
                                      </p:cBhvr>
                                      <p:to>
                                        <p:strVal val="visible"/>
                                      </p:to>
                                    </p:set>
                                    <p:animEffect transition="in" filter="wipe(left)">
                                      <p:cBhvr>
                                        <p:cTn id="46" dur="500"/>
                                        <p:tgtEl>
                                          <p:spTgt spid="14">
                                            <p:graphicEl>
                                              <a:chart seriesIdx="-4" categoryIdx="2" bldStep="category"/>
                                            </p:graphicEl>
                                          </p:spTgt>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14">
                                            <p:graphicEl>
                                              <a:chart seriesIdx="-4" categoryIdx="3" bldStep="category"/>
                                            </p:graphicEl>
                                          </p:spTgt>
                                        </p:tgtEl>
                                        <p:attrNameLst>
                                          <p:attrName>style.visibility</p:attrName>
                                        </p:attrNameLst>
                                      </p:cBhvr>
                                      <p:to>
                                        <p:strVal val="visible"/>
                                      </p:to>
                                    </p:set>
                                    <p:animEffect transition="in" filter="wipe(left)">
                                      <p:cBhvr>
                                        <p:cTn id="50" dur="500"/>
                                        <p:tgtEl>
                                          <p:spTgt spid="14">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14" grpId="0" uiExpand="1">
        <p:bldSub>
          <a:bldChart bld="category"/>
        </p:bldSub>
      </p:bldGraphic>
      <p:bldP spid="19" grpId="0"/>
      <p:bldGraphic spid="20" grpId="0" uiExpand="1">
        <p:bldSub>
          <a:bldChart bld="category"/>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FD11CBA2-AC36-109A-5C10-215D64E195EC}"/>
              </a:ext>
            </a:extLst>
          </p:cNvPr>
          <p:cNvSpPr>
            <a:spLocks noGrp="1"/>
          </p:cNvSpPr>
          <p:nvPr>
            <p:ph type="sldNum" sz="quarter" idx="12"/>
          </p:nvPr>
        </p:nvSpPr>
        <p:spPr>
          <a:xfrm>
            <a:off x="9402721" y="6480629"/>
            <a:ext cx="2743200" cy="365125"/>
          </a:xfrm>
        </p:spPr>
        <p:txBody>
          <a:bodyPr vert="horz" lIns="91440" tIns="45720" rIns="91440" bIns="45720" rtlCol="0">
            <a:normAutofit/>
          </a:bodyPr>
          <a:lstStyle/>
          <a:p>
            <a:pPr>
              <a:spcAft>
                <a:spcPts val="600"/>
              </a:spcAft>
              <a:defRPr/>
            </a:pPr>
            <a:fld id="{AC46AE5E-4B6C-4A55-AB60-3F809FFB3D6F}" type="slidenum">
              <a:rPr lang="en-US">
                <a:latin typeface="Gill Sans MT" panose="020B0502020104020203" pitchFamily="34" charset="0"/>
              </a:rPr>
              <a:pPr>
                <a:spcAft>
                  <a:spcPts val="600"/>
                </a:spcAft>
                <a:defRPr/>
              </a:pPr>
              <a:t>2</a:t>
            </a:fld>
            <a:endParaRPr lang="en-US">
              <a:latin typeface="Gill Sans MT" panose="020B0502020104020203" pitchFamily="34" charset="0"/>
            </a:endParaRPr>
          </a:p>
        </p:txBody>
      </p:sp>
      <p:sp>
        <p:nvSpPr>
          <p:cNvPr id="46" name="Isosceles Triangle 4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extBox 3">
            <a:extLst>
              <a:ext uri="{FF2B5EF4-FFF2-40B4-BE49-F238E27FC236}">
                <a16:creationId xmlns:a16="http://schemas.microsoft.com/office/drawing/2014/main" id="{3B6B541D-7241-3651-7218-01B03D618986}"/>
              </a:ext>
            </a:extLst>
          </p:cNvPr>
          <p:cNvGraphicFramePr/>
          <p:nvPr>
            <p:extLst>
              <p:ext uri="{D42A27DB-BD31-4B8C-83A1-F6EECF244321}">
                <p14:modId xmlns:p14="http://schemas.microsoft.com/office/powerpoint/2010/main" val="3382067267"/>
              </p:ext>
            </p:extLst>
          </p:nvPr>
        </p:nvGraphicFramePr>
        <p:xfrm>
          <a:off x="573206" y="1825625"/>
          <a:ext cx="10975327" cy="4519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2021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FBD5C7-FEB8-4D19-BF8A-D2999F4656F8}"/>
              </a:ext>
            </a:extLst>
          </p:cNvPr>
          <p:cNvSpPr>
            <a:spLocks noGrp="1"/>
          </p:cNvSpPr>
          <p:nvPr>
            <p:ph type="title"/>
          </p:nvPr>
        </p:nvSpPr>
        <p:spPr>
          <a:xfrm>
            <a:off x="0" y="29784"/>
            <a:ext cx="12192000" cy="1371600"/>
          </a:xfrm>
        </p:spPr>
        <p:txBody>
          <a:bodyPr anchor="t">
            <a:noAutofit/>
          </a:bodyPr>
          <a:lstStyle/>
          <a:p>
            <a:pPr algn="ctr"/>
            <a:r>
              <a:rPr lang="en-US" sz="4800" b="1" spc="-150" dirty="0">
                <a:solidFill>
                  <a:srgbClr val="AF2058"/>
                </a:solidFill>
                <a:latin typeface="Gill Sans MT" panose="020B0502020104020203" pitchFamily="34" charset="0"/>
                <a:ea typeface="Roboto Black" panose="02000000000000000000" pitchFamily="2" charset="0"/>
                <a:cs typeface="Roboto Black" panose="02000000000000000000" pitchFamily="2" charset="0"/>
              </a:rPr>
              <a:t>DEMAND &amp; SUPPLY REDUCTION EXPENDITURE</a:t>
            </a:r>
          </a:p>
        </p:txBody>
      </p:sp>
      <p:sp>
        <p:nvSpPr>
          <p:cNvPr id="5" name="Slide Number Placeholder 4"/>
          <p:cNvSpPr>
            <a:spLocks noGrp="1"/>
          </p:cNvSpPr>
          <p:nvPr>
            <p:ph type="sldNum" sz="quarter" idx="12"/>
          </p:nvPr>
        </p:nvSpPr>
        <p:spPr>
          <a:xfrm>
            <a:off x="9448800" y="6498897"/>
            <a:ext cx="2743200" cy="365125"/>
          </a:xfrm>
        </p:spPr>
        <p:txBody>
          <a:bodyPr/>
          <a:lstStyle/>
          <a:p>
            <a:fld id="{AC46AE5E-4B6C-4A55-AB60-3F809FFB3D6F}" type="slidenum">
              <a:rPr lang="en-US" smtClean="0">
                <a:solidFill>
                  <a:schemeClr val="tx1"/>
                </a:solidFill>
                <a:latin typeface="Gill Sans MT" panose="020B0502020104020203" pitchFamily="34" charset="0"/>
              </a:rPr>
              <a:pPr/>
              <a:t>20</a:t>
            </a:fld>
            <a:endParaRPr lang="en-US" dirty="0">
              <a:solidFill>
                <a:schemeClr val="tx1"/>
              </a:solidFill>
              <a:latin typeface="Gill Sans MT" panose="020B0502020104020203" pitchFamily="34" charset="0"/>
            </a:endParaRPr>
          </a:p>
        </p:txBody>
      </p:sp>
      <p:sp>
        <p:nvSpPr>
          <p:cNvPr id="13" name="TextBox 12"/>
          <p:cNvSpPr txBox="1"/>
          <p:nvPr/>
        </p:nvSpPr>
        <p:spPr>
          <a:xfrm>
            <a:off x="22488" y="6498897"/>
            <a:ext cx="12192000" cy="276997"/>
          </a:xfrm>
          <a:prstGeom prst="rect">
            <a:avLst/>
          </a:prstGeom>
          <a:noFill/>
        </p:spPr>
        <p:txBody>
          <a:bodyPr wrap="square" rtlCol="0">
            <a:spAutoFit/>
          </a:bodyPr>
          <a:lstStyle/>
          <a:p>
            <a:pPr algn="ctr"/>
            <a:r>
              <a:rPr lang="en-US" sz="1200" i="1" dirty="0">
                <a:latin typeface="Gill Sans MT" panose="020B0502020104020203" pitchFamily="34" charset="0"/>
              </a:rPr>
              <a:t>Source: Department of Finance</a:t>
            </a:r>
          </a:p>
        </p:txBody>
      </p:sp>
      <p:graphicFrame>
        <p:nvGraphicFramePr>
          <p:cNvPr id="10" name="Chart 9">
            <a:extLst>
              <a:ext uri="{FF2B5EF4-FFF2-40B4-BE49-F238E27FC236}">
                <a16:creationId xmlns:a16="http://schemas.microsoft.com/office/drawing/2014/main" id="{C6F433C1-C7CE-5CF1-DCCD-5DAF19F55B2E}"/>
              </a:ext>
            </a:extLst>
          </p:cNvPr>
          <p:cNvGraphicFramePr/>
          <p:nvPr>
            <p:extLst>
              <p:ext uri="{D42A27DB-BD31-4B8C-83A1-F6EECF244321}">
                <p14:modId xmlns:p14="http://schemas.microsoft.com/office/powerpoint/2010/main" val="2974644423"/>
              </p:ext>
            </p:extLst>
          </p:nvPr>
        </p:nvGraphicFramePr>
        <p:xfrm>
          <a:off x="622059" y="1670334"/>
          <a:ext cx="10947882" cy="4559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9554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a:extLst>
              <a:ext uri="{FF2B5EF4-FFF2-40B4-BE49-F238E27FC236}">
                <a16:creationId xmlns:a16="http://schemas.microsoft.com/office/drawing/2014/main" id="{AEA8C406-21C4-4333-98B3-1270DB21E797}"/>
              </a:ext>
            </a:extLst>
          </p:cNvPr>
          <p:cNvSpPr/>
          <p:nvPr/>
        </p:nvSpPr>
        <p:spPr bwMode="auto">
          <a:xfrm>
            <a:off x="5070048" y="2441449"/>
            <a:ext cx="2051907" cy="2051904"/>
          </a:xfrm>
          <a:prstGeom prst="ellipse">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9525">
            <a:noFill/>
            <a:round/>
            <a:headEnd/>
            <a:tailEnd/>
          </a:ln>
        </p:spPr>
        <p:txBody>
          <a:bodyPr vert="horz" wrap="square" lIns="0" tIns="0" rIns="0" bIns="0" numCol="1" rtlCol="0" anchor="ctr" anchorCtr="0" compatLnSpc="1">
            <a:prstTxWarp prst="textNoShape">
              <a:avLst/>
            </a:prstTxWarp>
          </a:bodyPr>
          <a:lstStyle/>
          <a:p>
            <a:pPr algn="ctr"/>
            <a:endParaRPr lang="en-US" sz="1867" b="1" dirty="0">
              <a:solidFill>
                <a:schemeClr val="bg1"/>
              </a:solidFill>
            </a:endParaRPr>
          </a:p>
        </p:txBody>
      </p:sp>
      <p:grpSp>
        <p:nvGrpSpPr>
          <p:cNvPr id="30" name="Group 29">
            <a:extLst>
              <a:ext uri="{FF2B5EF4-FFF2-40B4-BE49-F238E27FC236}">
                <a16:creationId xmlns:a16="http://schemas.microsoft.com/office/drawing/2014/main" id="{4F2B948F-EAD3-4D83-9A79-6D55B4487C25}"/>
              </a:ext>
            </a:extLst>
          </p:cNvPr>
          <p:cNvGrpSpPr/>
          <p:nvPr/>
        </p:nvGrpSpPr>
        <p:grpSpPr>
          <a:xfrm>
            <a:off x="4753800" y="2121911"/>
            <a:ext cx="2684400" cy="4397277"/>
            <a:chOff x="3565350" y="1580273"/>
            <a:chExt cx="2013300" cy="3297958"/>
          </a:xfrm>
        </p:grpSpPr>
        <p:grpSp>
          <p:nvGrpSpPr>
            <p:cNvPr id="31" name="Group 30">
              <a:extLst>
                <a:ext uri="{FF2B5EF4-FFF2-40B4-BE49-F238E27FC236}">
                  <a16:creationId xmlns:a16="http://schemas.microsoft.com/office/drawing/2014/main" id="{4BCF457C-CD57-4223-90B5-6A03C6E39AD8}"/>
                </a:ext>
              </a:extLst>
            </p:cNvPr>
            <p:cNvGrpSpPr/>
            <p:nvPr/>
          </p:nvGrpSpPr>
          <p:grpSpPr>
            <a:xfrm>
              <a:off x="4419600" y="3486150"/>
              <a:ext cx="304800" cy="1392081"/>
              <a:chOff x="4419600" y="3418921"/>
              <a:chExt cx="304800" cy="1392081"/>
            </a:xfrm>
          </p:grpSpPr>
          <p:sp>
            <p:nvSpPr>
              <p:cNvPr id="33" name="Rounded Rectangle 91">
                <a:extLst>
                  <a:ext uri="{FF2B5EF4-FFF2-40B4-BE49-F238E27FC236}">
                    <a16:creationId xmlns:a16="http://schemas.microsoft.com/office/drawing/2014/main" id="{92AE49BA-E1D2-4628-8132-5D6C2EADDD9E}"/>
                  </a:ext>
                </a:extLst>
              </p:cNvPr>
              <p:cNvSpPr/>
              <p:nvPr/>
            </p:nvSpPr>
            <p:spPr bwMode="auto">
              <a:xfrm>
                <a:off x="4419600" y="3929867"/>
                <a:ext cx="304800" cy="881135"/>
              </a:xfrm>
              <a:prstGeom prst="roundRect">
                <a:avLst/>
              </a:prstGeom>
              <a:solidFill>
                <a:schemeClr val="tx1">
                  <a:lumMod val="75000"/>
                  <a:lumOff val="2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34" name="Rounded Rectangle 92">
                <a:extLst>
                  <a:ext uri="{FF2B5EF4-FFF2-40B4-BE49-F238E27FC236}">
                    <a16:creationId xmlns:a16="http://schemas.microsoft.com/office/drawing/2014/main" id="{3ECF94D6-FF32-4D65-8B40-4869E098B35A}"/>
                  </a:ext>
                </a:extLst>
              </p:cNvPr>
              <p:cNvSpPr/>
              <p:nvPr/>
            </p:nvSpPr>
            <p:spPr bwMode="auto">
              <a:xfrm>
                <a:off x="4503124" y="3418921"/>
                <a:ext cx="137752" cy="592220"/>
              </a:xfrm>
              <a:prstGeom prst="roundRect">
                <a:avLst/>
              </a:prstGeom>
              <a:solidFill>
                <a:schemeClr val="tx1">
                  <a:lumMod val="75000"/>
                  <a:lumOff val="2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35" name="Rectangle 34">
                <a:extLst>
                  <a:ext uri="{FF2B5EF4-FFF2-40B4-BE49-F238E27FC236}">
                    <a16:creationId xmlns:a16="http://schemas.microsoft.com/office/drawing/2014/main" id="{9A97C4AB-7EAF-49B9-83C4-B49A71E9FC53}"/>
                  </a:ext>
                </a:extLst>
              </p:cNvPr>
              <p:cNvSpPr/>
              <p:nvPr/>
            </p:nvSpPr>
            <p:spPr bwMode="auto">
              <a:xfrm>
                <a:off x="4419600" y="4054823"/>
                <a:ext cx="304800" cy="76200"/>
              </a:xfrm>
              <a:prstGeom prst="rect">
                <a:avLst/>
              </a:prstGeom>
              <a:solidFill>
                <a:schemeClr val="bg1">
                  <a:lumMod val="8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36" name="Rectangle 35">
                <a:extLst>
                  <a:ext uri="{FF2B5EF4-FFF2-40B4-BE49-F238E27FC236}">
                    <a16:creationId xmlns:a16="http://schemas.microsoft.com/office/drawing/2014/main" id="{10D2DB8E-FC3B-456B-8988-B2EA64C7396B}"/>
                  </a:ext>
                </a:extLst>
              </p:cNvPr>
              <p:cNvSpPr/>
              <p:nvPr/>
            </p:nvSpPr>
            <p:spPr bwMode="auto">
              <a:xfrm>
                <a:off x="4419600" y="4598287"/>
                <a:ext cx="304800" cy="76200"/>
              </a:xfrm>
              <a:prstGeom prst="rect">
                <a:avLst/>
              </a:prstGeom>
              <a:solidFill>
                <a:schemeClr val="bg1">
                  <a:lumMod val="8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grpSp>
        <p:sp>
          <p:nvSpPr>
            <p:cNvPr id="32" name="Donut 90">
              <a:extLst>
                <a:ext uri="{FF2B5EF4-FFF2-40B4-BE49-F238E27FC236}">
                  <a16:creationId xmlns:a16="http://schemas.microsoft.com/office/drawing/2014/main" id="{E04FCC5F-B845-40B6-A5AE-DB04DEE8B33F}"/>
                </a:ext>
              </a:extLst>
            </p:cNvPr>
            <p:cNvSpPr/>
            <p:nvPr/>
          </p:nvSpPr>
          <p:spPr>
            <a:xfrm>
              <a:off x="3565350" y="1580273"/>
              <a:ext cx="2013300" cy="2013298"/>
            </a:xfrm>
            <a:prstGeom prst="donut">
              <a:avLst>
                <a:gd name="adj" fmla="val 609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sp>
        <p:nvSpPr>
          <p:cNvPr id="59" name="Oval 58">
            <a:extLst>
              <a:ext uri="{FF2B5EF4-FFF2-40B4-BE49-F238E27FC236}">
                <a16:creationId xmlns:a16="http://schemas.microsoft.com/office/drawing/2014/main" id="{CDA888AC-0AEB-44FD-817B-2171C8D4B072}"/>
              </a:ext>
            </a:extLst>
          </p:cNvPr>
          <p:cNvSpPr/>
          <p:nvPr/>
        </p:nvSpPr>
        <p:spPr>
          <a:xfrm>
            <a:off x="3302948" y="3086303"/>
            <a:ext cx="755613" cy="755613"/>
          </a:xfrm>
          <a:prstGeom prst="ellipse">
            <a:avLst/>
          </a:prstGeom>
          <a:solidFill>
            <a:srgbClr val="065B7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lstStyle/>
          <a:p>
            <a:pPr algn="ctr"/>
            <a:r>
              <a:rPr lang="en-US" sz="1867" b="1" dirty="0">
                <a:latin typeface="Gill Sans MT" panose="020B0502020104020203" pitchFamily="34" charset="0"/>
              </a:rPr>
              <a:t>02</a:t>
            </a:r>
          </a:p>
        </p:txBody>
      </p:sp>
      <p:sp>
        <p:nvSpPr>
          <p:cNvPr id="60" name="Oval 59">
            <a:extLst>
              <a:ext uri="{FF2B5EF4-FFF2-40B4-BE49-F238E27FC236}">
                <a16:creationId xmlns:a16="http://schemas.microsoft.com/office/drawing/2014/main" id="{AD457C24-E4D6-477D-A1DE-707FD67F185C}"/>
              </a:ext>
            </a:extLst>
          </p:cNvPr>
          <p:cNvSpPr/>
          <p:nvPr/>
        </p:nvSpPr>
        <p:spPr>
          <a:xfrm>
            <a:off x="3926860" y="1782539"/>
            <a:ext cx="755613" cy="755613"/>
          </a:xfrm>
          <a:prstGeom prst="ellipse">
            <a:avLst/>
          </a:prstGeom>
          <a:solidFill>
            <a:srgbClr val="6460A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lstStyle/>
          <a:p>
            <a:pPr algn="ctr"/>
            <a:r>
              <a:rPr lang="en-US" sz="1867" b="1" dirty="0">
                <a:latin typeface="Gill Sans MT" panose="020B0502020104020203" pitchFamily="34" charset="0"/>
              </a:rPr>
              <a:t>01</a:t>
            </a:r>
          </a:p>
        </p:txBody>
      </p:sp>
      <p:cxnSp>
        <p:nvCxnSpPr>
          <p:cNvPr id="61" name="Straight Connector 60">
            <a:extLst>
              <a:ext uri="{FF2B5EF4-FFF2-40B4-BE49-F238E27FC236}">
                <a16:creationId xmlns:a16="http://schemas.microsoft.com/office/drawing/2014/main" id="{9A9961C0-EBEA-4674-ABDC-9F5FB54930DF}"/>
              </a:ext>
            </a:extLst>
          </p:cNvPr>
          <p:cNvCxnSpPr>
            <a:stCxn id="60" idx="5"/>
          </p:cNvCxnSpPr>
          <p:nvPr/>
        </p:nvCxnSpPr>
        <p:spPr>
          <a:xfrm>
            <a:off x="4571816" y="2427496"/>
            <a:ext cx="400235" cy="30518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FB707CA-D11E-4FD6-86A0-F03356680441}"/>
              </a:ext>
            </a:extLst>
          </p:cNvPr>
          <p:cNvCxnSpPr>
            <a:stCxn id="59" idx="6"/>
          </p:cNvCxnSpPr>
          <p:nvPr/>
        </p:nvCxnSpPr>
        <p:spPr>
          <a:xfrm>
            <a:off x="4058562" y="3464109"/>
            <a:ext cx="688889"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D6D42BCB-C3DE-4868-8529-4742CBCA28D7}"/>
              </a:ext>
            </a:extLst>
          </p:cNvPr>
          <p:cNvSpPr/>
          <p:nvPr/>
        </p:nvSpPr>
        <p:spPr>
          <a:xfrm flipH="1">
            <a:off x="8133440" y="3086303"/>
            <a:ext cx="755613" cy="755613"/>
          </a:xfrm>
          <a:prstGeom prst="ellipse">
            <a:avLst/>
          </a:prstGeom>
          <a:solidFill>
            <a:srgbClr val="2EABE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lstStyle/>
          <a:p>
            <a:pPr algn="ctr"/>
            <a:r>
              <a:rPr lang="en-US" sz="1867" b="1" dirty="0">
                <a:latin typeface="Gill Sans MT" panose="020B0502020104020203" pitchFamily="34" charset="0"/>
              </a:rPr>
              <a:t>04</a:t>
            </a:r>
          </a:p>
        </p:txBody>
      </p:sp>
      <p:sp>
        <p:nvSpPr>
          <p:cNvPr id="66" name="Oval 65">
            <a:extLst>
              <a:ext uri="{FF2B5EF4-FFF2-40B4-BE49-F238E27FC236}">
                <a16:creationId xmlns:a16="http://schemas.microsoft.com/office/drawing/2014/main" id="{E28DFD80-E58D-472E-B2A3-CEDADD814DE8}"/>
              </a:ext>
            </a:extLst>
          </p:cNvPr>
          <p:cNvSpPr/>
          <p:nvPr/>
        </p:nvSpPr>
        <p:spPr>
          <a:xfrm flipH="1">
            <a:off x="7509528" y="1782539"/>
            <a:ext cx="755613" cy="755613"/>
          </a:xfrm>
          <a:prstGeom prst="ellipse">
            <a:avLst/>
          </a:prstGeom>
          <a:solidFill>
            <a:srgbClr val="007CB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lstStyle/>
          <a:p>
            <a:pPr algn="ctr"/>
            <a:r>
              <a:rPr lang="en-US" sz="1867" b="1" dirty="0">
                <a:latin typeface="Gill Sans MT" panose="020B0502020104020203" pitchFamily="34" charset="0"/>
              </a:rPr>
              <a:t>03</a:t>
            </a:r>
          </a:p>
        </p:txBody>
      </p:sp>
      <p:cxnSp>
        <p:nvCxnSpPr>
          <p:cNvPr id="67" name="Straight Connector 66">
            <a:extLst>
              <a:ext uri="{FF2B5EF4-FFF2-40B4-BE49-F238E27FC236}">
                <a16:creationId xmlns:a16="http://schemas.microsoft.com/office/drawing/2014/main" id="{0B6E09A0-B71E-4D45-A8E7-531596367F7E}"/>
              </a:ext>
            </a:extLst>
          </p:cNvPr>
          <p:cNvCxnSpPr>
            <a:stCxn id="66" idx="5"/>
          </p:cNvCxnSpPr>
          <p:nvPr/>
        </p:nvCxnSpPr>
        <p:spPr>
          <a:xfrm flipH="1">
            <a:off x="7219951" y="2427496"/>
            <a:ext cx="400235" cy="30518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1DF74D7-5009-4353-85F2-EBCDB7FD0518}"/>
              </a:ext>
            </a:extLst>
          </p:cNvPr>
          <p:cNvCxnSpPr>
            <a:cxnSpLocks/>
            <a:stCxn id="65" idx="6"/>
          </p:cNvCxnSpPr>
          <p:nvPr/>
        </p:nvCxnSpPr>
        <p:spPr>
          <a:xfrm flipH="1">
            <a:off x="7444552" y="3464109"/>
            <a:ext cx="688888"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0" name="Inhaltsplatzhalter 4">
            <a:extLst>
              <a:ext uri="{FF2B5EF4-FFF2-40B4-BE49-F238E27FC236}">
                <a16:creationId xmlns:a16="http://schemas.microsoft.com/office/drawing/2014/main" id="{3AA7D043-27F7-4DF0-B84A-CE71289D4CA0}"/>
              </a:ext>
            </a:extLst>
          </p:cNvPr>
          <p:cNvSpPr txBox="1">
            <a:spLocks/>
          </p:cNvSpPr>
          <p:nvPr/>
        </p:nvSpPr>
        <p:spPr>
          <a:xfrm>
            <a:off x="533940" y="1846413"/>
            <a:ext cx="3279648" cy="94179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2000" b="1" dirty="0">
                <a:solidFill>
                  <a:srgbClr val="6460AC"/>
                </a:solidFill>
                <a:latin typeface="Gill Sans MT" panose="020B0502020104020203" pitchFamily="34" charset="0"/>
              </a:rPr>
              <a:t>CRIME</a:t>
            </a:r>
            <a:br>
              <a:rPr lang="en-US" sz="2000" b="1" dirty="0">
                <a:solidFill>
                  <a:schemeClr val="accent4"/>
                </a:solidFill>
                <a:latin typeface="Gill Sans MT" panose="020B0502020104020203" pitchFamily="34" charset="0"/>
              </a:rPr>
            </a:br>
            <a:r>
              <a:rPr lang="en-US" sz="1600" dirty="0">
                <a:solidFill>
                  <a:schemeClr val="tx1">
                    <a:lumMod val="75000"/>
                    <a:lumOff val="25000"/>
                  </a:schemeClr>
                </a:solidFill>
                <a:latin typeface="Gill Sans MT" panose="020B0502020104020203" pitchFamily="34" charset="0"/>
              </a:rPr>
              <a:t>Drug arrests, persons stopped and warned for cannabis (7g legislation), drug availability, drug market</a:t>
            </a:r>
          </a:p>
        </p:txBody>
      </p:sp>
      <p:sp>
        <p:nvSpPr>
          <p:cNvPr id="71" name="Inhaltsplatzhalter 4">
            <a:extLst>
              <a:ext uri="{FF2B5EF4-FFF2-40B4-BE49-F238E27FC236}">
                <a16:creationId xmlns:a16="http://schemas.microsoft.com/office/drawing/2014/main" id="{AD5D432D-A9CB-4F7C-BD3C-26BFBE0E17AF}"/>
              </a:ext>
            </a:extLst>
          </p:cNvPr>
          <p:cNvSpPr txBox="1">
            <a:spLocks/>
          </p:cNvSpPr>
          <p:nvPr/>
        </p:nvSpPr>
        <p:spPr>
          <a:xfrm>
            <a:off x="326571" y="3150177"/>
            <a:ext cx="2794393" cy="94179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2000" b="1" dirty="0">
                <a:solidFill>
                  <a:srgbClr val="065B77"/>
                </a:solidFill>
                <a:latin typeface="Gill Sans MT" panose="020B0502020104020203" pitchFamily="34" charset="0"/>
              </a:rPr>
              <a:t>TREATMENT</a:t>
            </a:r>
            <a:br>
              <a:rPr lang="en-US" sz="2000" b="1" dirty="0">
                <a:solidFill>
                  <a:srgbClr val="065B77"/>
                </a:solidFill>
                <a:latin typeface="Gill Sans MT" panose="020B0502020104020203" pitchFamily="34" charset="0"/>
              </a:rPr>
            </a:br>
            <a:r>
              <a:rPr lang="en-US" sz="1600" dirty="0">
                <a:solidFill>
                  <a:schemeClr val="tx1">
                    <a:lumMod val="75000"/>
                    <a:lumOff val="25000"/>
                  </a:schemeClr>
                </a:solidFill>
                <a:latin typeface="Gill Sans MT" panose="020B0502020104020203" pitchFamily="34" charset="0"/>
              </a:rPr>
              <a:t>Problem drug use, dual-diagnosed clients, drug-related harms, treatment gaps </a:t>
            </a:r>
          </a:p>
        </p:txBody>
      </p:sp>
      <p:sp>
        <p:nvSpPr>
          <p:cNvPr id="73" name="Inhaltsplatzhalter 4">
            <a:extLst>
              <a:ext uri="{FF2B5EF4-FFF2-40B4-BE49-F238E27FC236}">
                <a16:creationId xmlns:a16="http://schemas.microsoft.com/office/drawing/2014/main" id="{4811B066-2EB1-4A72-996D-A893AB86E8AF}"/>
              </a:ext>
            </a:extLst>
          </p:cNvPr>
          <p:cNvSpPr txBox="1">
            <a:spLocks/>
          </p:cNvSpPr>
          <p:nvPr/>
        </p:nvSpPr>
        <p:spPr>
          <a:xfrm>
            <a:off x="8373471" y="1846413"/>
            <a:ext cx="2803655" cy="107003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solidFill>
                  <a:srgbClr val="007CB2"/>
                </a:solidFill>
                <a:latin typeface="Gill Sans MT" panose="020B0502020104020203" pitchFamily="34" charset="0"/>
              </a:rPr>
              <a:t>JUSTICE</a:t>
            </a:r>
            <a:br>
              <a:rPr lang="en-US" sz="1600" b="1" dirty="0">
                <a:solidFill>
                  <a:schemeClr val="accent1"/>
                </a:solidFill>
                <a:latin typeface="Gill Sans MT" panose="020B0502020104020203" pitchFamily="34" charset="0"/>
              </a:rPr>
            </a:br>
            <a:r>
              <a:rPr lang="en-US" sz="1600" dirty="0">
                <a:solidFill>
                  <a:schemeClr val="tx1">
                    <a:lumMod val="75000"/>
                    <a:lumOff val="25000"/>
                  </a:schemeClr>
                </a:solidFill>
                <a:latin typeface="Gill Sans MT" panose="020B0502020104020203" pitchFamily="34" charset="0"/>
              </a:rPr>
              <a:t>Public expenditure on drug offenders in prison</a:t>
            </a:r>
          </a:p>
          <a:p>
            <a:pPr marL="0" indent="0">
              <a:buNone/>
            </a:pPr>
            <a:endParaRPr lang="en-US" sz="1600" dirty="0">
              <a:solidFill>
                <a:schemeClr val="tx1">
                  <a:lumMod val="75000"/>
                  <a:lumOff val="25000"/>
                </a:schemeClr>
              </a:solidFill>
              <a:latin typeface="Gill Sans MT" panose="020B0502020104020203" pitchFamily="34" charset="0"/>
            </a:endParaRPr>
          </a:p>
        </p:txBody>
      </p:sp>
      <p:sp>
        <p:nvSpPr>
          <p:cNvPr id="74" name="Inhaltsplatzhalter 4">
            <a:extLst>
              <a:ext uri="{FF2B5EF4-FFF2-40B4-BE49-F238E27FC236}">
                <a16:creationId xmlns:a16="http://schemas.microsoft.com/office/drawing/2014/main" id="{D3634AB1-93A8-498B-9231-0BD1827EDDF6}"/>
              </a:ext>
            </a:extLst>
          </p:cNvPr>
          <p:cNvSpPr txBox="1">
            <a:spLocks/>
          </p:cNvSpPr>
          <p:nvPr/>
        </p:nvSpPr>
        <p:spPr>
          <a:xfrm>
            <a:off x="9061774" y="3150177"/>
            <a:ext cx="2803655" cy="72019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solidFill>
                  <a:srgbClr val="2EABE3"/>
                </a:solidFill>
                <a:latin typeface="Gill Sans MT" panose="020B0502020104020203" pitchFamily="34" charset="0"/>
              </a:rPr>
              <a:t>ECONOMY</a:t>
            </a:r>
            <a:br>
              <a:rPr lang="en-US" sz="1600" b="1" dirty="0">
                <a:solidFill>
                  <a:schemeClr val="accent1"/>
                </a:solidFill>
                <a:latin typeface="Gill Sans MT" panose="020B0502020104020203" pitchFamily="34" charset="0"/>
              </a:rPr>
            </a:br>
            <a:r>
              <a:rPr lang="en-US" sz="1600" dirty="0">
                <a:solidFill>
                  <a:schemeClr val="tx1">
                    <a:lumMod val="75000"/>
                    <a:lumOff val="25000"/>
                  </a:schemeClr>
                </a:solidFill>
                <a:latin typeface="Gill Sans MT" panose="020B0502020104020203" pitchFamily="34" charset="0"/>
              </a:rPr>
              <a:t>Cost of problem drug use to society</a:t>
            </a:r>
          </a:p>
        </p:txBody>
      </p:sp>
      <p:pic>
        <p:nvPicPr>
          <p:cNvPr id="8" name="Picture 7" descr="Logo&#10;&#10;Description automatically generated">
            <a:extLst>
              <a:ext uri="{FF2B5EF4-FFF2-40B4-BE49-F238E27FC236}">
                <a16:creationId xmlns:a16="http://schemas.microsoft.com/office/drawing/2014/main" id="{702C743F-5551-4A3D-2AD6-6C0D8F321D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00" r="20060" b="11135"/>
          <a:stretch/>
        </p:blipFill>
        <p:spPr>
          <a:xfrm>
            <a:off x="5125450" y="2252004"/>
            <a:ext cx="2017435" cy="2142059"/>
          </a:xfrm>
          <a:prstGeom prst="rect">
            <a:avLst/>
          </a:prstGeom>
        </p:spPr>
      </p:pic>
      <p:sp>
        <p:nvSpPr>
          <p:cNvPr id="9" name="Title 1">
            <a:extLst>
              <a:ext uri="{FF2B5EF4-FFF2-40B4-BE49-F238E27FC236}">
                <a16:creationId xmlns:a16="http://schemas.microsoft.com/office/drawing/2014/main" id="{409C9A53-85DB-5DD4-23FC-2FF562E6612D}"/>
              </a:ext>
            </a:extLst>
          </p:cNvPr>
          <p:cNvSpPr txBox="1">
            <a:spLocks/>
          </p:cNvSpPr>
          <p:nvPr/>
        </p:nvSpPr>
        <p:spPr>
          <a:xfrm>
            <a:off x="14517" y="27420"/>
            <a:ext cx="12188952" cy="1371600"/>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AF2058"/>
                </a:solidFill>
                <a:latin typeface="Roboto Black" panose="02000000000000000000" pitchFamily="2" charset="0"/>
                <a:ea typeface="Roboto Black" panose="02000000000000000000" pitchFamily="2" charset="0"/>
                <a:cs typeface="Roboto Black" panose="02000000000000000000" pitchFamily="2" charset="0"/>
              </a:rPr>
              <a:t>DATA GAPS</a:t>
            </a:r>
          </a:p>
        </p:txBody>
      </p:sp>
      <p:sp>
        <p:nvSpPr>
          <p:cNvPr id="2" name="Slide Number Placeholder 10">
            <a:extLst>
              <a:ext uri="{FF2B5EF4-FFF2-40B4-BE49-F238E27FC236}">
                <a16:creationId xmlns:a16="http://schemas.microsoft.com/office/drawing/2014/main" id="{6E45D0E4-E5BA-6111-D13A-21D95E32CEA8}"/>
              </a:ext>
            </a:extLst>
          </p:cNvPr>
          <p:cNvSpPr txBox="1">
            <a:spLocks/>
          </p:cNvSpPr>
          <p:nvPr/>
        </p:nvSpPr>
        <p:spPr>
          <a:xfrm>
            <a:off x="9448800" y="6483534"/>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04B71B-9AC2-42FD-914C-8DD370FD7CEF}" type="slidenum">
              <a:rPr lang="en-US" sz="1200" smtClean="0">
                <a:latin typeface="Gill Sans MT" panose="020B0502020104020203" pitchFamily="34" charset="0"/>
              </a:rPr>
              <a:pPr algn="r"/>
              <a:t>21</a:t>
            </a:fld>
            <a:endParaRPr lang="en-US" sz="1200" dirty="0">
              <a:latin typeface="Gill Sans MT" panose="020B0502020104020203" pitchFamily="34" charset="0"/>
            </a:endParaRPr>
          </a:p>
        </p:txBody>
      </p:sp>
      <p:sp>
        <p:nvSpPr>
          <p:cNvPr id="3" name="Oval 2">
            <a:extLst>
              <a:ext uri="{FF2B5EF4-FFF2-40B4-BE49-F238E27FC236}">
                <a16:creationId xmlns:a16="http://schemas.microsoft.com/office/drawing/2014/main" id="{95933FA8-59C4-D0B8-650B-8D327B11291A}"/>
              </a:ext>
            </a:extLst>
          </p:cNvPr>
          <p:cNvSpPr/>
          <p:nvPr/>
        </p:nvSpPr>
        <p:spPr>
          <a:xfrm flipH="1">
            <a:off x="7377826" y="4329182"/>
            <a:ext cx="755613" cy="755613"/>
          </a:xfrm>
          <a:prstGeom prst="ellipse">
            <a:avLst/>
          </a:pr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lstStyle/>
          <a:p>
            <a:pPr algn="ctr"/>
            <a:r>
              <a:rPr lang="en-US" sz="1867" b="1" dirty="0">
                <a:latin typeface="Gill Sans MT" panose="020B0502020104020203" pitchFamily="34" charset="0"/>
              </a:rPr>
              <a:t>05</a:t>
            </a:r>
          </a:p>
        </p:txBody>
      </p:sp>
      <p:sp>
        <p:nvSpPr>
          <p:cNvPr id="4" name="Inhaltsplatzhalter 4">
            <a:extLst>
              <a:ext uri="{FF2B5EF4-FFF2-40B4-BE49-F238E27FC236}">
                <a16:creationId xmlns:a16="http://schemas.microsoft.com/office/drawing/2014/main" id="{2A3FFBE3-2A97-3DA4-E8EC-85FCDDB2879B}"/>
              </a:ext>
            </a:extLst>
          </p:cNvPr>
          <p:cNvSpPr txBox="1">
            <a:spLocks/>
          </p:cNvSpPr>
          <p:nvPr/>
        </p:nvSpPr>
        <p:spPr>
          <a:xfrm>
            <a:off x="8209082" y="4624144"/>
            <a:ext cx="2803655" cy="72019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solidFill>
                  <a:schemeClr val="tx1">
                    <a:lumMod val="50000"/>
                    <a:lumOff val="50000"/>
                  </a:schemeClr>
                </a:solidFill>
                <a:latin typeface="Gill Sans MT" panose="020B0502020104020203" pitchFamily="34" charset="0"/>
              </a:rPr>
              <a:t>ARCHIVAL DATA</a:t>
            </a:r>
            <a:br>
              <a:rPr lang="en-US" sz="1600" b="1" dirty="0">
                <a:solidFill>
                  <a:schemeClr val="accent1"/>
                </a:solidFill>
                <a:latin typeface="Gill Sans MT" panose="020B0502020104020203" pitchFamily="34" charset="0"/>
              </a:rPr>
            </a:br>
            <a:r>
              <a:rPr lang="en-US" sz="1600" dirty="0">
                <a:solidFill>
                  <a:schemeClr val="tx1">
                    <a:lumMod val="75000"/>
                    <a:lumOff val="25000"/>
                  </a:schemeClr>
                </a:solidFill>
                <a:latin typeface="Gill Sans MT" panose="020B0502020104020203" pitchFamily="34" charset="0"/>
              </a:rPr>
              <a:t>Recapturing data that previously was published, if feasible</a:t>
            </a:r>
          </a:p>
        </p:txBody>
      </p:sp>
      <p:cxnSp>
        <p:nvCxnSpPr>
          <p:cNvPr id="6" name="Straight Connector 5">
            <a:extLst>
              <a:ext uri="{FF2B5EF4-FFF2-40B4-BE49-F238E27FC236}">
                <a16:creationId xmlns:a16="http://schemas.microsoft.com/office/drawing/2014/main" id="{EBD4F4E3-DE9F-E34A-CE7E-42BD0DF519C7}"/>
              </a:ext>
            </a:extLst>
          </p:cNvPr>
          <p:cNvCxnSpPr>
            <a:cxnSpLocks/>
          </p:cNvCxnSpPr>
          <p:nvPr/>
        </p:nvCxnSpPr>
        <p:spPr>
          <a:xfrm>
            <a:off x="7142885" y="4226312"/>
            <a:ext cx="295315" cy="202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719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childTnLst>
                          </p:cTn>
                        </p:par>
                        <p:par>
                          <p:cTn id="20" fill="hold">
                            <p:stCondLst>
                              <p:cond delay="500"/>
                            </p:stCondLst>
                            <p:childTnLst>
                              <p:par>
                                <p:cTn id="21" presetID="22" presetClass="entr" presetSubtype="2"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right)">
                                      <p:cBhvr>
                                        <p:cTn id="23" dur="500"/>
                                        <p:tgtEl>
                                          <p:spTgt spid="6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wipe(right)">
                                      <p:cBhvr>
                                        <p:cTn id="31" dur="500"/>
                                        <p:tgtEl>
                                          <p:spTgt spid="70"/>
                                        </p:tgtEl>
                                      </p:cBhvr>
                                    </p:animEffect>
                                  </p:childTnLst>
                                </p:cTn>
                              </p:par>
                            </p:childTnLst>
                          </p:cTn>
                        </p:par>
                        <p:par>
                          <p:cTn id="32" fill="hold">
                            <p:stCondLst>
                              <p:cond delay="1000"/>
                            </p:stCondLst>
                            <p:childTnLst>
                              <p:par>
                                <p:cTn id="33" presetID="22" presetClass="entr" presetSubtype="2"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right)">
                                      <p:cBhvr>
                                        <p:cTn id="35" dur="500"/>
                                        <p:tgtEl>
                                          <p:spTgt spid="6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 calcmode="lin" valueType="num">
                                      <p:cBhvr>
                                        <p:cTn id="38" dur="500" fill="hold"/>
                                        <p:tgtEl>
                                          <p:spTgt spid="59"/>
                                        </p:tgtEl>
                                        <p:attrNameLst>
                                          <p:attrName>ppt_w</p:attrName>
                                        </p:attrNameLst>
                                      </p:cBhvr>
                                      <p:tavLst>
                                        <p:tav tm="0">
                                          <p:val>
                                            <p:fltVal val="0"/>
                                          </p:val>
                                        </p:tav>
                                        <p:tav tm="100000">
                                          <p:val>
                                            <p:strVal val="#ppt_w"/>
                                          </p:val>
                                        </p:tav>
                                      </p:tavLst>
                                    </p:anim>
                                    <p:anim calcmode="lin" valueType="num">
                                      <p:cBhvr>
                                        <p:cTn id="39" dur="500" fill="hold"/>
                                        <p:tgtEl>
                                          <p:spTgt spid="59"/>
                                        </p:tgtEl>
                                        <p:attrNameLst>
                                          <p:attrName>ppt_h</p:attrName>
                                        </p:attrNameLst>
                                      </p:cBhvr>
                                      <p:tavLst>
                                        <p:tav tm="0">
                                          <p:val>
                                            <p:fltVal val="0"/>
                                          </p:val>
                                        </p:tav>
                                        <p:tav tm="100000">
                                          <p:val>
                                            <p:strVal val="#ppt_h"/>
                                          </p:val>
                                        </p:tav>
                                      </p:tavLst>
                                    </p:anim>
                                    <p:animEffect transition="in" filter="fade">
                                      <p:cBhvr>
                                        <p:cTn id="40" dur="500"/>
                                        <p:tgtEl>
                                          <p:spTgt spid="59"/>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right)">
                                      <p:cBhvr>
                                        <p:cTn id="43" dur="500"/>
                                        <p:tgtEl>
                                          <p:spTgt spid="71"/>
                                        </p:tgtEl>
                                      </p:cBhvr>
                                    </p:animEffect>
                                  </p:childTnLst>
                                </p:cTn>
                              </p:par>
                            </p:childTnLst>
                          </p:cTn>
                        </p:par>
                        <p:par>
                          <p:cTn id="44" fill="hold">
                            <p:stCondLst>
                              <p:cond delay="1500"/>
                            </p:stCondLst>
                            <p:childTnLst>
                              <p:par>
                                <p:cTn id="45" presetID="22" presetClass="entr" presetSubtype="8"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wipe(left)">
                                      <p:cBhvr>
                                        <p:cTn id="47" dur="500"/>
                                        <p:tgtEl>
                                          <p:spTgt spid="6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66"/>
                                        </p:tgtEl>
                                        <p:attrNameLst>
                                          <p:attrName>style.visibility</p:attrName>
                                        </p:attrNameLst>
                                      </p:cBhvr>
                                      <p:to>
                                        <p:strVal val="visible"/>
                                      </p:to>
                                    </p:set>
                                    <p:anim calcmode="lin" valueType="num">
                                      <p:cBhvr>
                                        <p:cTn id="50" dur="500" fill="hold"/>
                                        <p:tgtEl>
                                          <p:spTgt spid="66"/>
                                        </p:tgtEl>
                                        <p:attrNameLst>
                                          <p:attrName>ppt_w</p:attrName>
                                        </p:attrNameLst>
                                      </p:cBhvr>
                                      <p:tavLst>
                                        <p:tav tm="0">
                                          <p:val>
                                            <p:fltVal val="0"/>
                                          </p:val>
                                        </p:tav>
                                        <p:tav tm="100000">
                                          <p:val>
                                            <p:strVal val="#ppt_w"/>
                                          </p:val>
                                        </p:tav>
                                      </p:tavLst>
                                    </p:anim>
                                    <p:anim calcmode="lin" valueType="num">
                                      <p:cBhvr>
                                        <p:cTn id="51" dur="500" fill="hold"/>
                                        <p:tgtEl>
                                          <p:spTgt spid="66"/>
                                        </p:tgtEl>
                                        <p:attrNameLst>
                                          <p:attrName>ppt_h</p:attrName>
                                        </p:attrNameLst>
                                      </p:cBhvr>
                                      <p:tavLst>
                                        <p:tav tm="0">
                                          <p:val>
                                            <p:fltVal val="0"/>
                                          </p:val>
                                        </p:tav>
                                        <p:tav tm="100000">
                                          <p:val>
                                            <p:strVal val="#ppt_h"/>
                                          </p:val>
                                        </p:tav>
                                      </p:tavLst>
                                    </p:anim>
                                    <p:animEffect transition="in" filter="fade">
                                      <p:cBhvr>
                                        <p:cTn id="52" dur="500"/>
                                        <p:tgtEl>
                                          <p:spTgt spid="6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wipe(left)">
                                      <p:cBhvr>
                                        <p:cTn id="55" dur="500"/>
                                        <p:tgtEl>
                                          <p:spTgt spid="73"/>
                                        </p:tgtEl>
                                      </p:cBhvr>
                                    </p:animEffect>
                                  </p:childTnLst>
                                </p:cTn>
                              </p:par>
                            </p:childTnLst>
                          </p:cTn>
                        </p:par>
                        <p:par>
                          <p:cTn id="56" fill="hold">
                            <p:stCondLst>
                              <p:cond delay="2000"/>
                            </p:stCondLst>
                            <p:childTnLst>
                              <p:par>
                                <p:cTn id="57" presetID="22" presetClass="entr" presetSubtype="8" fill="hold"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wipe(left)">
                                      <p:cBhvr>
                                        <p:cTn id="59" dur="500"/>
                                        <p:tgtEl>
                                          <p:spTgt spid="6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0" fill="hold"/>
                                        <p:tgtEl>
                                          <p:spTgt spid="65"/>
                                        </p:tgtEl>
                                        <p:attrNameLst>
                                          <p:attrName>ppt_w</p:attrName>
                                        </p:attrNameLst>
                                      </p:cBhvr>
                                      <p:tavLst>
                                        <p:tav tm="0">
                                          <p:val>
                                            <p:fltVal val="0"/>
                                          </p:val>
                                        </p:tav>
                                        <p:tav tm="100000">
                                          <p:val>
                                            <p:strVal val="#ppt_w"/>
                                          </p:val>
                                        </p:tav>
                                      </p:tavLst>
                                    </p:anim>
                                    <p:anim calcmode="lin" valueType="num">
                                      <p:cBhvr>
                                        <p:cTn id="63" dur="500" fill="hold"/>
                                        <p:tgtEl>
                                          <p:spTgt spid="65"/>
                                        </p:tgtEl>
                                        <p:attrNameLst>
                                          <p:attrName>ppt_h</p:attrName>
                                        </p:attrNameLst>
                                      </p:cBhvr>
                                      <p:tavLst>
                                        <p:tav tm="0">
                                          <p:val>
                                            <p:fltVal val="0"/>
                                          </p:val>
                                        </p:tav>
                                        <p:tav tm="100000">
                                          <p:val>
                                            <p:strVal val="#ppt_h"/>
                                          </p:val>
                                        </p:tav>
                                      </p:tavLst>
                                    </p:anim>
                                    <p:animEffect transition="in" filter="fade">
                                      <p:cBhvr>
                                        <p:cTn id="64" dur="500"/>
                                        <p:tgtEl>
                                          <p:spTgt spid="6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left)">
                                      <p:cBhvr>
                                        <p:cTn id="67" dur="500"/>
                                        <p:tgtEl>
                                          <p:spTgt spid="74"/>
                                        </p:tgtEl>
                                      </p:cBhvr>
                                    </p:animEffect>
                                  </p:childTnLst>
                                </p:cTn>
                              </p:par>
                            </p:childTnLst>
                          </p:cTn>
                        </p:par>
                        <p:par>
                          <p:cTn id="68" fill="hold">
                            <p:stCondLst>
                              <p:cond delay="2500"/>
                            </p:stCondLst>
                            <p:childTnLst>
                              <p:par>
                                <p:cTn id="69" presetID="22" presetClass="entr" presetSubtype="4"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500"/>
                                        <p:tgtEl>
                                          <p:spTgt spid="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
                                        </p:tgtEl>
                                        <p:attrNameLst>
                                          <p:attrName>style.visibility</p:attrName>
                                        </p:attrNameLst>
                                      </p:cBhvr>
                                      <p:to>
                                        <p:strVal val="visible"/>
                                      </p:to>
                                    </p:set>
                                    <p:anim calcmode="lin" valueType="num">
                                      <p:cBhvr>
                                        <p:cTn id="74" dur="500" fill="hold"/>
                                        <p:tgtEl>
                                          <p:spTgt spid="3"/>
                                        </p:tgtEl>
                                        <p:attrNameLst>
                                          <p:attrName>ppt_w</p:attrName>
                                        </p:attrNameLst>
                                      </p:cBhvr>
                                      <p:tavLst>
                                        <p:tav tm="0">
                                          <p:val>
                                            <p:fltVal val="0"/>
                                          </p:val>
                                        </p:tav>
                                        <p:tav tm="100000">
                                          <p:val>
                                            <p:strVal val="#ppt_w"/>
                                          </p:val>
                                        </p:tav>
                                      </p:tavLst>
                                    </p:anim>
                                    <p:anim calcmode="lin" valueType="num">
                                      <p:cBhvr>
                                        <p:cTn id="75" dur="500" fill="hold"/>
                                        <p:tgtEl>
                                          <p:spTgt spid="3"/>
                                        </p:tgtEl>
                                        <p:attrNameLst>
                                          <p:attrName>ppt_h</p:attrName>
                                        </p:attrNameLst>
                                      </p:cBhvr>
                                      <p:tavLst>
                                        <p:tav tm="0">
                                          <p:val>
                                            <p:fltVal val="0"/>
                                          </p:val>
                                        </p:tav>
                                        <p:tav tm="100000">
                                          <p:val>
                                            <p:strVal val="#ppt_h"/>
                                          </p:val>
                                        </p:tav>
                                      </p:tavLst>
                                    </p:anim>
                                    <p:animEffect transition="in" filter="fade">
                                      <p:cBhvr>
                                        <p:cTn id="76" dur="500"/>
                                        <p:tgtEl>
                                          <p:spTgt spid="3"/>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left)">
                                      <p:cBhvr>
                                        <p:cTn id="7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0" grpId="0" animBg="1"/>
      <p:bldP spid="65" grpId="0" animBg="1"/>
      <p:bldP spid="66" grpId="0" animBg="1"/>
      <p:bldP spid="70" grpId="0"/>
      <p:bldP spid="71" grpId="0"/>
      <p:bldP spid="73" grpId="0"/>
      <p:bldP spid="74" grpId="0"/>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299"/>
            <a:ext cx="12192000" cy="1371600"/>
          </a:xfrm>
        </p:spPr>
        <p:txBody>
          <a:bodyPr anchor="t">
            <a:normAutofit/>
          </a:bodyPr>
          <a:lstStyle/>
          <a:p>
            <a:pPr algn="ctr"/>
            <a:r>
              <a:rPr lang="en-US" sz="4800" b="1" spc="-150" dirty="0">
                <a:solidFill>
                  <a:schemeClr val="accent1">
                    <a:lumMod val="75000"/>
                  </a:schemeClr>
                </a:solidFill>
                <a:latin typeface="Gill Sans MT" panose="020B0502020104020203" pitchFamily="34" charset="0"/>
                <a:ea typeface="Roboto Black" panose="02000000000000000000" pitchFamily="2" charset="0"/>
                <a:cs typeface="Roboto Black" panose="02000000000000000000" pitchFamily="2" charset="0"/>
              </a:rPr>
              <a:t>BEYOND 2024</a:t>
            </a:r>
          </a:p>
        </p:txBody>
      </p:sp>
      <p:sp>
        <p:nvSpPr>
          <p:cNvPr id="17" name="Slide Number Placeholder 16"/>
          <p:cNvSpPr>
            <a:spLocks noGrp="1"/>
          </p:cNvSpPr>
          <p:nvPr>
            <p:ph type="sldNum" sz="quarter" idx="12"/>
          </p:nvPr>
        </p:nvSpPr>
        <p:spPr>
          <a:xfrm>
            <a:off x="9448800" y="6492874"/>
            <a:ext cx="2743200" cy="365125"/>
          </a:xfrm>
        </p:spPr>
        <p:txBody>
          <a:bodyPr/>
          <a:lstStyle/>
          <a:p>
            <a:r>
              <a:rPr lang="en-US" dirty="0">
                <a:solidFill>
                  <a:schemeClr val="tx1"/>
                </a:solidFill>
                <a:latin typeface="Gill Sans MT" panose="020B0502020104020203" pitchFamily="34" charset="0"/>
              </a:rPr>
              <a:t>22</a:t>
            </a:r>
          </a:p>
        </p:txBody>
      </p:sp>
      <p:grpSp>
        <p:nvGrpSpPr>
          <p:cNvPr id="7" name="Group 6">
            <a:extLst>
              <a:ext uri="{FF2B5EF4-FFF2-40B4-BE49-F238E27FC236}">
                <a16:creationId xmlns:a16="http://schemas.microsoft.com/office/drawing/2014/main" id="{962983D7-D4A2-43C3-88D2-AC2D31E654CF}"/>
              </a:ext>
            </a:extLst>
          </p:cNvPr>
          <p:cNvGrpSpPr/>
          <p:nvPr/>
        </p:nvGrpSpPr>
        <p:grpSpPr>
          <a:xfrm>
            <a:off x="126696" y="1325301"/>
            <a:ext cx="12065304" cy="5132370"/>
            <a:chOff x="-458663" y="1628282"/>
            <a:chExt cx="13109328" cy="4864592"/>
          </a:xfrm>
        </p:grpSpPr>
        <p:sp>
          <p:nvSpPr>
            <p:cNvPr id="11" name="Rectangle: Rounded Corners 10">
              <a:extLst>
                <a:ext uri="{FF2B5EF4-FFF2-40B4-BE49-F238E27FC236}">
                  <a16:creationId xmlns:a16="http://schemas.microsoft.com/office/drawing/2014/main" id="{26655299-A91E-4FA7-A42D-D6322D429165}"/>
                </a:ext>
              </a:extLst>
            </p:cNvPr>
            <p:cNvSpPr/>
            <p:nvPr/>
          </p:nvSpPr>
          <p:spPr>
            <a:xfrm>
              <a:off x="9248591" y="3188576"/>
              <a:ext cx="3131904" cy="3304298"/>
            </a:xfrm>
            <a:prstGeom prst="roundRect">
              <a:avLst/>
            </a:prstGeom>
            <a:blipFill>
              <a:blip r:embed="rId3">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0" name="Rectangle: Rounded Corners 9">
              <a:extLst>
                <a:ext uri="{FF2B5EF4-FFF2-40B4-BE49-F238E27FC236}">
                  <a16:creationId xmlns:a16="http://schemas.microsoft.com/office/drawing/2014/main" id="{6B8171A0-D6C3-4097-8663-0596E6666261}"/>
                </a:ext>
              </a:extLst>
            </p:cNvPr>
            <p:cNvSpPr/>
            <p:nvPr/>
          </p:nvSpPr>
          <p:spPr>
            <a:xfrm>
              <a:off x="4422587" y="3428996"/>
              <a:ext cx="3369644" cy="3063878"/>
            </a:xfrm>
            <a:prstGeom prst="roundRect">
              <a:avLst/>
            </a:prstGeom>
            <a:blipFill>
              <a:blip r:embed="rId4">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5" name="Rectangle: Rounded Corners 4">
              <a:extLst>
                <a:ext uri="{FF2B5EF4-FFF2-40B4-BE49-F238E27FC236}">
                  <a16:creationId xmlns:a16="http://schemas.microsoft.com/office/drawing/2014/main" id="{206C53BE-2D3E-4A15-B1F9-F246B6B4346E}"/>
                </a:ext>
              </a:extLst>
            </p:cNvPr>
            <p:cNvSpPr/>
            <p:nvPr/>
          </p:nvSpPr>
          <p:spPr>
            <a:xfrm>
              <a:off x="167640" y="3428996"/>
              <a:ext cx="3369644" cy="3063878"/>
            </a:xfrm>
            <a:prstGeom prst="roundRect">
              <a:avLst/>
            </a:prstGeom>
            <a:blipFill>
              <a:blip r:embed="rId5">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aphicFrame>
          <p:nvGraphicFramePr>
            <p:cNvPr id="6" name="Diagram 5">
              <a:extLst>
                <a:ext uri="{FF2B5EF4-FFF2-40B4-BE49-F238E27FC236}">
                  <a16:creationId xmlns:a16="http://schemas.microsoft.com/office/drawing/2014/main" id="{5985D509-1EA0-4957-8C16-5C3C7F43BF40}"/>
                </a:ext>
              </a:extLst>
            </p:cNvPr>
            <p:cNvGraphicFramePr/>
            <p:nvPr>
              <p:extLst>
                <p:ext uri="{D42A27DB-BD31-4B8C-83A1-F6EECF244321}">
                  <p14:modId xmlns:p14="http://schemas.microsoft.com/office/powerpoint/2010/main" val="1720523137"/>
                </p:ext>
              </p:extLst>
            </p:nvPr>
          </p:nvGraphicFramePr>
          <p:xfrm>
            <a:off x="-458663" y="1628285"/>
            <a:ext cx="4629828" cy="29745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Diagram 7">
              <a:extLst>
                <a:ext uri="{FF2B5EF4-FFF2-40B4-BE49-F238E27FC236}">
                  <a16:creationId xmlns:a16="http://schemas.microsoft.com/office/drawing/2014/main" id="{D09C74FB-2DD3-4A38-A216-AFD2AF3DAE0A}"/>
                </a:ext>
              </a:extLst>
            </p:cNvPr>
            <p:cNvGraphicFramePr/>
            <p:nvPr>
              <p:extLst>
                <p:ext uri="{D42A27DB-BD31-4B8C-83A1-F6EECF244321}">
                  <p14:modId xmlns:p14="http://schemas.microsoft.com/office/powerpoint/2010/main" val="2458796306"/>
                </p:ext>
              </p:extLst>
            </p:nvPr>
          </p:nvGraphicFramePr>
          <p:xfrm>
            <a:off x="3788706" y="1628282"/>
            <a:ext cx="4698370" cy="297459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9" name="Diagram 8">
              <a:extLst>
                <a:ext uri="{FF2B5EF4-FFF2-40B4-BE49-F238E27FC236}">
                  <a16:creationId xmlns:a16="http://schemas.microsoft.com/office/drawing/2014/main" id="{60D78866-B261-48F6-9E2B-0D4403010515}"/>
                </a:ext>
              </a:extLst>
            </p:cNvPr>
            <p:cNvGraphicFramePr/>
            <p:nvPr>
              <p:extLst>
                <p:ext uri="{D42A27DB-BD31-4B8C-83A1-F6EECF244321}">
                  <p14:modId xmlns:p14="http://schemas.microsoft.com/office/powerpoint/2010/main" val="4083174350"/>
                </p:ext>
              </p:extLst>
            </p:nvPr>
          </p:nvGraphicFramePr>
          <p:xfrm>
            <a:off x="8020837" y="1628283"/>
            <a:ext cx="4629828" cy="2974591"/>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extLst>
      <p:ext uri="{BB962C8B-B14F-4D97-AF65-F5344CB8AC3E}">
        <p14:creationId xmlns:p14="http://schemas.microsoft.com/office/powerpoint/2010/main" val="3694987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78"/>
            <a:ext cx="12192000" cy="1371600"/>
          </a:xfrm>
        </p:spPr>
        <p:txBody>
          <a:bodyPr anchor="t">
            <a:noAutofit/>
          </a:bodyPr>
          <a:lstStyle/>
          <a:p>
            <a:pPr algn="ctr"/>
            <a:r>
              <a:rPr lang="en-US" sz="4800" b="1" spc="-150" dirty="0">
                <a:solidFill>
                  <a:srgbClr val="CC0099"/>
                </a:solidFill>
                <a:latin typeface="Gill Sans MT" panose="020B0502020104020203" pitchFamily="34" charset="0"/>
              </a:rPr>
              <a:t>GOVERNMENT OF BERMUDA</a:t>
            </a:r>
            <a:br>
              <a:rPr lang="en-US" sz="4800" b="1" spc="-150" dirty="0">
                <a:solidFill>
                  <a:srgbClr val="CC0099"/>
                </a:solidFill>
                <a:latin typeface="Gill Sans MT" panose="020B0502020104020203" pitchFamily="34" charset="0"/>
              </a:rPr>
            </a:br>
            <a:r>
              <a:rPr lang="en-US" sz="4800" b="1" spc="-150" dirty="0">
                <a:solidFill>
                  <a:srgbClr val="CC0099"/>
                </a:solidFill>
                <a:latin typeface="Gill Sans MT" panose="020B0502020104020203" pitchFamily="34" charset="0"/>
              </a:rPr>
              <a:t>GOV.BM </a:t>
            </a:r>
          </a:p>
        </p:txBody>
      </p:sp>
      <p:sp>
        <p:nvSpPr>
          <p:cNvPr id="17" name="Slide Number Placeholder 16"/>
          <p:cNvSpPr>
            <a:spLocks noGrp="1"/>
          </p:cNvSpPr>
          <p:nvPr>
            <p:ph type="sldNum" sz="quarter" idx="12"/>
          </p:nvPr>
        </p:nvSpPr>
        <p:spPr>
          <a:xfrm>
            <a:off x="9448800" y="6492875"/>
            <a:ext cx="2743200" cy="365125"/>
          </a:xfrm>
        </p:spPr>
        <p:txBody>
          <a:bodyPr/>
          <a:lstStyle/>
          <a:p>
            <a:r>
              <a:rPr lang="en-US" dirty="0">
                <a:solidFill>
                  <a:schemeClr val="tx1"/>
                </a:solidFill>
                <a:latin typeface="Gill Sans MT" panose="020B0502020104020203" pitchFamily="34" charset="0"/>
              </a:rPr>
              <a:t>23</a:t>
            </a:r>
          </a:p>
        </p:txBody>
      </p:sp>
      <p:pic>
        <p:nvPicPr>
          <p:cNvPr id="7" name="Picture 6">
            <a:extLst>
              <a:ext uri="{FF2B5EF4-FFF2-40B4-BE49-F238E27FC236}">
                <a16:creationId xmlns:a16="http://schemas.microsoft.com/office/drawing/2014/main" id="{5373D535-13D4-4CFD-9868-2C0A1CCE8414}"/>
              </a:ext>
            </a:extLst>
          </p:cNvPr>
          <p:cNvPicPr>
            <a:picLocks noChangeAspect="1"/>
          </p:cNvPicPr>
          <p:nvPr/>
        </p:nvPicPr>
        <p:blipFill rotWithShape="1">
          <a:blip r:embed="rId3"/>
          <a:srcRect l="7208" t="3219" r="56948" b="19629"/>
          <a:stretch/>
        </p:blipFill>
        <p:spPr>
          <a:xfrm>
            <a:off x="2102911" y="1486680"/>
            <a:ext cx="7986178" cy="5188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2489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9829800" y="6481905"/>
            <a:ext cx="2362200" cy="365125"/>
          </a:xfrm>
        </p:spPr>
        <p:txBody>
          <a:bodyPr/>
          <a:lstStyle/>
          <a:p>
            <a:fld id="{A9784670-7490-423C-A944-53DB45B1705B}" type="slidenum">
              <a:rPr lang="en-US">
                <a:solidFill>
                  <a:schemeClr val="tx1"/>
                </a:solidFill>
                <a:latin typeface="Gill Sans MT" panose="020B0502020104020203" pitchFamily="34" charset="0"/>
              </a:rPr>
              <a:pPr/>
              <a:t>24</a:t>
            </a:fld>
            <a:endParaRPr lang="en-US" dirty="0">
              <a:solidFill>
                <a:schemeClr val="tx1"/>
              </a:solidFill>
              <a:latin typeface="Gill Sans MT" panose="020B0502020104020203" pitchFamily="34" charset="0"/>
            </a:endParaRPr>
          </a:p>
        </p:txBody>
      </p:sp>
      <p:sp>
        <p:nvSpPr>
          <p:cNvPr id="7" name="Rectangle 2"/>
          <p:cNvSpPr txBox="1">
            <a:spLocks noChangeArrowheads="1"/>
          </p:cNvSpPr>
          <p:nvPr/>
        </p:nvSpPr>
        <p:spPr>
          <a:xfrm>
            <a:off x="0" y="-46180"/>
            <a:ext cx="12192000" cy="13258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spc="-150" dirty="0">
                <a:solidFill>
                  <a:schemeClr val="accent1">
                    <a:lumMod val="75000"/>
                  </a:schemeClr>
                </a:solidFill>
                <a:latin typeface="Roboto Black" panose="02000000000000000000" pitchFamily="2" charset="0"/>
                <a:ea typeface="Roboto Black" panose="02000000000000000000" pitchFamily="2" charset="0"/>
                <a:cs typeface="Roboto Black" panose="02000000000000000000" pitchFamily="2" charset="0"/>
              </a:rPr>
              <a:t>         THANK  YOU!</a:t>
            </a:r>
          </a:p>
        </p:txBody>
      </p:sp>
      <p:pic>
        <p:nvPicPr>
          <p:cNvPr id="3" name="Picture 2"/>
          <p:cNvPicPr>
            <a:picLocks noChangeAspect="1"/>
          </p:cNvPicPr>
          <p:nvPr/>
        </p:nvPicPr>
        <p:blipFill>
          <a:blip r:embed="rId3"/>
          <a:stretch>
            <a:fillRect/>
          </a:stretch>
        </p:blipFill>
        <p:spPr>
          <a:xfrm>
            <a:off x="433537" y="1322043"/>
            <a:ext cx="2745967" cy="2217054"/>
          </a:xfrm>
          <a:prstGeom prst="rect">
            <a:avLst/>
          </a:prstGeom>
        </p:spPr>
      </p:pic>
      <p:pic>
        <p:nvPicPr>
          <p:cNvPr id="6" name="Picture 5"/>
          <p:cNvPicPr>
            <a:picLocks noChangeAspect="1"/>
          </p:cNvPicPr>
          <p:nvPr/>
        </p:nvPicPr>
        <p:blipFill>
          <a:blip r:embed="rId4"/>
          <a:stretch>
            <a:fillRect/>
          </a:stretch>
        </p:blipFill>
        <p:spPr>
          <a:xfrm>
            <a:off x="1219285" y="2202097"/>
            <a:ext cx="1828801" cy="2479206"/>
          </a:xfrm>
          <a:prstGeom prst="rect">
            <a:avLst/>
          </a:prstGeom>
        </p:spPr>
      </p:pic>
      <p:pic>
        <p:nvPicPr>
          <p:cNvPr id="9" name="Picture 8"/>
          <p:cNvPicPr>
            <a:picLocks noChangeAspect="1"/>
          </p:cNvPicPr>
          <p:nvPr/>
        </p:nvPicPr>
        <p:blipFill>
          <a:blip r:embed="rId5"/>
          <a:stretch>
            <a:fillRect/>
          </a:stretch>
        </p:blipFill>
        <p:spPr>
          <a:xfrm>
            <a:off x="827551" y="2943478"/>
            <a:ext cx="1828801" cy="2480327"/>
          </a:xfrm>
          <a:prstGeom prst="rect">
            <a:avLst/>
          </a:prstGeom>
        </p:spPr>
      </p:pic>
      <p:pic>
        <p:nvPicPr>
          <p:cNvPr id="10" name="Picture 9"/>
          <p:cNvPicPr>
            <a:picLocks noChangeAspect="1"/>
          </p:cNvPicPr>
          <p:nvPr/>
        </p:nvPicPr>
        <p:blipFill>
          <a:blip r:embed="rId6"/>
          <a:stretch>
            <a:fillRect/>
          </a:stretch>
        </p:blipFill>
        <p:spPr>
          <a:xfrm>
            <a:off x="32972" y="3807222"/>
            <a:ext cx="1828801" cy="2480027"/>
          </a:xfrm>
          <a:prstGeom prst="rect">
            <a:avLst/>
          </a:prstGeom>
        </p:spPr>
      </p:pic>
      <p:pic>
        <p:nvPicPr>
          <p:cNvPr id="11" name="Picture 10"/>
          <p:cNvPicPr>
            <a:picLocks noChangeAspect="1"/>
          </p:cNvPicPr>
          <p:nvPr/>
        </p:nvPicPr>
        <p:blipFill>
          <a:blip r:embed="rId7"/>
          <a:stretch>
            <a:fillRect/>
          </a:stretch>
        </p:blipFill>
        <p:spPr>
          <a:xfrm>
            <a:off x="4079901" y="1310768"/>
            <a:ext cx="1993571" cy="2710442"/>
          </a:xfrm>
          <a:prstGeom prst="rect">
            <a:avLst/>
          </a:prstGeom>
        </p:spPr>
      </p:pic>
      <p:pic>
        <p:nvPicPr>
          <p:cNvPr id="12" name="Picture 11"/>
          <p:cNvPicPr>
            <a:picLocks noChangeAspect="1"/>
          </p:cNvPicPr>
          <p:nvPr/>
        </p:nvPicPr>
        <p:blipFill>
          <a:blip r:embed="rId8"/>
          <a:stretch>
            <a:fillRect/>
          </a:stretch>
        </p:blipFill>
        <p:spPr>
          <a:xfrm>
            <a:off x="3900148" y="2200997"/>
            <a:ext cx="1828801" cy="2480306"/>
          </a:xfrm>
          <a:prstGeom prst="rect">
            <a:avLst/>
          </a:prstGeom>
        </p:spPr>
      </p:pic>
      <p:pic>
        <p:nvPicPr>
          <p:cNvPr id="13" name="Picture 12"/>
          <p:cNvPicPr>
            <a:picLocks noChangeAspect="1"/>
          </p:cNvPicPr>
          <p:nvPr/>
        </p:nvPicPr>
        <p:blipFill>
          <a:blip r:embed="rId9"/>
          <a:stretch>
            <a:fillRect/>
          </a:stretch>
        </p:blipFill>
        <p:spPr>
          <a:xfrm>
            <a:off x="3733300" y="2943478"/>
            <a:ext cx="1817619" cy="2468880"/>
          </a:xfrm>
          <a:prstGeom prst="rect">
            <a:avLst/>
          </a:prstGeom>
        </p:spPr>
      </p:pic>
      <p:pic>
        <p:nvPicPr>
          <p:cNvPr id="14" name="Picture 13"/>
          <p:cNvPicPr>
            <a:picLocks noChangeAspect="1"/>
          </p:cNvPicPr>
          <p:nvPr/>
        </p:nvPicPr>
        <p:blipFill>
          <a:blip r:embed="rId10"/>
          <a:stretch>
            <a:fillRect/>
          </a:stretch>
        </p:blipFill>
        <p:spPr>
          <a:xfrm>
            <a:off x="3449906" y="3795463"/>
            <a:ext cx="1832609" cy="2468880"/>
          </a:xfrm>
          <a:prstGeom prst="rect">
            <a:avLst/>
          </a:prstGeom>
        </p:spPr>
      </p:pic>
      <p:pic>
        <p:nvPicPr>
          <p:cNvPr id="15" name="Picture 14"/>
          <p:cNvPicPr>
            <a:picLocks noChangeAspect="1"/>
          </p:cNvPicPr>
          <p:nvPr/>
        </p:nvPicPr>
        <p:blipFill>
          <a:blip r:embed="rId11"/>
          <a:stretch>
            <a:fillRect/>
          </a:stretch>
        </p:blipFill>
        <p:spPr>
          <a:xfrm>
            <a:off x="7013373" y="1279376"/>
            <a:ext cx="1993392" cy="2699140"/>
          </a:xfrm>
          <a:prstGeom prst="rect">
            <a:avLst/>
          </a:prstGeom>
        </p:spPr>
      </p:pic>
      <p:pic>
        <p:nvPicPr>
          <p:cNvPr id="16" name="Picture 15"/>
          <p:cNvPicPr>
            <a:picLocks noChangeAspect="1"/>
          </p:cNvPicPr>
          <p:nvPr/>
        </p:nvPicPr>
        <p:blipFill>
          <a:blip r:embed="rId12"/>
          <a:stretch>
            <a:fillRect/>
          </a:stretch>
        </p:blipFill>
        <p:spPr>
          <a:xfrm>
            <a:off x="7090677" y="2117772"/>
            <a:ext cx="1832813" cy="2468880"/>
          </a:xfrm>
          <a:prstGeom prst="rect">
            <a:avLst/>
          </a:prstGeom>
        </p:spPr>
      </p:pic>
      <p:pic>
        <p:nvPicPr>
          <p:cNvPr id="17" name="Picture 16"/>
          <p:cNvPicPr/>
          <p:nvPr/>
        </p:nvPicPr>
        <p:blipFill rotWithShape="1">
          <a:blip r:embed="rId13"/>
          <a:srcRect l="65285" t="23066" r="17620" b="10306"/>
          <a:stretch/>
        </p:blipFill>
        <p:spPr bwMode="auto">
          <a:xfrm>
            <a:off x="6746154" y="2943478"/>
            <a:ext cx="1832775" cy="246888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9" name="Picture 18"/>
          <p:cNvPicPr/>
          <p:nvPr/>
        </p:nvPicPr>
        <p:blipFill rotWithShape="1">
          <a:blip r:embed="rId14"/>
          <a:srcRect l="38077" t="10664" r="50749" b="38875"/>
          <a:stretch/>
        </p:blipFill>
        <p:spPr bwMode="auto">
          <a:xfrm>
            <a:off x="9903626" y="1322043"/>
            <a:ext cx="1993392" cy="261380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43D870C4-DBBE-BE15-5C63-F7434B180B8D}"/>
              </a:ext>
            </a:extLst>
          </p:cNvPr>
          <p:cNvPicPr>
            <a:picLocks noChangeAspect="1"/>
          </p:cNvPicPr>
          <p:nvPr/>
        </p:nvPicPr>
        <p:blipFill rotWithShape="1">
          <a:blip r:embed="rId15"/>
          <a:srcRect l="70104" t="9685" r="14004" b="17395"/>
          <a:stretch/>
        </p:blipFill>
        <p:spPr bwMode="auto">
          <a:xfrm>
            <a:off x="6475292" y="3783313"/>
            <a:ext cx="1828800" cy="23606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226398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together&#10;&#10;Description automatically generated">
            <a:extLst>
              <a:ext uri="{FF2B5EF4-FFF2-40B4-BE49-F238E27FC236}">
                <a16:creationId xmlns:a16="http://schemas.microsoft.com/office/drawing/2014/main" id="{95BE2CA1-4972-2B55-9058-2E6D6CC084C7}"/>
              </a:ext>
            </a:extLst>
          </p:cNvPr>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rcRect t="-1" b="9194"/>
          <a:stretch/>
        </p:blipFill>
        <p:spPr>
          <a:xfrm>
            <a:off x="521396" y="769785"/>
            <a:ext cx="11149208" cy="6076079"/>
          </a:xfrm>
          <a:prstGeom prst="rect">
            <a:avLst/>
          </a:prstGeom>
          <a:solidFill>
            <a:schemeClr val="bg2">
              <a:alpha val="30000"/>
            </a:schemeClr>
          </a:solidFill>
          <a:effectLst>
            <a:softEdge rad="635000"/>
          </a:effectLst>
        </p:spPr>
      </p:pic>
      <p:sp>
        <p:nvSpPr>
          <p:cNvPr id="6" name="Slide Number Placeholder 5"/>
          <p:cNvSpPr>
            <a:spLocks noGrp="1"/>
          </p:cNvSpPr>
          <p:nvPr>
            <p:ph type="sldNum" sz="quarter" idx="12"/>
          </p:nvPr>
        </p:nvSpPr>
        <p:spPr>
          <a:xfrm>
            <a:off x="9822471" y="6480739"/>
            <a:ext cx="2362200" cy="365125"/>
          </a:xfrm>
        </p:spPr>
        <p:txBody>
          <a:bodyPr/>
          <a:lstStyle/>
          <a:p>
            <a:fld id="{A9784670-7490-423C-A944-53DB45B1705B}" type="slidenum">
              <a:rPr lang="en-US" smtClean="0">
                <a:solidFill>
                  <a:schemeClr val="tx1"/>
                </a:solidFill>
                <a:latin typeface="Gill Sans MT" panose="020B0502020104020203" pitchFamily="34" charset="0"/>
              </a:rPr>
              <a:pPr/>
              <a:t>3</a:t>
            </a:fld>
            <a:endParaRPr lang="en-US" dirty="0">
              <a:solidFill>
                <a:schemeClr val="tx1"/>
              </a:solidFill>
              <a:latin typeface="Gill Sans MT" panose="020B0502020104020203" pitchFamily="34" charset="0"/>
            </a:endParaRPr>
          </a:p>
        </p:txBody>
      </p:sp>
      <p:sp>
        <p:nvSpPr>
          <p:cNvPr id="3075" name="Rectangle 3"/>
          <p:cNvSpPr>
            <a:spLocks noGrp="1" noChangeArrowheads="1"/>
          </p:cNvSpPr>
          <p:nvPr>
            <p:ph type="body" idx="4294967295"/>
          </p:nvPr>
        </p:nvSpPr>
        <p:spPr>
          <a:xfrm>
            <a:off x="-1" y="3678073"/>
            <a:ext cx="12184669" cy="1117224"/>
          </a:xfrm>
        </p:spPr>
        <p:txBody>
          <a:bodyPr>
            <a:noAutofit/>
          </a:bodyPr>
          <a:lstStyle/>
          <a:p>
            <a:pPr marL="461951" lvl="1" indent="0" algn="ctr">
              <a:lnSpc>
                <a:spcPct val="100000"/>
              </a:lnSpc>
              <a:spcBef>
                <a:spcPts val="0"/>
              </a:spcBef>
              <a:spcAft>
                <a:spcPts val="1200"/>
              </a:spcAft>
              <a:buNone/>
            </a:pPr>
            <a:r>
              <a:rPr lang="en-US" sz="7000" b="1" dirty="0">
                <a:latin typeface="Gill Sans MT" panose="020B0502020104020203" pitchFamily="34" charset="0"/>
                <a:ea typeface="ADLaM Display" panose="020F0502020204030204" pitchFamily="2" charset="0"/>
                <a:cs typeface="ADLaM Display" panose="020F0502020204030204" pitchFamily="2" charset="0"/>
              </a:rPr>
              <a:t>14</a:t>
            </a:r>
            <a:r>
              <a:rPr lang="en-US" sz="7000" b="1" baseline="30000" dirty="0">
                <a:latin typeface="Gill Sans MT" panose="020B0502020104020203" pitchFamily="34" charset="0"/>
                <a:ea typeface="ADLaM Display" panose="020F0502020204030204" pitchFamily="2" charset="0"/>
                <a:cs typeface="ADLaM Display" panose="020F0502020204030204" pitchFamily="2" charset="0"/>
              </a:rPr>
              <a:t>th</a:t>
            </a:r>
            <a:endParaRPr lang="en-US" sz="7000" dirty="0">
              <a:latin typeface="Gill Sans MT" panose="020B0502020104020203" pitchFamily="34" charset="0"/>
            </a:endParaRPr>
          </a:p>
          <a:p>
            <a:pPr marL="0" indent="0">
              <a:spcBef>
                <a:spcPts val="0"/>
              </a:spcBef>
              <a:spcAft>
                <a:spcPts val="1200"/>
              </a:spcAft>
              <a:buNone/>
            </a:pPr>
            <a:endParaRPr lang="en-US" sz="2400" dirty="0">
              <a:latin typeface="Gill Sans MT" panose="020B0502020104020203" pitchFamily="34" charset="0"/>
            </a:endParaRPr>
          </a:p>
          <a:p>
            <a:pPr marL="0" indent="0">
              <a:spcBef>
                <a:spcPts val="0"/>
              </a:spcBef>
              <a:spcAft>
                <a:spcPts val="1200"/>
              </a:spcAft>
              <a:buNone/>
            </a:pPr>
            <a:endParaRPr lang="en-US" sz="2400" dirty="0">
              <a:latin typeface="Gill Sans MT" panose="020B0502020104020203" pitchFamily="34" charset="0"/>
            </a:endParaRPr>
          </a:p>
        </p:txBody>
      </p:sp>
      <p:sp>
        <p:nvSpPr>
          <p:cNvPr id="5" name="Title 1">
            <a:extLst>
              <a:ext uri="{FF2B5EF4-FFF2-40B4-BE49-F238E27FC236}">
                <a16:creationId xmlns:a16="http://schemas.microsoft.com/office/drawing/2014/main" id="{7E20E0FF-591C-1B09-70DD-208DD005393F}"/>
              </a:ext>
            </a:extLst>
          </p:cNvPr>
          <p:cNvSpPr txBox="1">
            <a:spLocks/>
          </p:cNvSpPr>
          <p:nvPr/>
        </p:nvSpPr>
        <p:spPr>
          <a:xfrm>
            <a:off x="0" y="12009"/>
            <a:ext cx="12192000" cy="1371600"/>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t>BERMUDA DRUG INFORMATION NETWORK (</a:t>
            </a:r>
            <a:r>
              <a:rPr lang="en-US" sz="4800" b="1" dirty="0" err="1">
                <a:solidFill>
                  <a:srgbClr val="AE1F57"/>
                </a:solidFill>
                <a:latin typeface="Gill Sans MT" panose="020B0502020104020203" pitchFamily="34" charset="0"/>
                <a:ea typeface="Roboto Black" panose="02000000000000000000" pitchFamily="2" charset="0"/>
                <a:cs typeface="Roboto Black" panose="02000000000000000000" pitchFamily="2" charset="0"/>
              </a:rPr>
              <a:t>BerDIN</a:t>
            </a:r>
            <a:r>
              <a:rPr lang="en-US" sz="4800" b="1"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t>)</a:t>
            </a:r>
          </a:p>
        </p:txBody>
      </p:sp>
      <p:sp>
        <p:nvSpPr>
          <p:cNvPr id="7" name="TextBox 6">
            <a:extLst>
              <a:ext uri="{FF2B5EF4-FFF2-40B4-BE49-F238E27FC236}">
                <a16:creationId xmlns:a16="http://schemas.microsoft.com/office/drawing/2014/main" id="{D43F343F-FC8F-0652-4BE7-7EFF12CA3C80}"/>
              </a:ext>
            </a:extLst>
          </p:cNvPr>
          <p:cNvSpPr txBox="1"/>
          <p:nvPr/>
        </p:nvSpPr>
        <p:spPr>
          <a:xfrm>
            <a:off x="1497884" y="1616908"/>
            <a:ext cx="1760095" cy="938719"/>
          </a:xfrm>
          <a:prstGeom prst="rect">
            <a:avLst/>
          </a:prstGeom>
          <a:noFill/>
        </p:spPr>
        <p:txBody>
          <a:bodyPr wrap="square" rtlCol="0">
            <a:spAutoFit/>
          </a:bodyPr>
          <a:lstStyle/>
          <a:p>
            <a:pPr algn="ctr"/>
            <a:r>
              <a:rPr lang="en-US" sz="5500" b="1" dirty="0">
                <a:latin typeface="Gill Sans MT" panose="020B0502020104020203" pitchFamily="34" charset="0"/>
                <a:ea typeface="ADLaM Display" panose="020F0502020204030204" pitchFamily="2" charset="0"/>
                <a:cs typeface="ADLaM Display" panose="020F0502020204030204" pitchFamily="2" charset="0"/>
              </a:rPr>
              <a:t>1998</a:t>
            </a:r>
          </a:p>
        </p:txBody>
      </p:sp>
      <p:sp>
        <p:nvSpPr>
          <p:cNvPr id="9" name="TextBox 8">
            <a:extLst>
              <a:ext uri="{FF2B5EF4-FFF2-40B4-BE49-F238E27FC236}">
                <a16:creationId xmlns:a16="http://schemas.microsoft.com/office/drawing/2014/main" id="{D2E65097-2D6D-3FEB-B00C-90AB33D53262}"/>
              </a:ext>
            </a:extLst>
          </p:cNvPr>
          <p:cNvSpPr txBox="1"/>
          <p:nvPr/>
        </p:nvSpPr>
        <p:spPr>
          <a:xfrm>
            <a:off x="602465" y="2596548"/>
            <a:ext cx="3682932" cy="1015663"/>
          </a:xfrm>
          <a:prstGeom prst="rect">
            <a:avLst/>
          </a:prstGeom>
          <a:noFill/>
        </p:spPr>
        <p:txBody>
          <a:bodyPr wrap="square" anchor="ctr">
            <a:spAutoFit/>
          </a:bodyPr>
          <a:lstStyle/>
          <a:p>
            <a:pPr marL="0" indent="0" algn="ctr">
              <a:lnSpc>
                <a:spcPct val="100000"/>
              </a:lnSpc>
              <a:spcBef>
                <a:spcPts val="0"/>
              </a:spcBef>
              <a:spcAft>
                <a:spcPts val="1200"/>
              </a:spcAft>
              <a:buNone/>
              <a:tabLst>
                <a:tab pos="7315017" algn="l"/>
              </a:tabLst>
            </a:pPr>
            <a:r>
              <a:rPr lang="en-US" sz="2000" dirty="0">
                <a:latin typeface="Gill Sans MT" panose="020B0502020104020203" pitchFamily="34" charset="0"/>
                <a:ea typeface="Roboto" panose="02000000000000000000" pitchFamily="2" charset="0"/>
                <a:cs typeface="Roboto" panose="02000000000000000000" pitchFamily="2" charset="0"/>
              </a:rPr>
              <a:t>Mandated by United Nations Office on Drugs and Crime (UNODC)</a:t>
            </a:r>
          </a:p>
        </p:txBody>
      </p:sp>
      <p:sp>
        <p:nvSpPr>
          <p:cNvPr id="10" name="TextBox 9">
            <a:extLst>
              <a:ext uri="{FF2B5EF4-FFF2-40B4-BE49-F238E27FC236}">
                <a16:creationId xmlns:a16="http://schemas.microsoft.com/office/drawing/2014/main" id="{47D8A2F1-E82C-7127-1591-3F8D9191D1B1}"/>
              </a:ext>
            </a:extLst>
          </p:cNvPr>
          <p:cNvSpPr txBox="1"/>
          <p:nvPr/>
        </p:nvSpPr>
        <p:spPr>
          <a:xfrm>
            <a:off x="5042013" y="1638289"/>
            <a:ext cx="2010576" cy="938719"/>
          </a:xfrm>
          <a:prstGeom prst="rect">
            <a:avLst/>
          </a:prstGeom>
          <a:noFill/>
        </p:spPr>
        <p:txBody>
          <a:bodyPr wrap="square" rtlCol="0">
            <a:spAutoFit/>
          </a:bodyPr>
          <a:lstStyle/>
          <a:p>
            <a:pPr algn="ctr"/>
            <a:r>
              <a:rPr lang="en-US" sz="5500" b="1" dirty="0">
                <a:latin typeface="Gill Sans MT" panose="020B0502020104020203" pitchFamily="34" charset="0"/>
                <a:ea typeface="ADLaM Display" panose="020F0502020204030204" pitchFamily="2" charset="0"/>
                <a:cs typeface="ADLaM Display" panose="020F0502020204030204" pitchFamily="2" charset="0"/>
              </a:rPr>
              <a:t>2006</a:t>
            </a:r>
          </a:p>
        </p:txBody>
      </p:sp>
      <p:sp>
        <p:nvSpPr>
          <p:cNvPr id="11" name="TextBox 10">
            <a:extLst>
              <a:ext uri="{FF2B5EF4-FFF2-40B4-BE49-F238E27FC236}">
                <a16:creationId xmlns:a16="http://schemas.microsoft.com/office/drawing/2014/main" id="{B99ECF89-F10B-9819-B954-892CAAB6C372}"/>
              </a:ext>
            </a:extLst>
          </p:cNvPr>
          <p:cNvSpPr txBox="1"/>
          <p:nvPr/>
        </p:nvSpPr>
        <p:spPr>
          <a:xfrm>
            <a:off x="7804956" y="2610744"/>
            <a:ext cx="3534128" cy="707886"/>
          </a:xfrm>
          <a:prstGeom prst="rect">
            <a:avLst/>
          </a:prstGeom>
          <a:noFill/>
        </p:spPr>
        <p:txBody>
          <a:bodyPr wrap="square">
            <a:spAutoFit/>
          </a:bodyPr>
          <a:lstStyle/>
          <a:p>
            <a:pPr marL="0" indent="0" algn="ctr">
              <a:lnSpc>
                <a:spcPct val="100000"/>
              </a:lnSpc>
              <a:spcBef>
                <a:spcPts val="0"/>
              </a:spcBef>
              <a:spcAft>
                <a:spcPts val="1200"/>
              </a:spcAft>
              <a:buNone/>
              <a:tabLst>
                <a:tab pos="7315017" algn="l"/>
              </a:tabLst>
            </a:pPr>
            <a:r>
              <a:rPr lang="en-US" sz="2000" dirty="0">
                <a:latin typeface="Gill Sans MT" panose="020B0502020104020203" pitchFamily="34" charset="0"/>
                <a:ea typeface="Roboto" panose="02000000000000000000" pitchFamily="2" charset="0"/>
                <a:cs typeface="Roboto" panose="02000000000000000000" pitchFamily="2" charset="0"/>
              </a:rPr>
              <a:t>National Drug Information Network formed in Bermuda</a:t>
            </a:r>
          </a:p>
        </p:txBody>
      </p:sp>
      <p:sp>
        <p:nvSpPr>
          <p:cNvPr id="12" name="TextBox 11">
            <a:extLst>
              <a:ext uri="{FF2B5EF4-FFF2-40B4-BE49-F238E27FC236}">
                <a16:creationId xmlns:a16="http://schemas.microsoft.com/office/drawing/2014/main" id="{70D5903D-0358-66C6-48B7-1DF48498CAD1}"/>
              </a:ext>
            </a:extLst>
          </p:cNvPr>
          <p:cNvSpPr txBox="1"/>
          <p:nvPr/>
        </p:nvSpPr>
        <p:spPr>
          <a:xfrm>
            <a:off x="4711229" y="2596548"/>
            <a:ext cx="2762207" cy="400110"/>
          </a:xfrm>
          <a:prstGeom prst="rect">
            <a:avLst/>
          </a:prstGeom>
          <a:noFill/>
        </p:spPr>
        <p:txBody>
          <a:bodyPr wrap="square">
            <a:spAutoFit/>
          </a:bodyPr>
          <a:lstStyle/>
          <a:p>
            <a:pPr marL="0" indent="0" algn="ctr">
              <a:lnSpc>
                <a:spcPct val="100000"/>
              </a:lnSpc>
              <a:spcBef>
                <a:spcPts val="0"/>
              </a:spcBef>
              <a:spcAft>
                <a:spcPts val="1200"/>
              </a:spcAft>
              <a:buNone/>
              <a:tabLst>
                <a:tab pos="7315017" algn="l"/>
              </a:tabLst>
            </a:pPr>
            <a:r>
              <a:rPr lang="en-US" sz="2000" dirty="0">
                <a:latin typeface="Gill Sans MT" panose="020B0502020104020203" pitchFamily="34" charset="0"/>
                <a:ea typeface="Roboto" panose="02000000000000000000" pitchFamily="2" charset="0"/>
                <a:cs typeface="Roboto" panose="02000000000000000000" pitchFamily="2" charset="0"/>
              </a:rPr>
              <a:t>Throne Speech Initiative</a:t>
            </a:r>
          </a:p>
        </p:txBody>
      </p:sp>
      <p:sp>
        <p:nvSpPr>
          <p:cNvPr id="13" name="TextBox 12">
            <a:extLst>
              <a:ext uri="{FF2B5EF4-FFF2-40B4-BE49-F238E27FC236}">
                <a16:creationId xmlns:a16="http://schemas.microsoft.com/office/drawing/2014/main" id="{B36AC28F-ECEC-72CD-53E4-7EF3A2D19270}"/>
              </a:ext>
            </a:extLst>
          </p:cNvPr>
          <p:cNvSpPr txBox="1"/>
          <p:nvPr/>
        </p:nvSpPr>
        <p:spPr>
          <a:xfrm>
            <a:off x="8687859" y="1634050"/>
            <a:ext cx="1768322" cy="938719"/>
          </a:xfrm>
          <a:prstGeom prst="rect">
            <a:avLst/>
          </a:prstGeom>
          <a:noFill/>
        </p:spPr>
        <p:txBody>
          <a:bodyPr wrap="square" rtlCol="0">
            <a:spAutoFit/>
          </a:bodyPr>
          <a:lstStyle/>
          <a:p>
            <a:pPr algn="ctr"/>
            <a:r>
              <a:rPr lang="en-US" sz="5500" b="1" dirty="0">
                <a:latin typeface="Gill Sans MT" panose="020B0502020104020203" pitchFamily="34" charset="0"/>
                <a:ea typeface="ADLaM Display" panose="020F0502020204030204" pitchFamily="2" charset="0"/>
                <a:cs typeface="ADLaM Display" panose="020F0502020204030204" pitchFamily="2" charset="0"/>
              </a:rPr>
              <a:t>2008</a:t>
            </a:r>
          </a:p>
        </p:txBody>
      </p:sp>
      <p:sp>
        <p:nvSpPr>
          <p:cNvPr id="14" name="TextBox 13">
            <a:extLst>
              <a:ext uri="{FF2B5EF4-FFF2-40B4-BE49-F238E27FC236}">
                <a16:creationId xmlns:a16="http://schemas.microsoft.com/office/drawing/2014/main" id="{F29D7C82-3F76-0DF0-81DE-014D5148CFE0}"/>
              </a:ext>
            </a:extLst>
          </p:cNvPr>
          <p:cNvSpPr txBox="1"/>
          <p:nvPr/>
        </p:nvSpPr>
        <p:spPr>
          <a:xfrm>
            <a:off x="1" y="4749690"/>
            <a:ext cx="12184670" cy="400110"/>
          </a:xfrm>
          <a:prstGeom prst="rect">
            <a:avLst/>
          </a:prstGeom>
          <a:noFill/>
        </p:spPr>
        <p:txBody>
          <a:bodyPr wrap="square">
            <a:spAutoFit/>
          </a:bodyPr>
          <a:lstStyle/>
          <a:p>
            <a:pPr marL="0" indent="0" algn="ctr">
              <a:lnSpc>
                <a:spcPct val="100000"/>
              </a:lnSpc>
              <a:spcBef>
                <a:spcPts val="0"/>
              </a:spcBef>
              <a:spcAft>
                <a:spcPts val="1200"/>
              </a:spcAft>
              <a:buNone/>
              <a:tabLst>
                <a:tab pos="7315017" algn="l"/>
              </a:tabLst>
            </a:pPr>
            <a:r>
              <a:rPr lang="en-US" sz="2000" dirty="0">
                <a:latin typeface="Gill Sans MT" panose="020B0502020104020203" pitchFamily="34" charset="0"/>
                <a:ea typeface="Roboto" panose="02000000000000000000" pitchFamily="2" charset="0"/>
                <a:cs typeface="Roboto" panose="02000000000000000000" pitchFamily="2" charset="0"/>
              </a:rPr>
              <a:t>Annual Bermuda Drug Information Network Meeting</a:t>
            </a:r>
          </a:p>
        </p:txBody>
      </p:sp>
    </p:spTree>
    <p:extLst>
      <p:ext uri="{BB962C8B-B14F-4D97-AF65-F5344CB8AC3E}">
        <p14:creationId xmlns:p14="http://schemas.microsoft.com/office/powerpoint/2010/main" val="5024015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9781673" y="6492875"/>
            <a:ext cx="2362200" cy="365125"/>
          </a:xfrm>
        </p:spPr>
        <p:txBody>
          <a:bodyPr/>
          <a:lstStyle/>
          <a:p>
            <a:fld id="{A9784670-7490-423C-A944-53DB45B1705B}" type="slidenum">
              <a:rPr lang="en-US" smtClean="0">
                <a:solidFill>
                  <a:schemeClr val="tx1"/>
                </a:solidFill>
                <a:latin typeface="Gill Sans MT" panose="020B0502020104020203" pitchFamily="34" charset="0"/>
              </a:rPr>
              <a:pPr/>
              <a:t>4</a:t>
            </a:fld>
            <a:endParaRPr lang="en-US" dirty="0">
              <a:solidFill>
                <a:schemeClr val="tx1"/>
              </a:solidFill>
              <a:latin typeface="Gill Sans MT" panose="020B0502020104020203" pitchFamily="34" charset="0"/>
            </a:endParaRPr>
          </a:p>
        </p:txBody>
      </p:sp>
      <p:grpSp>
        <p:nvGrpSpPr>
          <p:cNvPr id="3" name="Group 2">
            <a:extLst>
              <a:ext uri="{FF2B5EF4-FFF2-40B4-BE49-F238E27FC236}">
                <a16:creationId xmlns:a16="http://schemas.microsoft.com/office/drawing/2014/main" id="{AAB45376-B280-FDA7-36F1-396EC72DD050}"/>
              </a:ext>
            </a:extLst>
          </p:cNvPr>
          <p:cNvGrpSpPr/>
          <p:nvPr/>
        </p:nvGrpSpPr>
        <p:grpSpPr>
          <a:xfrm>
            <a:off x="102871" y="-532158"/>
            <a:ext cx="11898630" cy="6555768"/>
            <a:chOff x="577517" y="1564105"/>
            <a:chExt cx="11044988" cy="4928769"/>
          </a:xfrm>
        </p:grpSpPr>
        <p:sp>
          <p:nvSpPr>
            <p:cNvPr id="4" name="Rectangle 3">
              <a:extLst>
                <a:ext uri="{FF2B5EF4-FFF2-40B4-BE49-F238E27FC236}">
                  <a16:creationId xmlns:a16="http://schemas.microsoft.com/office/drawing/2014/main" id="{5FA02B8F-108F-89B0-8421-EA5CAA355366}"/>
                </a:ext>
              </a:extLst>
            </p:cNvPr>
            <p:cNvSpPr/>
            <p:nvPr/>
          </p:nvSpPr>
          <p:spPr>
            <a:xfrm>
              <a:off x="577517" y="1564105"/>
              <a:ext cx="11044988" cy="4928769"/>
            </a:xfrm>
            <a:prstGeom prst="rect">
              <a:avLst/>
            </a:prstGeom>
            <a:ln w="9525" cap="flat" cmpd="sng" algn="ctr">
              <a:noFill/>
              <a:prstDash val="solid"/>
              <a:round/>
              <a:headEnd type="none" w="med" len="med"/>
              <a:tailEnd type="none" w="med" len="med"/>
            </a:ln>
          </p:spPr>
          <p:txBody>
            <a:bodyPr/>
            <a:lstStyle/>
            <a:p>
              <a:endParaRPr lang="en-US"/>
            </a:p>
          </p:txBody>
        </p:sp>
        <p:sp>
          <p:nvSpPr>
            <p:cNvPr id="8" name="Freeform: Shape 7">
              <a:extLst>
                <a:ext uri="{FF2B5EF4-FFF2-40B4-BE49-F238E27FC236}">
                  <a16:creationId xmlns:a16="http://schemas.microsoft.com/office/drawing/2014/main" id="{B972965E-B6BF-6DEF-DF95-F7EEAC6E4032}"/>
                </a:ext>
              </a:extLst>
            </p:cNvPr>
            <p:cNvSpPr/>
            <p:nvPr/>
          </p:nvSpPr>
          <p:spPr>
            <a:xfrm>
              <a:off x="717752" y="2817435"/>
              <a:ext cx="1813945" cy="3450138"/>
            </a:xfrm>
            <a:custGeom>
              <a:avLst/>
              <a:gdLst>
                <a:gd name="connsiteX0" fmla="*/ 0 w 1669521"/>
                <a:gd name="connsiteY0" fmla="*/ 175300 h 3450138"/>
                <a:gd name="connsiteX1" fmla="*/ 175300 w 1669521"/>
                <a:gd name="connsiteY1" fmla="*/ 0 h 3450138"/>
                <a:gd name="connsiteX2" fmla="*/ 1494221 w 1669521"/>
                <a:gd name="connsiteY2" fmla="*/ 0 h 3450138"/>
                <a:gd name="connsiteX3" fmla="*/ 1669521 w 1669521"/>
                <a:gd name="connsiteY3" fmla="*/ 175300 h 3450138"/>
                <a:gd name="connsiteX4" fmla="*/ 1669521 w 1669521"/>
                <a:gd name="connsiteY4" fmla="*/ 3274838 h 3450138"/>
                <a:gd name="connsiteX5" fmla="*/ 1494221 w 1669521"/>
                <a:gd name="connsiteY5" fmla="*/ 3450138 h 3450138"/>
                <a:gd name="connsiteX6" fmla="*/ 175300 w 1669521"/>
                <a:gd name="connsiteY6" fmla="*/ 3450138 h 3450138"/>
                <a:gd name="connsiteX7" fmla="*/ 0 w 1669521"/>
                <a:gd name="connsiteY7" fmla="*/ 3274838 h 3450138"/>
                <a:gd name="connsiteX8" fmla="*/ 0 w 1669521"/>
                <a:gd name="connsiteY8" fmla="*/ 175300 h 345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521" h="3450138">
                  <a:moveTo>
                    <a:pt x="0" y="175300"/>
                  </a:moveTo>
                  <a:cubicBezTo>
                    <a:pt x="0" y="78484"/>
                    <a:pt x="78484" y="0"/>
                    <a:pt x="175300" y="0"/>
                  </a:cubicBezTo>
                  <a:lnTo>
                    <a:pt x="1494221" y="0"/>
                  </a:lnTo>
                  <a:cubicBezTo>
                    <a:pt x="1591037" y="0"/>
                    <a:pt x="1669521" y="78484"/>
                    <a:pt x="1669521" y="175300"/>
                  </a:cubicBezTo>
                  <a:lnTo>
                    <a:pt x="1669521" y="3274838"/>
                  </a:lnTo>
                  <a:cubicBezTo>
                    <a:pt x="1669521" y="3371654"/>
                    <a:pt x="1591037" y="3450138"/>
                    <a:pt x="1494221" y="3450138"/>
                  </a:cubicBezTo>
                  <a:lnTo>
                    <a:pt x="175300" y="3450138"/>
                  </a:lnTo>
                  <a:cubicBezTo>
                    <a:pt x="78484" y="3450138"/>
                    <a:pt x="0" y="3371654"/>
                    <a:pt x="0" y="3274838"/>
                  </a:cubicBezTo>
                  <a:lnTo>
                    <a:pt x="0" y="175300"/>
                  </a:lnTo>
                  <a:close/>
                </a:path>
              </a:pathLst>
            </a:custGeom>
            <a:solidFill>
              <a:schemeClr val="bg1">
                <a:alpha val="90000"/>
              </a:schemeClr>
            </a:solidFill>
            <a:ln>
              <a:solidFill>
                <a:schemeClr val="accent1">
                  <a:shade val="80000"/>
                  <a:hueOff val="0"/>
                  <a:satOff val="0"/>
                  <a:lumOff val="0"/>
                </a:schemeClr>
              </a:solidFill>
            </a:ln>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7064" tIns="97064" rIns="97064" bIns="97064" numCol="1" spcCol="1270" anchor="ctr" anchorCtr="0">
              <a:noAutofit/>
            </a:bodyPr>
            <a:lstStyle/>
            <a:p>
              <a:pPr marL="0" lvl="0" indent="0" algn="ctr" defTabSz="533400">
                <a:lnSpc>
                  <a:spcPct val="90000"/>
                </a:lnSpc>
                <a:spcBef>
                  <a:spcPct val="0"/>
                </a:spcBef>
                <a:spcAft>
                  <a:spcPct val="35000"/>
                </a:spcAft>
                <a:buNone/>
              </a:pPr>
              <a:r>
                <a:rPr lang="en-US" sz="1600" b="1" kern="1200" dirty="0">
                  <a:latin typeface="Gill Sans MT" panose="020B0502020104020203" pitchFamily="34" charset="0"/>
                </a:rPr>
                <a:t>MISSION</a:t>
              </a:r>
            </a:p>
            <a:p>
              <a:pPr marL="0" lvl="0" indent="0" algn="ctr" defTabSz="533400">
                <a:lnSpc>
                  <a:spcPct val="90000"/>
                </a:lnSpc>
                <a:spcBef>
                  <a:spcPct val="0"/>
                </a:spcBef>
                <a:spcAft>
                  <a:spcPct val="35000"/>
                </a:spcAft>
                <a:buNone/>
              </a:pPr>
              <a:r>
                <a:rPr lang="en-US" sz="1600" b="0" kern="1200" dirty="0">
                  <a:latin typeface="Gill Sans MT" panose="020B0502020104020203" pitchFamily="34" charset="0"/>
                </a:rPr>
                <a:t>The </a:t>
              </a:r>
              <a:r>
                <a:rPr lang="en-US" sz="1600" b="0" kern="1200" dirty="0" err="1">
                  <a:latin typeface="Gill Sans MT" panose="020B0502020104020203" pitchFamily="34" charset="0"/>
                </a:rPr>
                <a:t>BerDIN</a:t>
              </a:r>
              <a:r>
                <a:rPr lang="en-US" sz="1600" b="0" kern="1200" dirty="0">
                  <a:latin typeface="Gill Sans MT" panose="020B0502020104020203" pitchFamily="34" charset="0"/>
                </a:rPr>
                <a:t> is committed to providing the evidence that allows for discussions and decisions to be informed by sound, centrally available, local data, on a wide range of issues that increase understanding of the complex, dynamic, and evolving nature of the Island’s drug problem.</a:t>
              </a:r>
              <a:endParaRPr lang="en-US" sz="1600" b="1" kern="1200" dirty="0">
                <a:latin typeface="Gill Sans MT" panose="020B0502020104020203" pitchFamily="34" charset="0"/>
              </a:endParaRPr>
            </a:p>
          </p:txBody>
        </p:sp>
        <p:sp>
          <p:nvSpPr>
            <p:cNvPr id="9" name="Freeform: Shape 8">
              <a:extLst>
                <a:ext uri="{FF2B5EF4-FFF2-40B4-BE49-F238E27FC236}">
                  <a16:creationId xmlns:a16="http://schemas.microsoft.com/office/drawing/2014/main" id="{D2ECD3ED-3283-41D3-F59B-493537818D7F}"/>
                </a:ext>
              </a:extLst>
            </p:cNvPr>
            <p:cNvSpPr/>
            <p:nvPr/>
          </p:nvSpPr>
          <p:spPr>
            <a:xfrm>
              <a:off x="2637668" y="2816446"/>
              <a:ext cx="8972521" cy="3450138"/>
            </a:xfrm>
            <a:custGeom>
              <a:avLst/>
              <a:gdLst>
                <a:gd name="connsiteX0" fmla="*/ 0 w 8832925"/>
                <a:gd name="connsiteY0" fmla="*/ 362264 h 3450138"/>
                <a:gd name="connsiteX1" fmla="*/ 362264 w 8832925"/>
                <a:gd name="connsiteY1" fmla="*/ 0 h 3450138"/>
                <a:gd name="connsiteX2" fmla="*/ 8470661 w 8832925"/>
                <a:gd name="connsiteY2" fmla="*/ 0 h 3450138"/>
                <a:gd name="connsiteX3" fmla="*/ 8832925 w 8832925"/>
                <a:gd name="connsiteY3" fmla="*/ 362264 h 3450138"/>
                <a:gd name="connsiteX4" fmla="*/ 8832925 w 8832925"/>
                <a:gd name="connsiteY4" fmla="*/ 3087874 h 3450138"/>
                <a:gd name="connsiteX5" fmla="*/ 8470661 w 8832925"/>
                <a:gd name="connsiteY5" fmla="*/ 3450138 h 3450138"/>
                <a:gd name="connsiteX6" fmla="*/ 362264 w 8832925"/>
                <a:gd name="connsiteY6" fmla="*/ 3450138 h 3450138"/>
                <a:gd name="connsiteX7" fmla="*/ 0 w 8832925"/>
                <a:gd name="connsiteY7" fmla="*/ 3087874 h 3450138"/>
                <a:gd name="connsiteX8" fmla="*/ 0 w 8832925"/>
                <a:gd name="connsiteY8" fmla="*/ 362264 h 345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2925" h="3450138">
                  <a:moveTo>
                    <a:pt x="0" y="362264"/>
                  </a:moveTo>
                  <a:cubicBezTo>
                    <a:pt x="0" y="162191"/>
                    <a:pt x="162191" y="0"/>
                    <a:pt x="362264" y="0"/>
                  </a:cubicBezTo>
                  <a:lnTo>
                    <a:pt x="8470661" y="0"/>
                  </a:lnTo>
                  <a:cubicBezTo>
                    <a:pt x="8670734" y="0"/>
                    <a:pt x="8832925" y="162191"/>
                    <a:pt x="8832925" y="362264"/>
                  </a:cubicBezTo>
                  <a:lnTo>
                    <a:pt x="8832925" y="3087874"/>
                  </a:lnTo>
                  <a:cubicBezTo>
                    <a:pt x="8832925" y="3287947"/>
                    <a:pt x="8670734" y="3450138"/>
                    <a:pt x="8470661" y="3450138"/>
                  </a:cubicBezTo>
                  <a:lnTo>
                    <a:pt x="362264" y="3450138"/>
                  </a:lnTo>
                  <a:cubicBezTo>
                    <a:pt x="162191" y="3450138"/>
                    <a:pt x="0" y="3287947"/>
                    <a:pt x="0" y="3087874"/>
                  </a:cubicBezTo>
                  <a:lnTo>
                    <a:pt x="0" y="362264"/>
                  </a:lnTo>
                  <a:close/>
                </a:path>
              </a:pathLst>
            </a:custGeom>
            <a:ln>
              <a:solidFill>
                <a:schemeClr val="accent1">
                  <a:shade val="80000"/>
                  <a:hueOff val="0"/>
                  <a:satOff val="0"/>
                  <a:lumOff val="0"/>
                </a:schemeClr>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1824" tIns="151824" rIns="151824" bIns="2296942" numCol="1" spcCol="1270" anchor="t" anchorCtr="0">
              <a:noAutofit/>
            </a:bodyPr>
            <a:lstStyle/>
            <a:p>
              <a:pPr marL="0" lvl="0" indent="1828800" defTabSz="533400">
                <a:lnSpc>
                  <a:spcPct val="90000"/>
                </a:lnSpc>
                <a:spcBef>
                  <a:spcPct val="0"/>
                </a:spcBef>
                <a:spcAft>
                  <a:spcPct val="35000"/>
                </a:spcAft>
                <a:buNone/>
              </a:pPr>
              <a:r>
                <a:rPr lang="en-US" sz="1600" b="1" kern="1200" dirty="0">
                  <a:latin typeface="Gill Sans MT" panose="020B0502020104020203" pitchFamily="34" charset="0"/>
                </a:rPr>
                <a:t>FACILITATED &amp; COORDINATED BY DNDC</a:t>
              </a:r>
            </a:p>
            <a:p>
              <a:pPr marL="285750" lvl="0" indent="-285750" defTabSz="533400">
                <a:lnSpc>
                  <a:spcPct val="90000"/>
                </a:lnSpc>
                <a:spcBef>
                  <a:spcPct val="0"/>
                </a:spcBef>
                <a:spcAft>
                  <a:spcPct val="35000"/>
                </a:spcAft>
                <a:buFont typeface="Wingdings" panose="05000000000000000000" pitchFamily="2" charset="2"/>
                <a:buChar char="§"/>
              </a:pPr>
              <a:r>
                <a:rPr lang="en-US" sz="1600" kern="1200" dirty="0">
                  <a:latin typeface="Gill Sans MT" panose="020B0502020104020203" pitchFamily="34" charset="0"/>
                </a:rPr>
                <a:t>Collect,  collate,  monitor,  </a:t>
              </a:r>
              <a:r>
                <a:rPr lang="en-US" sz="1600" kern="1200" dirty="0" err="1">
                  <a:latin typeface="Gill Sans MT" panose="020B0502020104020203" pitchFamily="34" charset="0"/>
                </a:rPr>
                <a:t>analyse</a:t>
              </a:r>
              <a:r>
                <a:rPr lang="en-US" sz="1600" kern="1200" dirty="0">
                  <a:latin typeface="Gill Sans MT" panose="020B0502020104020203" pitchFamily="34" charset="0"/>
                </a:rPr>
                <a:t>, interpret,  produce,  and disseminate.</a:t>
              </a:r>
            </a:p>
            <a:p>
              <a:pPr marL="285750" lvl="0" indent="-285750" defTabSz="533400">
                <a:lnSpc>
                  <a:spcPct val="90000"/>
                </a:lnSpc>
                <a:spcBef>
                  <a:spcPct val="0"/>
                </a:spcBef>
                <a:spcAft>
                  <a:spcPct val="35000"/>
                </a:spcAft>
                <a:buFont typeface="Wingdings" panose="05000000000000000000" pitchFamily="2" charset="2"/>
                <a:buChar char="§"/>
              </a:pPr>
              <a:r>
                <a:rPr lang="en-US" sz="1600" kern="1200" dirty="0" err="1">
                  <a:latin typeface="Gill Sans MT" panose="020B0502020104020203" pitchFamily="34" charset="0"/>
                </a:rPr>
                <a:t>Standardise</a:t>
              </a:r>
              <a:r>
                <a:rPr lang="en-US" sz="1600" kern="1200" dirty="0">
                  <a:latin typeface="Gill Sans MT" panose="020B0502020104020203" pitchFamily="34" charset="0"/>
                </a:rPr>
                <a:t> drug literature dissemination mechanism and processes.</a:t>
              </a:r>
            </a:p>
            <a:p>
              <a:pPr marL="285750" lvl="0" indent="-285750" defTabSz="533400">
                <a:lnSpc>
                  <a:spcPct val="90000"/>
                </a:lnSpc>
                <a:spcBef>
                  <a:spcPct val="0"/>
                </a:spcBef>
                <a:spcAft>
                  <a:spcPct val="35000"/>
                </a:spcAft>
                <a:buFont typeface="Wingdings" panose="05000000000000000000" pitchFamily="2" charset="2"/>
                <a:buChar char="§"/>
              </a:pPr>
              <a:r>
                <a:rPr lang="en-US" sz="1600" kern="1200" dirty="0">
                  <a:latin typeface="Gill Sans MT" panose="020B0502020104020203" pitchFamily="34" charset="0"/>
                </a:rPr>
                <a:t>Conduct primary drug-related research.</a:t>
              </a:r>
            </a:p>
            <a:p>
              <a:pPr marL="285750" lvl="0" indent="-285750" defTabSz="533400">
                <a:lnSpc>
                  <a:spcPct val="90000"/>
                </a:lnSpc>
                <a:spcBef>
                  <a:spcPct val="0"/>
                </a:spcBef>
                <a:spcAft>
                  <a:spcPct val="35000"/>
                </a:spcAft>
                <a:buFont typeface="Wingdings" panose="05000000000000000000" pitchFamily="2" charset="2"/>
                <a:buChar char="§"/>
              </a:pPr>
              <a:r>
                <a:rPr lang="en-US" sz="1600" kern="1200" dirty="0">
                  <a:latin typeface="Gill Sans MT" panose="020B0502020104020203" pitchFamily="34" charset="0"/>
                </a:rPr>
                <a:t>Provide technical assistance and capacity building.</a:t>
              </a:r>
            </a:p>
            <a:p>
              <a:pPr lvl="0" algn="l" defTabSz="533400">
                <a:lnSpc>
                  <a:spcPct val="90000"/>
                </a:lnSpc>
                <a:spcBef>
                  <a:spcPct val="0"/>
                </a:spcBef>
                <a:spcAft>
                  <a:spcPct val="35000"/>
                </a:spcAft>
                <a:buNone/>
              </a:pPr>
              <a:endParaRPr lang="en-US" sz="1200" kern="1200" dirty="0">
                <a:latin typeface="Gill Sans MT" panose="020B0502020104020203" pitchFamily="34" charset="0"/>
              </a:endParaRPr>
            </a:p>
          </p:txBody>
        </p:sp>
        <p:sp>
          <p:nvSpPr>
            <p:cNvPr id="10" name="Freeform: Shape 9">
              <a:extLst>
                <a:ext uri="{FF2B5EF4-FFF2-40B4-BE49-F238E27FC236}">
                  <a16:creationId xmlns:a16="http://schemas.microsoft.com/office/drawing/2014/main" id="{1DEDC6BC-F05E-4305-C026-09ECCFFBAF13}"/>
                </a:ext>
              </a:extLst>
            </p:cNvPr>
            <p:cNvSpPr/>
            <p:nvPr/>
          </p:nvSpPr>
          <p:spPr>
            <a:xfrm>
              <a:off x="2853683" y="4118134"/>
              <a:ext cx="2043736" cy="1983829"/>
            </a:xfrm>
            <a:custGeom>
              <a:avLst/>
              <a:gdLst>
                <a:gd name="connsiteX0" fmla="*/ 0 w 2043736"/>
                <a:gd name="connsiteY0" fmla="*/ 208302 h 1983829"/>
                <a:gd name="connsiteX1" fmla="*/ 208302 w 2043736"/>
                <a:gd name="connsiteY1" fmla="*/ 0 h 1983829"/>
                <a:gd name="connsiteX2" fmla="*/ 1835434 w 2043736"/>
                <a:gd name="connsiteY2" fmla="*/ 0 h 1983829"/>
                <a:gd name="connsiteX3" fmla="*/ 2043736 w 2043736"/>
                <a:gd name="connsiteY3" fmla="*/ 208302 h 1983829"/>
                <a:gd name="connsiteX4" fmla="*/ 2043736 w 2043736"/>
                <a:gd name="connsiteY4" fmla="*/ 1775527 h 1983829"/>
                <a:gd name="connsiteX5" fmla="*/ 1835434 w 2043736"/>
                <a:gd name="connsiteY5" fmla="*/ 1983829 h 1983829"/>
                <a:gd name="connsiteX6" fmla="*/ 208302 w 2043736"/>
                <a:gd name="connsiteY6" fmla="*/ 1983829 h 1983829"/>
                <a:gd name="connsiteX7" fmla="*/ 0 w 2043736"/>
                <a:gd name="connsiteY7" fmla="*/ 1775527 h 1983829"/>
                <a:gd name="connsiteX8" fmla="*/ 0 w 2043736"/>
                <a:gd name="connsiteY8" fmla="*/ 208302 h 198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36" h="1983829">
                  <a:moveTo>
                    <a:pt x="0" y="208302"/>
                  </a:moveTo>
                  <a:cubicBezTo>
                    <a:pt x="0" y="93260"/>
                    <a:pt x="93260" y="0"/>
                    <a:pt x="208302" y="0"/>
                  </a:cubicBezTo>
                  <a:lnTo>
                    <a:pt x="1835434" y="0"/>
                  </a:lnTo>
                  <a:cubicBezTo>
                    <a:pt x="1950476" y="0"/>
                    <a:pt x="2043736" y="93260"/>
                    <a:pt x="2043736" y="208302"/>
                  </a:cubicBezTo>
                  <a:lnTo>
                    <a:pt x="2043736" y="1775527"/>
                  </a:lnTo>
                  <a:cubicBezTo>
                    <a:pt x="2043736" y="1890569"/>
                    <a:pt x="1950476" y="1983829"/>
                    <a:pt x="1835434" y="1983829"/>
                  </a:cubicBezTo>
                  <a:lnTo>
                    <a:pt x="208302" y="1983829"/>
                  </a:lnTo>
                  <a:cubicBezTo>
                    <a:pt x="93260" y="1983829"/>
                    <a:pt x="0" y="1890569"/>
                    <a:pt x="0" y="1775527"/>
                  </a:cubicBezTo>
                  <a:lnTo>
                    <a:pt x="0" y="208302"/>
                  </a:lnTo>
                  <a:close/>
                </a:path>
              </a:pathLst>
            </a:custGeom>
            <a:ln>
              <a:solidFill>
                <a:schemeClr val="accent1">
                  <a:shade val="80000"/>
                  <a:hueOff val="0"/>
                  <a:satOff val="0"/>
                  <a:lumOff val="0"/>
                </a:schemeClr>
              </a:solidFill>
            </a:ln>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730" tIns="106730" rIns="106730" bIns="106730" numCol="1" spcCol="1270" anchor="ctr" anchorCtr="0">
              <a:noAutofit/>
            </a:bodyPr>
            <a:lstStyle/>
            <a:p>
              <a:pPr marL="0" lvl="0" indent="0" algn="ctr" defTabSz="533400" rtl="0">
                <a:lnSpc>
                  <a:spcPct val="90000"/>
                </a:lnSpc>
                <a:spcBef>
                  <a:spcPct val="0"/>
                </a:spcBef>
                <a:spcAft>
                  <a:spcPct val="35000"/>
                </a:spcAft>
                <a:buNone/>
              </a:pPr>
              <a:r>
                <a:rPr lang="en-US" sz="1600" b="1" kern="1200" dirty="0">
                  <a:latin typeface="Gill Sans MT" panose="020B0502020104020203" pitchFamily="34" charset="0"/>
                </a:rPr>
                <a:t>PURPOSE</a:t>
              </a:r>
            </a:p>
            <a:p>
              <a:pPr marL="0" lvl="0" indent="0" algn="ctr" defTabSz="533400" rtl="0">
                <a:lnSpc>
                  <a:spcPct val="90000"/>
                </a:lnSpc>
                <a:spcBef>
                  <a:spcPct val="0"/>
                </a:spcBef>
                <a:spcAft>
                  <a:spcPct val="35000"/>
                </a:spcAft>
                <a:buNone/>
              </a:pPr>
              <a:r>
                <a:rPr lang="en-US" sz="1400" b="1" kern="1200" dirty="0">
                  <a:latin typeface="Gill Sans MT" panose="020B0502020104020203" pitchFamily="34" charset="0"/>
                  <a:sym typeface="Wingdings" panose="05000000000000000000" pitchFamily="2" charset="2"/>
                </a:rPr>
                <a:t></a:t>
              </a:r>
              <a:r>
                <a:rPr lang="en-US" sz="1400" kern="1200" dirty="0">
                  <a:latin typeface="Gill Sans MT" panose="020B0502020104020203" pitchFamily="34" charset="0"/>
                  <a:sym typeface="Wingdings" panose="05000000000000000000" pitchFamily="2" charset="2"/>
                </a:rPr>
                <a:t> </a:t>
              </a:r>
              <a:r>
                <a:rPr lang="en-US" sz="1400" kern="1200" dirty="0">
                  <a:latin typeface="Gill Sans MT" panose="020B0502020104020203" pitchFamily="34" charset="0"/>
                </a:rPr>
                <a:t>Build a Bermuda picture to </a:t>
              </a:r>
              <a:r>
                <a:rPr lang="en-US" sz="1400" kern="1200" dirty="0" err="1">
                  <a:latin typeface="Gill Sans MT" panose="020B0502020104020203" pitchFamily="34" charset="0"/>
                </a:rPr>
                <a:t>analyse</a:t>
              </a:r>
              <a:r>
                <a:rPr lang="en-US" sz="1400" kern="1200" dirty="0">
                  <a:latin typeface="Gill Sans MT" panose="020B0502020104020203" pitchFamily="34" charset="0"/>
                </a:rPr>
                <a:t> the situation and the evolution of the phenomenon and responses.</a:t>
              </a:r>
            </a:p>
            <a:p>
              <a:pPr marL="0" lvl="0" indent="0" algn="ctr" defTabSz="533400" rtl="0">
                <a:lnSpc>
                  <a:spcPct val="90000"/>
                </a:lnSpc>
                <a:spcBef>
                  <a:spcPct val="0"/>
                </a:spcBef>
                <a:spcAft>
                  <a:spcPct val="35000"/>
                </a:spcAft>
                <a:buNone/>
              </a:pPr>
              <a:r>
                <a:rPr lang="en-US" sz="1400" b="1" kern="1200" dirty="0">
                  <a:latin typeface="Gill Sans MT" panose="020B0502020104020203" pitchFamily="34" charset="0"/>
                  <a:sym typeface="Wingdings" panose="05000000000000000000" pitchFamily="2" charset="2"/>
                </a:rPr>
                <a:t></a:t>
              </a:r>
              <a:r>
                <a:rPr lang="en-US" sz="1400" kern="1200" dirty="0">
                  <a:latin typeface="Gill Sans MT" panose="020B0502020104020203" pitchFamily="34" charset="0"/>
                  <a:sym typeface="Wingdings" panose="05000000000000000000" pitchFamily="2" charset="2"/>
                </a:rPr>
                <a:t> </a:t>
              </a:r>
              <a:r>
                <a:rPr lang="en-US" sz="1400" kern="1200" dirty="0">
                  <a:latin typeface="Gill Sans MT" panose="020B0502020104020203" pitchFamily="34" charset="0"/>
                </a:rPr>
                <a:t>Compile information used to monitor and assess the implementation of the national drug strategy.</a:t>
              </a:r>
              <a:endParaRPr lang="en-US" sz="1400" b="1" kern="1200" dirty="0">
                <a:latin typeface="Gill Sans MT" panose="020B0502020104020203" pitchFamily="34" charset="0"/>
              </a:endParaRPr>
            </a:p>
          </p:txBody>
        </p:sp>
        <p:sp>
          <p:nvSpPr>
            <p:cNvPr id="11" name="Freeform: Shape 10">
              <a:extLst>
                <a:ext uri="{FF2B5EF4-FFF2-40B4-BE49-F238E27FC236}">
                  <a16:creationId xmlns:a16="http://schemas.microsoft.com/office/drawing/2014/main" id="{65C7BBA5-E5AE-70A9-92C7-DCBCE0ADAFBD}"/>
                </a:ext>
              </a:extLst>
            </p:cNvPr>
            <p:cNvSpPr/>
            <p:nvPr/>
          </p:nvSpPr>
          <p:spPr>
            <a:xfrm>
              <a:off x="5003390" y="4099700"/>
              <a:ext cx="6443587" cy="1971507"/>
            </a:xfrm>
            <a:custGeom>
              <a:avLst/>
              <a:gdLst>
                <a:gd name="connsiteX0" fmla="*/ 0 w 6129968"/>
                <a:gd name="connsiteY0" fmla="*/ 207008 h 1971507"/>
                <a:gd name="connsiteX1" fmla="*/ 207008 w 6129968"/>
                <a:gd name="connsiteY1" fmla="*/ 0 h 1971507"/>
                <a:gd name="connsiteX2" fmla="*/ 5922960 w 6129968"/>
                <a:gd name="connsiteY2" fmla="*/ 0 h 1971507"/>
                <a:gd name="connsiteX3" fmla="*/ 6129968 w 6129968"/>
                <a:gd name="connsiteY3" fmla="*/ 207008 h 1971507"/>
                <a:gd name="connsiteX4" fmla="*/ 6129968 w 6129968"/>
                <a:gd name="connsiteY4" fmla="*/ 1764499 h 1971507"/>
                <a:gd name="connsiteX5" fmla="*/ 5922960 w 6129968"/>
                <a:gd name="connsiteY5" fmla="*/ 1971507 h 1971507"/>
                <a:gd name="connsiteX6" fmla="*/ 207008 w 6129968"/>
                <a:gd name="connsiteY6" fmla="*/ 1971507 h 1971507"/>
                <a:gd name="connsiteX7" fmla="*/ 0 w 6129968"/>
                <a:gd name="connsiteY7" fmla="*/ 1764499 h 1971507"/>
                <a:gd name="connsiteX8" fmla="*/ 0 w 6129968"/>
                <a:gd name="connsiteY8" fmla="*/ 207008 h 19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9968" h="1971507">
                  <a:moveTo>
                    <a:pt x="0" y="207008"/>
                  </a:moveTo>
                  <a:cubicBezTo>
                    <a:pt x="0" y="92681"/>
                    <a:pt x="92681" y="0"/>
                    <a:pt x="207008" y="0"/>
                  </a:cubicBezTo>
                  <a:lnTo>
                    <a:pt x="5922960" y="0"/>
                  </a:lnTo>
                  <a:cubicBezTo>
                    <a:pt x="6037287" y="0"/>
                    <a:pt x="6129968" y="92681"/>
                    <a:pt x="6129968" y="207008"/>
                  </a:cubicBezTo>
                  <a:lnTo>
                    <a:pt x="6129968" y="1764499"/>
                  </a:lnTo>
                  <a:cubicBezTo>
                    <a:pt x="6129968" y="1878826"/>
                    <a:pt x="6037287" y="1971507"/>
                    <a:pt x="5922960" y="1971507"/>
                  </a:cubicBezTo>
                  <a:lnTo>
                    <a:pt x="207008" y="1971507"/>
                  </a:lnTo>
                  <a:cubicBezTo>
                    <a:pt x="92681" y="1971507"/>
                    <a:pt x="0" y="1878826"/>
                    <a:pt x="0" y="1764499"/>
                  </a:cubicBezTo>
                  <a:lnTo>
                    <a:pt x="0" y="207008"/>
                  </a:lnTo>
                  <a:close/>
                </a:path>
              </a:pathLst>
            </a:custGeom>
            <a:ln>
              <a:solidFill>
                <a:schemeClr val="accent1">
                  <a:shade val="80000"/>
                  <a:hueOff val="0"/>
                  <a:satOff val="0"/>
                  <a:lumOff val="0"/>
                </a:schemeClr>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351" tIns="106351" rIns="106351" bIns="1173438" numCol="1" spcCol="1270" anchor="t" anchorCtr="0">
              <a:noAutofit/>
            </a:bodyPr>
            <a:lstStyle/>
            <a:p>
              <a:pPr marL="0" lvl="0" indent="0" algn="ctr" defTabSz="533400" rtl="0">
                <a:lnSpc>
                  <a:spcPct val="90000"/>
                </a:lnSpc>
                <a:spcBef>
                  <a:spcPct val="0"/>
                </a:spcBef>
                <a:spcAft>
                  <a:spcPct val="35000"/>
                </a:spcAft>
                <a:buNone/>
              </a:pPr>
              <a:r>
                <a:rPr lang="en-US" sz="1600" b="1" kern="1200" dirty="0">
                  <a:latin typeface="Gill Sans MT" panose="020B0502020104020203" pitchFamily="34" charset="0"/>
                </a:rPr>
                <a:t>OBJECTIVES</a:t>
              </a:r>
            </a:p>
            <a:p>
              <a:pPr marL="0" lvl="0" indent="0" algn="ctr" defTabSz="533400" rtl="0">
                <a:lnSpc>
                  <a:spcPct val="90000"/>
                </a:lnSpc>
                <a:spcBef>
                  <a:spcPct val="0"/>
                </a:spcBef>
                <a:spcAft>
                  <a:spcPct val="35000"/>
                </a:spcAft>
                <a:buNone/>
              </a:pPr>
              <a:r>
                <a:rPr lang="en-US" sz="1600" kern="1200" dirty="0">
                  <a:latin typeface="Gill Sans MT" panose="020B0502020104020203" pitchFamily="34" charset="0"/>
                </a:rPr>
                <a:t>To provide information essential for policy making, </a:t>
              </a:r>
              <a:r>
                <a:rPr lang="en-US" sz="1600" kern="1200" dirty="0" err="1">
                  <a:latin typeface="Gill Sans MT" panose="020B0502020104020203" pitchFamily="34" charset="0"/>
                </a:rPr>
                <a:t>organisation</a:t>
              </a:r>
              <a:r>
                <a:rPr lang="en-US" sz="1600" kern="1200" dirty="0">
                  <a:latin typeface="Gill Sans MT" panose="020B0502020104020203" pitchFamily="34" charset="0"/>
                </a:rPr>
                <a:t> of drug-related services, and on drug-related issues of general interest.   </a:t>
              </a:r>
            </a:p>
          </p:txBody>
        </p:sp>
        <p:sp>
          <p:nvSpPr>
            <p:cNvPr id="12" name="Freeform: Shape 11">
              <a:extLst>
                <a:ext uri="{FF2B5EF4-FFF2-40B4-BE49-F238E27FC236}">
                  <a16:creationId xmlns:a16="http://schemas.microsoft.com/office/drawing/2014/main" id="{61B5CF01-A735-6FF5-8B57-76D3A0320B74}"/>
                </a:ext>
              </a:extLst>
            </p:cNvPr>
            <p:cNvSpPr/>
            <p:nvPr/>
          </p:nvSpPr>
          <p:spPr>
            <a:xfrm>
              <a:off x="5402525" y="4906562"/>
              <a:ext cx="1135814" cy="914397"/>
            </a:xfrm>
            <a:custGeom>
              <a:avLst/>
              <a:gdLst>
                <a:gd name="connsiteX0" fmla="*/ 0 w 1135814"/>
                <a:gd name="connsiteY0" fmla="*/ 96012 h 914397"/>
                <a:gd name="connsiteX1" fmla="*/ 96012 w 1135814"/>
                <a:gd name="connsiteY1" fmla="*/ 0 h 914397"/>
                <a:gd name="connsiteX2" fmla="*/ 1039802 w 1135814"/>
                <a:gd name="connsiteY2" fmla="*/ 0 h 914397"/>
                <a:gd name="connsiteX3" fmla="*/ 1135814 w 1135814"/>
                <a:gd name="connsiteY3" fmla="*/ 96012 h 914397"/>
                <a:gd name="connsiteX4" fmla="*/ 1135814 w 1135814"/>
                <a:gd name="connsiteY4" fmla="*/ 818385 h 914397"/>
                <a:gd name="connsiteX5" fmla="*/ 1039802 w 1135814"/>
                <a:gd name="connsiteY5" fmla="*/ 914397 h 914397"/>
                <a:gd name="connsiteX6" fmla="*/ 96012 w 1135814"/>
                <a:gd name="connsiteY6" fmla="*/ 914397 h 914397"/>
                <a:gd name="connsiteX7" fmla="*/ 0 w 1135814"/>
                <a:gd name="connsiteY7" fmla="*/ 818385 h 914397"/>
                <a:gd name="connsiteX8" fmla="*/ 0 w 1135814"/>
                <a:gd name="connsiteY8" fmla="*/ 96012 h 91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814" h="914397">
                  <a:moveTo>
                    <a:pt x="0" y="96012"/>
                  </a:moveTo>
                  <a:cubicBezTo>
                    <a:pt x="0" y="42986"/>
                    <a:pt x="42986" y="0"/>
                    <a:pt x="96012" y="0"/>
                  </a:cubicBezTo>
                  <a:lnTo>
                    <a:pt x="1039802" y="0"/>
                  </a:lnTo>
                  <a:cubicBezTo>
                    <a:pt x="1092828" y="0"/>
                    <a:pt x="1135814" y="42986"/>
                    <a:pt x="1135814" y="96012"/>
                  </a:cubicBezTo>
                  <a:lnTo>
                    <a:pt x="1135814" y="818385"/>
                  </a:lnTo>
                  <a:cubicBezTo>
                    <a:pt x="1135814" y="871411"/>
                    <a:pt x="1092828" y="914397"/>
                    <a:pt x="1039802" y="914397"/>
                  </a:cubicBezTo>
                  <a:lnTo>
                    <a:pt x="96012" y="914397"/>
                  </a:lnTo>
                  <a:cubicBezTo>
                    <a:pt x="42986" y="914397"/>
                    <a:pt x="0" y="871411"/>
                    <a:pt x="0" y="818385"/>
                  </a:cubicBezTo>
                  <a:lnTo>
                    <a:pt x="0" y="96012"/>
                  </a:lnTo>
                  <a:close/>
                </a:path>
              </a:pathLst>
            </a:custGeom>
            <a:ln>
              <a:solidFill>
                <a:schemeClr val="accent1">
                  <a:shade val="80000"/>
                  <a:hueOff val="0"/>
                  <a:satOff val="0"/>
                  <a:lumOff val="0"/>
                </a:schemeClr>
              </a:solidFill>
            </a:ln>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841" tIns="73841" rIns="73841" bIns="73841" numCol="1" spcCol="1270" anchor="ctr" anchorCtr="0">
              <a:noAutofit/>
            </a:bodyPr>
            <a:lstStyle/>
            <a:p>
              <a:pPr marL="0" lvl="0" indent="0" algn="ctr" defTabSz="533400" rtl="0">
                <a:lnSpc>
                  <a:spcPct val="90000"/>
                </a:lnSpc>
                <a:spcBef>
                  <a:spcPct val="0"/>
                </a:spcBef>
                <a:spcAft>
                  <a:spcPct val="35000"/>
                </a:spcAft>
                <a:buNone/>
              </a:pPr>
              <a:r>
                <a:rPr lang="en-US" sz="1400" kern="1200" dirty="0">
                  <a:latin typeface="Gill Sans MT" panose="020B0502020104020203" pitchFamily="34" charset="0"/>
                </a:rPr>
                <a:t>Identify existing drug abuse patterns</a:t>
              </a:r>
            </a:p>
          </p:txBody>
        </p:sp>
        <p:sp>
          <p:nvSpPr>
            <p:cNvPr id="13" name="Freeform: Shape 12">
              <a:extLst>
                <a:ext uri="{FF2B5EF4-FFF2-40B4-BE49-F238E27FC236}">
                  <a16:creationId xmlns:a16="http://schemas.microsoft.com/office/drawing/2014/main" id="{0D10CDFA-C43C-E2D0-1D78-780D5889623F}"/>
                </a:ext>
              </a:extLst>
            </p:cNvPr>
            <p:cNvSpPr/>
            <p:nvPr/>
          </p:nvSpPr>
          <p:spPr>
            <a:xfrm>
              <a:off x="6562662" y="4918166"/>
              <a:ext cx="1137241" cy="914397"/>
            </a:xfrm>
            <a:custGeom>
              <a:avLst/>
              <a:gdLst>
                <a:gd name="connsiteX0" fmla="*/ 0 w 1137241"/>
                <a:gd name="connsiteY0" fmla="*/ 96012 h 914397"/>
                <a:gd name="connsiteX1" fmla="*/ 96012 w 1137241"/>
                <a:gd name="connsiteY1" fmla="*/ 0 h 914397"/>
                <a:gd name="connsiteX2" fmla="*/ 1041229 w 1137241"/>
                <a:gd name="connsiteY2" fmla="*/ 0 h 914397"/>
                <a:gd name="connsiteX3" fmla="*/ 1137241 w 1137241"/>
                <a:gd name="connsiteY3" fmla="*/ 96012 h 914397"/>
                <a:gd name="connsiteX4" fmla="*/ 1137241 w 1137241"/>
                <a:gd name="connsiteY4" fmla="*/ 818385 h 914397"/>
                <a:gd name="connsiteX5" fmla="*/ 1041229 w 1137241"/>
                <a:gd name="connsiteY5" fmla="*/ 914397 h 914397"/>
                <a:gd name="connsiteX6" fmla="*/ 96012 w 1137241"/>
                <a:gd name="connsiteY6" fmla="*/ 914397 h 914397"/>
                <a:gd name="connsiteX7" fmla="*/ 0 w 1137241"/>
                <a:gd name="connsiteY7" fmla="*/ 818385 h 914397"/>
                <a:gd name="connsiteX8" fmla="*/ 0 w 1137241"/>
                <a:gd name="connsiteY8" fmla="*/ 96012 h 91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241" h="914397">
                  <a:moveTo>
                    <a:pt x="0" y="96012"/>
                  </a:moveTo>
                  <a:cubicBezTo>
                    <a:pt x="0" y="42986"/>
                    <a:pt x="42986" y="0"/>
                    <a:pt x="96012" y="0"/>
                  </a:cubicBezTo>
                  <a:lnTo>
                    <a:pt x="1041229" y="0"/>
                  </a:lnTo>
                  <a:cubicBezTo>
                    <a:pt x="1094255" y="0"/>
                    <a:pt x="1137241" y="42986"/>
                    <a:pt x="1137241" y="96012"/>
                  </a:cubicBezTo>
                  <a:lnTo>
                    <a:pt x="1137241" y="818385"/>
                  </a:lnTo>
                  <a:cubicBezTo>
                    <a:pt x="1137241" y="871411"/>
                    <a:pt x="1094255" y="914397"/>
                    <a:pt x="1041229" y="914397"/>
                  </a:cubicBezTo>
                  <a:lnTo>
                    <a:pt x="96012" y="914397"/>
                  </a:lnTo>
                  <a:cubicBezTo>
                    <a:pt x="42986" y="914397"/>
                    <a:pt x="0" y="871411"/>
                    <a:pt x="0" y="818385"/>
                  </a:cubicBezTo>
                  <a:lnTo>
                    <a:pt x="0" y="96012"/>
                  </a:lnTo>
                  <a:close/>
                </a:path>
              </a:pathLst>
            </a:custGeom>
            <a:ln>
              <a:solidFill>
                <a:schemeClr val="accent1">
                  <a:shade val="80000"/>
                  <a:hueOff val="0"/>
                  <a:satOff val="0"/>
                  <a:lumOff val="0"/>
                </a:schemeClr>
              </a:solidFill>
            </a:ln>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841" tIns="73841" rIns="73841" bIns="73841" numCol="1" spcCol="1270" anchor="ctr" anchorCtr="0">
              <a:noAutofit/>
            </a:bodyPr>
            <a:lstStyle/>
            <a:p>
              <a:pPr marL="0" lvl="0" indent="0" algn="ctr" defTabSz="533400" rtl="0">
                <a:lnSpc>
                  <a:spcPct val="90000"/>
                </a:lnSpc>
                <a:spcBef>
                  <a:spcPct val="0"/>
                </a:spcBef>
                <a:spcAft>
                  <a:spcPct val="35000"/>
                </a:spcAft>
                <a:buNone/>
              </a:pPr>
              <a:r>
                <a:rPr lang="en-US" sz="1400" kern="1200" dirty="0">
                  <a:latin typeface="Gill Sans MT" panose="020B0502020104020203" pitchFamily="34" charset="0"/>
                </a:rPr>
                <a:t>Identify changes in drug abuse patterns </a:t>
              </a:r>
            </a:p>
          </p:txBody>
        </p:sp>
        <p:sp>
          <p:nvSpPr>
            <p:cNvPr id="14" name="Freeform: Shape 13">
              <a:extLst>
                <a:ext uri="{FF2B5EF4-FFF2-40B4-BE49-F238E27FC236}">
                  <a16:creationId xmlns:a16="http://schemas.microsoft.com/office/drawing/2014/main" id="{4364BC83-5211-7737-9414-D1BAE28D39EA}"/>
                </a:ext>
              </a:extLst>
            </p:cNvPr>
            <p:cNvSpPr/>
            <p:nvPr/>
          </p:nvSpPr>
          <p:spPr>
            <a:xfrm>
              <a:off x="7723434" y="4902058"/>
              <a:ext cx="1138678" cy="914397"/>
            </a:xfrm>
            <a:custGeom>
              <a:avLst/>
              <a:gdLst>
                <a:gd name="connsiteX0" fmla="*/ 0 w 1138678"/>
                <a:gd name="connsiteY0" fmla="*/ 96012 h 914397"/>
                <a:gd name="connsiteX1" fmla="*/ 96012 w 1138678"/>
                <a:gd name="connsiteY1" fmla="*/ 0 h 914397"/>
                <a:gd name="connsiteX2" fmla="*/ 1042666 w 1138678"/>
                <a:gd name="connsiteY2" fmla="*/ 0 h 914397"/>
                <a:gd name="connsiteX3" fmla="*/ 1138678 w 1138678"/>
                <a:gd name="connsiteY3" fmla="*/ 96012 h 914397"/>
                <a:gd name="connsiteX4" fmla="*/ 1138678 w 1138678"/>
                <a:gd name="connsiteY4" fmla="*/ 818385 h 914397"/>
                <a:gd name="connsiteX5" fmla="*/ 1042666 w 1138678"/>
                <a:gd name="connsiteY5" fmla="*/ 914397 h 914397"/>
                <a:gd name="connsiteX6" fmla="*/ 96012 w 1138678"/>
                <a:gd name="connsiteY6" fmla="*/ 914397 h 914397"/>
                <a:gd name="connsiteX7" fmla="*/ 0 w 1138678"/>
                <a:gd name="connsiteY7" fmla="*/ 818385 h 914397"/>
                <a:gd name="connsiteX8" fmla="*/ 0 w 1138678"/>
                <a:gd name="connsiteY8" fmla="*/ 96012 h 91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678" h="914397">
                  <a:moveTo>
                    <a:pt x="0" y="96012"/>
                  </a:moveTo>
                  <a:cubicBezTo>
                    <a:pt x="0" y="42986"/>
                    <a:pt x="42986" y="0"/>
                    <a:pt x="96012" y="0"/>
                  </a:cubicBezTo>
                  <a:lnTo>
                    <a:pt x="1042666" y="0"/>
                  </a:lnTo>
                  <a:cubicBezTo>
                    <a:pt x="1095692" y="0"/>
                    <a:pt x="1138678" y="42986"/>
                    <a:pt x="1138678" y="96012"/>
                  </a:cubicBezTo>
                  <a:lnTo>
                    <a:pt x="1138678" y="818385"/>
                  </a:lnTo>
                  <a:cubicBezTo>
                    <a:pt x="1138678" y="871411"/>
                    <a:pt x="1095692" y="914397"/>
                    <a:pt x="1042666" y="914397"/>
                  </a:cubicBezTo>
                  <a:lnTo>
                    <a:pt x="96012" y="914397"/>
                  </a:lnTo>
                  <a:cubicBezTo>
                    <a:pt x="42986" y="914397"/>
                    <a:pt x="0" y="871411"/>
                    <a:pt x="0" y="818385"/>
                  </a:cubicBezTo>
                  <a:lnTo>
                    <a:pt x="0" y="96012"/>
                  </a:lnTo>
                  <a:close/>
                </a:path>
              </a:pathLst>
            </a:custGeom>
            <a:ln>
              <a:solidFill>
                <a:schemeClr val="accent1">
                  <a:shade val="80000"/>
                  <a:hueOff val="0"/>
                  <a:satOff val="0"/>
                  <a:lumOff val="0"/>
                </a:schemeClr>
              </a:solidFill>
            </a:ln>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841" tIns="73841" rIns="73841" bIns="73841" numCol="1" spcCol="1270" anchor="ctr" anchorCtr="0">
              <a:noAutofit/>
            </a:bodyPr>
            <a:lstStyle/>
            <a:p>
              <a:pPr marL="0" lvl="0" indent="0" algn="ctr" defTabSz="533400" rtl="0">
                <a:lnSpc>
                  <a:spcPct val="90000"/>
                </a:lnSpc>
                <a:spcBef>
                  <a:spcPct val="0"/>
                </a:spcBef>
                <a:spcAft>
                  <a:spcPct val="35000"/>
                </a:spcAft>
                <a:buNone/>
              </a:pPr>
              <a:r>
                <a:rPr lang="en-US" sz="1400" kern="1200" dirty="0">
                  <a:latin typeface="Gill Sans MT" panose="020B0502020104020203" pitchFamily="34" charset="0"/>
                </a:rPr>
                <a:t>Monitor changes/ emerging drug problems</a:t>
              </a:r>
            </a:p>
          </p:txBody>
        </p:sp>
        <p:sp>
          <p:nvSpPr>
            <p:cNvPr id="15" name="Freeform: Shape 14">
              <a:extLst>
                <a:ext uri="{FF2B5EF4-FFF2-40B4-BE49-F238E27FC236}">
                  <a16:creationId xmlns:a16="http://schemas.microsoft.com/office/drawing/2014/main" id="{17DB99A8-9EDA-D294-9878-BDB1EC81D9E3}"/>
                </a:ext>
              </a:extLst>
            </p:cNvPr>
            <p:cNvSpPr/>
            <p:nvPr/>
          </p:nvSpPr>
          <p:spPr>
            <a:xfrm>
              <a:off x="8885645" y="4902058"/>
              <a:ext cx="1140116" cy="914397"/>
            </a:xfrm>
            <a:custGeom>
              <a:avLst/>
              <a:gdLst>
                <a:gd name="connsiteX0" fmla="*/ 0 w 1140116"/>
                <a:gd name="connsiteY0" fmla="*/ 96012 h 914397"/>
                <a:gd name="connsiteX1" fmla="*/ 96012 w 1140116"/>
                <a:gd name="connsiteY1" fmla="*/ 0 h 914397"/>
                <a:gd name="connsiteX2" fmla="*/ 1044104 w 1140116"/>
                <a:gd name="connsiteY2" fmla="*/ 0 h 914397"/>
                <a:gd name="connsiteX3" fmla="*/ 1140116 w 1140116"/>
                <a:gd name="connsiteY3" fmla="*/ 96012 h 914397"/>
                <a:gd name="connsiteX4" fmla="*/ 1140116 w 1140116"/>
                <a:gd name="connsiteY4" fmla="*/ 818385 h 914397"/>
                <a:gd name="connsiteX5" fmla="*/ 1044104 w 1140116"/>
                <a:gd name="connsiteY5" fmla="*/ 914397 h 914397"/>
                <a:gd name="connsiteX6" fmla="*/ 96012 w 1140116"/>
                <a:gd name="connsiteY6" fmla="*/ 914397 h 914397"/>
                <a:gd name="connsiteX7" fmla="*/ 0 w 1140116"/>
                <a:gd name="connsiteY7" fmla="*/ 818385 h 914397"/>
                <a:gd name="connsiteX8" fmla="*/ 0 w 1140116"/>
                <a:gd name="connsiteY8" fmla="*/ 96012 h 91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116" h="914397">
                  <a:moveTo>
                    <a:pt x="0" y="96012"/>
                  </a:moveTo>
                  <a:cubicBezTo>
                    <a:pt x="0" y="42986"/>
                    <a:pt x="42986" y="0"/>
                    <a:pt x="96012" y="0"/>
                  </a:cubicBezTo>
                  <a:lnTo>
                    <a:pt x="1044104" y="0"/>
                  </a:lnTo>
                  <a:cubicBezTo>
                    <a:pt x="1097130" y="0"/>
                    <a:pt x="1140116" y="42986"/>
                    <a:pt x="1140116" y="96012"/>
                  </a:cubicBezTo>
                  <a:lnTo>
                    <a:pt x="1140116" y="818385"/>
                  </a:lnTo>
                  <a:cubicBezTo>
                    <a:pt x="1140116" y="871411"/>
                    <a:pt x="1097130" y="914397"/>
                    <a:pt x="1044104" y="914397"/>
                  </a:cubicBezTo>
                  <a:lnTo>
                    <a:pt x="96012" y="914397"/>
                  </a:lnTo>
                  <a:cubicBezTo>
                    <a:pt x="42986" y="914397"/>
                    <a:pt x="0" y="871411"/>
                    <a:pt x="0" y="818385"/>
                  </a:cubicBezTo>
                  <a:lnTo>
                    <a:pt x="0" y="96012"/>
                  </a:lnTo>
                  <a:close/>
                </a:path>
              </a:pathLst>
            </a:custGeom>
            <a:ln>
              <a:solidFill>
                <a:schemeClr val="accent1">
                  <a:shade val="80000"/>
                  <a:hueOff val="0"/>
                  <a:satOff val="0"/>
                  <a:lumOff val="0"/>
                </a:schemeClr>
              </a:solidFill>
            </a:ln>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841" tIns="73841" rIns="73841" bIns="73841" numCol="1" spcCol="1270" anchor="ctr" anchorCtr="0">
              <a:noAutofit/>
            </a:bodyPr>
            <a:lstStyle/>
            <a:p>
              <a:pPr marL="0" lvl="0" indent="0" algn="ctr" defTabSz="533400" rtl="0">
                <a:lnSpc>
                  <a:spcPct val="90000"/>
                </a:lnSpc>
                <a:spcBef>
                  <a:spcPct val="0"/>
                </a:spcBef>
                <a:spcAft>
                  <a:spcPct val="35000"/>
                </a:spcAft>
                <a:buNone/>
              </a:pPr>
              <a:r>
                <a:rPr lang="en-US" sz="1400" kern="1200" dirty="0">
                  <a:latin typeface="Gill Sans MT" panose="020B0502020104020203" pitchFamily="34" charset="0"/>
                </a:rPr>
                <a:t>Raise awareness through dissemination  of information</a:t>
              </a:r>
            </a:p>
          </p:txBody>
        </p:sp>
        <p:sp>
          <p:nvSpPr>
            <p:cNvPr id="16" name="Freeform: Shape 15">
              <a:extLst>
                <a:ext uri="{FF2B5EF4-FFF2-40B4-BE49-F238E27FC236}">
                  <a16:creationId xmlns:a16="http://schemas.microsoft.com/office/drawing/2014/main" id="{1B08C143-6AE1-55F8-26A4-B1E7D4A98704}"/>
                </a:ext>
              </a:extLst>
            </p:cNvPr>
            <p:cNvSpPr/>
            <p:nvPr/>
          </p:nvSpPr>
          <p:spPr>
            <a:xfrm>
              <a:off x="10049292" y="4902058"/>
              <a:ext cx="1141554" cy="914397"/>
            </a:xfrm>
            <a:custGeom>
              <a:avLst/>
              <a:gdLst>
                <a:gd name="connsiteX0" fmla="*/ 0 w 1141554"/>
                <a:gd name="connsiteY0" fmla="*/ 96012 h 914397"/>
                <a:gd name="connsiteX1" fmla="*/ 96012 w 1141554"/>
                <a:gd name="connsiteY1" fmla="*/ 0 h 914397"/>
                <a:gd name="connsiteX2" fmla="*/ 1045542 w 1141554"/>
                <a:gd name="connsiteY2" fmla="*/ 0 h 914397"/>
                <a:gd name="connsiteX3" fmla="*/ 1141554 w 1141554"/>
                <a:gd name="connsiteY3" fmla="*/ 96012 h 914397"/>
                <a:gd name="connsiteX4" fmla="*/ 1141554 w 1141554"/>
                <a:gd name="connsiteY4" fmla="*/ 818385 h 914397"/>
                <a:gd name="connsiteX5" fmla="*/ 1045542 w 1141554"/>
                <a:gd name="connsiteY5" fmla="*/ 914397 h 914397"/>
                <a:gd name="connsiteX6" fmla="*/ 96012 w 1141554"/>
                <a:gd name="connsiteY6" fmla="*/ 914397 h 914397"/>
                <a:gd name="connsiteX7" fmla="*/ 0 w 1141554"/>
                <a:gd name="connsiteY7" fmla="*/ 818385 h 914397"/>
                <a:gd name="connsiteX8" fmla="*/ 0 w 1141554"/>
                <a:gd name="connsiteY8" fmla="*/ 96012 h 91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554" h="914397">
                  <a:moveTo>
                    <a:pt x="0" y="96012"/>
                  </a:moveTo>
                  <a:cubicBezTo>
                    <a:pt x="0" y="42986"/>
                    <a:pt x="42986" y="0"/>
                    <a:pt x="96012" y="0"/>
                  </a:cubicBezTo>
                  <a:lnTo>
                    <a:pt x="1045542" y="0"/>
                  </a:lnTo>
                  <a:cubicBezTo>
                    <a:pt x="1098568" y="0"/>
                    <a:pt x="1141554" y="42986"/>
                    <a:pt x="1141554" y="96012"/>
                  </a:cubicBezTo>
                  <a:lnTo>
                    <a:pt x="1141554" y="818385"/>
                  </a:lnTo>
                  <a:cubicBezTo>
                    <a:pt x="1141554" y="871411"/>
                    <a:pt x="1098568" y="914397"/>
                    <a:pt x="1045542" y="914397"/>
                  </a:cubicBezTo>
                  <a:lnTo>
                    <a:pt x="96012" y="914397"/>
                  </a:lnTo>
                  <a:cubicBezTo>
                    <a:pt x="42986" y="914397"/>
                    <a:pt x="0" y="871411"/>
                    <a:pt x="0" y="818385"/>
                  </a:cubicBezTo>
                  <a:lnTo>
                    <a:pt x="0" y="96012"/>
                  </a:lnTo>
                  <a:close/>
                </a:path>
              </a:pathLst>
            </a:custGeom>
            <a:ln>
              <a:solidFill>
                <a:schemeClr val="accent1">
                  <a:shade val="80000"/>
                  <a:hueOff val="0"/>
                  <a:satOff val="0"/>
                  <a:lumOff val="0"/>
                </a:schemeClr>
              </a:solidFill>
            </a:ln>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841" tIns="73841" rIns="73841" bIns="73841" numCol="1" spcCol="1270" anchor="ctr" anchorCtr="0">
              <a:noAutofit/>
            </a:bodyPr>
            <a:lstStyle/>
            <a:p>
              <a:pPr marL="0" lvl="0" indent="0" algn="ctr" defTabSz="533400" rtl="0">
                <a:lnSpc>
                  <a:spcPct val="90000"/>
                </a:lnSpc>
                <a:spcBef>
                  <a:spcPct val="0"/>
                </a:spcBef>
                <a:spcAft>
                  <a:spcPct val="35000"/>
                </a:spcAft>
                <a:buNone/>
              </a:pPr>
              <a:r>
                <a:rPr lang="en-US" sz="1400" kern="1200" dirty="0">
                  <a:latin typeface="Gill Sans MT" panose="020B0502020104020203" pitchFamily="34" charset="0"/>
                </a:rPr>
                <a:t>Integrate agencies involved in drug reduction or control</a:t>
              </a:r>
            </a:p>
          </p:txBody>
        </p:sp>
      </p:grpSp>
      <p:sp>
        <p:nvSpPr>
          <p:cNvPr id="20" name="TextBox 19">
            <a:extLst>
              <a:ext uri="{FF2B5EF4-FFF2-40B4-BE49-F238E27FC236}">
                <a16:creationId xmlns:a16="http://schemas.microsoft.com/office/drawing/2014/main" id="{DC66C752-0C12-B95C-09A4-2CCE233D800C}"/>
              </a:ext>
            </a:extLst>
          </p:cNvPr>
          <p:cNvSpPr txBox="1"/>
          <p:nvPr/>
        </p:nvSpPr>
        <p:spPr>
          <a:xfrm>
            <a:off x="627797" y="5941585"/>
            <a:ext cx="10908684" cy="646331"/>
          </a:xfrm>
          <a:prstGeom prst="rect">
            <a:avLst/>
          </a:prstGeom>
          <a:noFill/>
        </p:spPr>
        <p:txBody>
          <a:bodyPr wrap="square">
            <a:spAutoFit/>
          </a:bodyPr>
          <a:lstStyle/>
          <a:p>
            <a:pPr marL="0" lvl="0" indent="0" algn="ctr" defTabSz="1066800">
              <a:spcBef>
                <a:spcPct val="0"/>
              </a:spcBef>
              <a:spcAft>
                <a:spcPts val="0"/>
              </a:spcAft>
              <a:buNone/>
            </a:pPr>
            <a:r>
              <a:rPr lang="en-US" b="1" kern="1200" dirty="0">
                <a:latin typeface="Gill Sans MT" panose="020B0502020104020203" pitchFamily="34" charset="0"/>
                <a:cs typeface="Calibri" panose="020F0502020204030204" pitchFamily="34" charset="0"/>
              </a:rPr>
              <a:t>A group of individuals or an organization dedicated to providing Bermuda with accurate, unbiased, and comparable information about drugs, drug addiction, and their consequences.</a:t>
            </a:r>
            <a:endParaRPr lang="en-US" sz="1050" b="1" kern="1200" dirty="0">
              <a:latin typeface="Gill Sans MT" panose="020B0502020104020203" pitchFamily="34" charset="0"/>
            </a:endParaRPr>
          </a:p>
        </p:txBody>
      </p:sp>
      <p:sp>
        <p:nvSpPr>
          <p:cNvPr id="39" name="Google Shape;387;p19">
            <a:extLst>
              <a:ext uri="{FF2B5EF4-FFF2-40B4-BE49-F238E27FC236}">
                <a16:creationId xmlns:a16="http://schemas.microsoft.com/office/drawing/2014/main" id="{02E664B3-41F0-34F0-084F-A058ADDD37B2}"/>
              </a:ext>
            </a:extLst>
          </p:cNvPr>
          <p:cNvSpPr txBox="1">
            <a:spLocks/>
          </p:cNvSpPr>
          <p:nvPr/>
        </p:nvSpPr>
        <p:spPr>
          <a:xfrm>
            <a:off x="-42290" y="12110"/>
            <a:ext cx="12188952" cy="1371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800" b="1"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t>BACKGROUND</a:t>
            </a:r>
          </a:p>
        </p:txBody>
      </p:sp>
    </p:spTree>
    <p:extLst>
      <p:ext uri="{BB962C8B-B14F-4D97-AF65-F5344CB8AC3E}">
        <p14:creationId xmlns:p14="http://schemas.microsoft.com/office/powerpoint/2010/main" val="375079747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CAF0D348-3E30-4839-BF24-A36553458FA7}"/>
              </a:ext>
            </a:extLst>
          </p:cNvPr>
          <p:cNvSpPr/>
          <p:nvPr/>
        </p:nvSpPr>
        <p:spPr bwMode="auto">
          <a:xfrm>
            <a:off x="6183951" y="1387272"/>
            <a:ext cx="2286000" cy="2286000"/>
          </a:xfrm>
          <a:prstGeom prst="rect">
            <a:avLst/>
          </a:prstGeom>
          <a:solidFill>
            <a:schemeClr val="bg1">
              <a:lumMod val="50000"/>
            </a:schemeClr>
          </a:solidFill>
          <a:ln w="9525">
            <a:noFill/>
            <a:round/>
            <a:headEnd/>
            <a:tailEnd/>
          </a:ln>
        </p:spPr>
        <p:txBody>
          <a:bodyPr vert="horz" wrap="square" lIns="121920" tIns="60960" rIns="121920" bIns="60960" numCol="1" rtlCol="0" anchor="ctr" anchorCtr="0" compatLnSpc="1">
            <a:prstTxWarp prst="textNoShape">
              <a:avLst/>
            </a:prstTxWarp>
          </a:bodyPr>
          <a:lstStyle/>
          <a:p>
            <a:pPr algn="ctr"/>
            <a:r>
              <a:rPr lang="en-US" sz="2000" b="1" dirty="0" err="1">
                <a:solidFill>
                  <a:schemeClr val="bg1"/>
                </a:solidFill>
                <a:latin typeface="Gill Sans MT" panose="020B0502020104020203" pitchFamily="34" charset="0"/>
              </a:rPr>
              <a:t>Centralised</a:t>
            </a:r>
            <a:r>
              <a:rPr lang="en-US" sz="2000" b="1" dirty="0">
                <a:solidFill>
                  <a:schemeClr val="bg1"/>
                </a:solidFill>
                <a:latin typeface="Gill Sans MT" panose="020B0502020104020203" pitchFamily="34" charset="0"/>
              </a:rPr>
              <a:t> Reporting Hub</a:t>
            </a:r>
          </a:p>
        </p:txBody>
      </p:sp>
      <p:sp>
        <p:nvSpPr>
          <p:cNvPr id="43" name="Rectangle 42">
            <a:extLst>
              <a:ext uri="{FF2B5EF4-FFF2-40B4-BE49-F238E27FC236}">
                <a16:creationId xmlns:a16="http://schemas.microsoft.com/office/drawing/2014/main" id="{F32A6865-F518-4DE4-A2A7-AFCB7D8803F8}"/>
              </a:ext>
            </a:extLst>
          </p:cNvPr>
          <p:cNvSpPr/>
          <p:nvPr/>
        </p:nvSpPr>
        <p:spPr bwMode="auto">
          <a:xfrm>
            <a:off x="8469951" y="1463371"/>
            <a:ext cx="3429000" cy="2286000"/>
          </a:xfrm>
          <a:prstGeom prst="rect">
            <a:avLst/>
          </a:prstGeom>
          <a:solidFill>
            <a:schemeClr val="bg1">
              <a:lumMod val="95000"/>
            </a:schemeClr>
          </a:solidFill>
          <a:ln w="9525">
            <a:noFill/>
            <a:round/>
            <a:headEnd/>
            <a:tailEnd/>
          </a:ln>
        </p:spPr>
        <p:txBody>
          <a:bodyPr vert="horz" wrap="square" lIns="121920" tIns="60960" rIns="121920" bIns="60960" numCol="1" rtlCol="0" anchor="ctr" anchorCtr="0" compatLnSpc="1">
            <a:prstTxWarp prst="textNoShape">
              <a:avLst/>
            </a:prstTxWarp>
          </a:bodyPr>
          <a:lstStyle/>
          <a:p>
            <a:pPr algn="ctr"/>
            <a:r>
              <a:rPr lang="en-US" dirty="0">
                <a:solidFill>
                  <a:schemeClr val="tx1">
                    <a:lumMod val="75000"/>
                    <a:lumOff val="25000"/>
                  </a:schemeClr>
                </a:solidFill>
                <a:latin typeface="Gill Sans MT" panose="020B0502020104020203" pitchFamily="34" charset="0"/>
              </a:rPr>
              <a:t>Provides a platform for agencies to report and share their information.</a:t>
            </a:r>
          </a:p>
        </p:txBody>
      </p:sp>
      <p:sp>
        <p:nvSpPr>
          <p:cNvPr id="9" name="Rectangle 8">
            <a:extLst>
              <a:ext uri="{FF2B5EF4-FFF2-40B4-BE49-F238E27FC236}">
                <a16:creationId xmlns:a16="http://schemas.microsoft.com/office/drawing/2014/main" id="{EF631C50-7001-40E7-BA43-502F530CCA13}"/>
              </a:ext>
            </a:extLst>
          </p:cNvPr>
          <p:cNvSpPr/>
          <p:nvPr/>
        </p:nvSpPr>
        <p:spPr bwMode="auto">
          <a:xfrm>
            <a:off x="284450" y="1387273"/>
            <a:ext cx="2286000" cy="2286000"/>
          </a:xfrm>
          <a:prstGeom prst="rect">
            <a:avLst/>
          </a:prstGeom>
          <a:solidFill>
            <a:srgbClr val="065B77"/>
          </a:solidFill>
          <a:ln w="9525">
            <a:noFill/>
            <a:round/>
            <a:headEnd/>
            <a:tailEnd/>
          </a:ln>
        </p:spPr>
        <p:txBody>
          <a:bodyPr vert="horz" wrap="square" lIns="121920" tIns="60960" rIns="121920" bIns="60960" numCol="1" rtlCol="0" anchor="ctr" anchorCtr="0" compatLnSpc="1">
            <a:prstTxWarp prst="textNoShape">
              <a:avLst/>
            </a:prstTxWarp>
          </a:bodyPr>
          <a:lstStyle/>
          <a:p>
            <a:pPr algn="ctr"/>
            <a:r>
              <a:rPr lang="en-US" sz="2000" b="1" dirty="0">
                <a:solidFill>
                  <a:schemeClr val="bg1"/>
                </a:solidFill>
                <a:latin typeface="Gill Sans MT" panose="020B0502020104020203" pitchFamily="34" charset="0"/>
              </a:rPr>
              <a:t>Multi-faceted Approach</a:t>
            </a:r>
          </a:p>
        </p:txBody>
      </p:sp>
      <p:sp>
        <p:nvSpPr>
          <p:cNvPr id="39" name="Rectangle 38">
            <a:extLst>
              <a:ext uri="{FF2B5EF4-FFF2-40B4-BE49-F238E27FC236}">
                <a16:creationId xmlns:a16="http://schemas.microsoft.com/office/drawing/2014/main" id="{2E0A398D-5818-4D56-9A1C-DA747FC8B00A}"/>
              </a:ext>
            </a:extLst>
          </p:cNvPr>
          <p:cNvSpPr/>
          <p:nvPr/>
        </p:nvSpPr>
        <p:spPr bwMode="auto">
          <a:xfrm>
            <a:off x="2560218" y="1387273"/>
            <a:ext cx="3429000" cy="2286000"/>
          </a:xfrm>
          <a:prstGeom prst="rect">
            <a:avLst/>
          </a:prstGeom>
          <a:solidFill>
            <a:schemeClr val="bg1">
              <a:lumMod val="95000"/>
            </a:schemeClr>
          </a:solidFill>
          <a:ln w="9525">
            <a:noFill/>
            <a:round/>
            <a:headEnd/>
            <a:tailEnd/>
          </a:ln>
        </p:spPr>
        <p:txBody>
          <a:bodyPr vert="horz" wrap="square" lIns="121920" tIns="60960" rIns="121920" bIns="60960" numCol="1" rtlCol="0" anchor="ctr" anchorCtr="0" compatLnSpc="1">
            <a:prstTxWarp prst="textNoShape">
              <a:avLst/>
            </a:prstTxWarp>
          </a:bodyPr>
          <a:lstStyle/>
          <a:p>
            <a:pPr algn="ctr"/>
            <a:r>
              <a:rPr lang="en-US" dirty="0">
                <a:solidFill>
                  <a:schemeClr val="tx1">
                    <a:lumMod val="75000"/>
                    <a:lumOff val="25000"/>
                  </a:schemeClr>
                </a:solidFill>
                <a:latin typeface="Gill Sans MT" panose="020B0502020104020203" pitchFamily="34" charset="0"/>
              </a:rPr>
              <a:t>Uses a multi-source, multi-indicator system to provide insight into various aspects of the drug problem because substance use is a difficult and complex phenomenon to monitor.</a:t>
            </a:r>
          </a:p>
        </p:txBody>
      </p:sp>
      <p:sp>
        <p:nvSpPr>
          <p:cNvPr id="48" name="Rectangle 47">
            <a:extLst>
              <a:ext uri="{FF2B5EF4-FFF2-40B4-BE49-F238E27FC236}">
                <a16:creationId xmlns:a16="http://schemas.microsoft.com/office/drawing/2014/main" id="{6C55B0BB-8D2B-4257-81C8-ED7B593865C3}"/>
              </a:ext>
            </a:extLst>
          </p:cNvPr>
          <p:cNvSpPr/>
          <p:nvPr/>
        </p:nvSpPr>
        <p:spPr bwMode="auto">
          <a:xfrm>
            <a:off x="279268" y="3901872"/>
            <a:ext cx="2286000" cy="2286000"/>
          </a:xfrm>
          <a:prstGeom prst="rect">
            <a:avLst/>
          </a:prstGeom>
          <a:solidFill>
            <a:srgbClr val="007CB2"/>
          </a:solidFill>
          <a:ln w="9525">
            <a:noFill/>
            <a:round/>
            <a:headEnd/>
            <a:tailEnd/>
          </a:ln>
        </p:spPr>
        <p:txBody>
          <a:bodyPr vert="horz" wrap="square" lIns="121920" tIns="60960" rIns="121920" bIns="60960" numCol="1" rtlCol="0" anchor="ctr" anchorCtr="0" compatLnSpc="1">
            <a:prstTxWarp prst="textNoShape">
              <a:avLst/>
            </a:prstTxWarp>
          </a:bodyPr>
          <a:lstStyle/>
          <a:p>
            <a:pPr algn="ctr"/>
            <a:r>
              <a:rPr lang="en-US" sz="2000" b="1" dirty="0">
                <a:solidFill>
                  <a:schemeClr val="bg1"/>
                </a:solidFill>
                <a:latin typeface="Gill Sans MT" panose="020B0502020104020203" pitchFamily="34" charset="0"/>
              </a:rPr>
              <a:t>Collaboration &amp; Collective Knowledge Exchange</a:t>
            </a:r>
          </a:p>
        </p:txBody>
      </p:sp>
      <p:sp>
        <p:nvSpPr>
          <p:cNvPr id="56" name="Rectangle 55">
            <a:extLst>
              <a:ext uri="{FF2B5EF4-FFF2-40B4-BE49-F238E27FC236}">
                <a16:creationId xmlns:a16="http://schemas.microsoft.com/office/drawing/2014/main" id="{CE473E67-1ED1-4A84-B1A7-7BB12A2D3A53}"/>
              </a:ext>
            </a:extLst>
          </p:cNvPr>
          <p:cNvSpPr/>
          <p:nvPr/>
        </p:nvSpPr>
        <p:spPr bwMode="auto">
          <a:xfrm>
            <a:off x="2560218" y="3901872"/>
            <a:ext cx="3429000" cy="2286000"/>
          </a:xfrm>
          <a:prstGeom prst="rect">
            <a:avLst/>
          </a:prstGeom>
          <a:solidFill>
            <a:schemeClr val="bg1">
              <a:lumMod val="95000"/>
            </a:schemeClr>
          </a:solidFill>
          <a:ln w="9525">
            <a:noFill/>
            <a:round/>
            <a:headEnd/>
            <a:tailEnd/>
          </a:ln>
        </p:spPr>
        <p:txBody>
          <a:bodyPr vert="horz" wrap="square" lIns="121920" tIns="60960" rIns="121920" bIns="60960" numCol="1" rtlCol="0" anchor="ctr" anchorCtr="0" compatLnSpc="1">
            <a:prstTxWarp prst="textNoShape">
              <a:avLst/>
            </a:prstTxWarp>
          </a:bodyPr>
          <a:lstStyle/>
          <a:p>
            <a:pPr algn="ctr"/>
            <a:r>
              <a:rPr lang="en-US" dirty="0">
                <a:solidFill>
                  <a:schemeClr val="tx1">
                    <a:lumMod val="75000"/>
                    <a:lumOff val="25000"/>
                  </a:schemeClr>
                </a:solidFill>
                <a:latin typeface="Gill Sans MT" panose="020B0502020104020203" pitchFamily="34" charset="0"/>
              </a:rPr>
              <a:t>Brings together various institutions and individuals involved in diverse aspects of the drug problem: drug prevention, treatment, education, control, health, and law enforcement.</a:t>
            </a:r>
          </a:p>
        </p:txBody>
      </p:sp>
      <p:sp>
        <p:nvSpPr>
          <p:cNvPr id="61" name="Rectangle 60">
            <a:extLst>
              <a:ext uri="{FF2B5EF4-FFF2-40B4-BE49-F238E27FC236}">
                <a16:creationId xmlns:a16="http://schemas.microsoft.com/office/drawing/2014/main" id="{79FB8AD3-CB83-41CF-B09E-794F2A73D090}"/>
              </a:ext>
            </a:extLst>
          </p:cNvPr>
          <p:cNvSpPr/>
          <p:nvPr/>
        </p:nvSpPr>
        <p:spPr bwMode="auto">
          <a:xfrm>
            <a:off x="6192415" y="3901872"/>
            <a:ext cx="2286000" cy="2286000"/>
          </a:xfrm>
          <a:prstGeom prst="rect">
            <a:avLst/>
          </a:prstGeom>
          <a:solidFill>
            <a:schemeClr val="tx2">
              <a:lumMod val="60000"/>
              <a:lumOff val="40000"/>
            </a:schemeClr>
          </a:solidFill>
          <a:ln w="9525">
            <a:noFill/>
            <a:round/>
            <a:headEnd/>
            <a:tailEnd/>
          </a:ln>
        </p:spPr>
        <p:txBody>
          <a:bodyPr vert="horz" wrap="square" lIns="121920" tIns="60960" rIns="121920" bIns="60960" numCol="1" rtlCol="0" anchor="ctr" anchorCtr="0" compatLnSpc="1">
            <a:prstTxWarp prst="textNoShape">
              <a:avLst/>
            </a:prstTxWarp>
          </a:bodyPr>
          <a:lstStyle/>
          <a:p>
            <a:pPr algn="ctr"/>
            <a:r>
              <a:rPr lang="en-US" sz="2000" b="1" dirty="0">
                <a:solidFill>
                  <a:schemeClr val="bg1"/>
                </a:solidFill>
                <a:latin typeface="Gill Sans MT" panose="020B0502020104020203" pitchFamily="34" charset="0"/>
              </a:rPr>
              <a:t>Comprehensive Drug-Related Focus</a:t>
            </a:r>
          </a:p>
        </p:txBody>
      </p:sp>
      <p:sp>
        <p:nvSpPr>
          <p:cNvPr id="67" name="Rectangle 66">
            <a:extLst>
              <a:ext uri="{FF2B5EF4-FFF2-40B4-BE49-F238E27FC236}">
                <a16:creationId xmlns:a16="http://schemas.microsoft.com/office/drawing/2014/main" id="{876C735D-01D4-4BF0-93FC-B40F3C555AC7}"/>
              </a:ext>
            </a:extLst>
          </p:cNvPr>
          <p:cNvSpPr/>
          <p:nvPr/>
        </p:nvSpPr>
        <p:spPr bwMode="auto">
          <a:xfrm>
            <a:off x="8483732" y="3901872"/>
            <a:ext cx="3429000" cy="2286000"/>
          </a:xfrm>
          <a:prstGeom prst="rect">
            <a:avLst/>
          </a:prstGeom>
          <a:solidFill>
            <a:schemeClr val="bg1">
              <a:lumMod val="95000"/>
            </a:schemeClr>
          </a:solidFill>
          <a:ln w="9525">
            <a:noFill/>
            <a:round/>
            <a:headEnd/>
            <a:tailEnd/>
          </a:ln>
        </p:spPr>
        <p:txBody>
          <a:bodyPr vert="horz" wrap="square" lIns="121920" tIns="60960" rIns="121920" bIns="60960" numCol="1" rtlCol="0" anchor="ctr" anchorCtr="0" compatLnSpc="1">
            <a:prstTxWarp prst="textNoShape">
              <a:avLst/>
            </a:prstTxWarp>
          </a:bodyPr>
          <a:lstStyle/>
          <a:p>
            <a:pPr algn="ctr"/>
            <a:r>
              <a:rPr lang="en-US" dirty="0">
                <a:solidFill>
                  <a:schemeClr val="tx1">
                    <a:lumMod val="75000"/>
                    <a:lumOff val="25000"/>
                  </a:schemeClr>
                </a:solidFill>
                <a:latin typeface="Gill Sans MT" panose="020B0502020104020203" pitchFamily="34" charset="0"/>
              </a:rPr>
              <a:t>Creates a holistic approach to address the various facets of drug-related issues, thereby promoting a more effective response.</a:t>
            </a:r>
          </a:p>
        </p:txBody>
      </p:sp>
      <p:sp>
        <p:nvSpPr>
          <p:cNvPr id="6" name="Rectangle 2">
            <a:extLst>
              <a:ext uri="{FF2B5EF4-FFF2-40B4-BE49-F238E27FC236}">
                <a16:creationId xmlns:a16="http://schemas.microsoft.com/office/drawing/2014/main" id="{150A1C74-DDBF-FCD8-26B9-A7076D94E8E4}"/>
              </a:ext>
            </a:extLst>
          </p:cNvPr>
          <p:cNvSpPr txBox="1">
            <a:spLocks noChangeArrowheads="1"/>
          </p:cNvSpPr>
          <p:nvPr/>
        </p:nvSpPr>
        <p:spPr>
          <a:xfrm>
            <a:off x="-1" y="15673"/>
            <a:ext cx="12188952" cy="13716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t>IMPORTANCE OF THE BERDIN</a:t>
            </a:r>
          </a:p>
        </p:txBody>
      </p:sp>
      <p:sp>
        <p:nvSpPr>
          <p:cNvPr id="7" name="Slide Number Placeholder 5">
            <a:extLst>
              <a:ext uri="{FF2B5EF4-FFF2-40B4-BE49-F238E27FC236}">
                <a16:creationId xmlns:a16="http://schemas.microsoft.com/office/drawing/2014/main" id="{175DCEB1-E9F0-5130-5A6C-1FDBB727E174}"/>
              </a:ext>
            </a:extLst>
          </p:cNvPr>
          <p:cNvSpPr txBox="1">
            <a:spLocks/>
          </p:cNvSpPr>
          <p:nvPr/>
        </p:nvSpPr>
        <p:spPr>
          <a:xfrm>
            <a:off x="9829800" y="6492875"/>
            <a:ext cx="2362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latin typeface="Gill Sans MT" panose="020B0502020104020203" pitchFamily="34" charset="0"/>
              </a:rPr>
              <a:t>5</a:t>
            </a:r>
          </a:p>
        </p:txBody>
      </p:sp>
    </p:spTree>
    <p:extLst>
      <p:ext uri="{BB962C8B-B14F-4D97-AF65-F5344CB8AC3E}">
        <p14:creationId xmlns:p14="http://schemas.microsoft.com/office/powerpoint/2010/main" val="2278206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accel="20000" decel="6000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1+#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accel="20000" decel="60000"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500" fill="hold"/>
                                        <p:tgtEl>
                                          <p:spTgt spid="42"/>
                                        </p:tgtEl>
                                        <p:attrNameLst>
                                          <p:attrName>ppt_x</p:attrName>
                                        </p:attrNameLst>
                                      </p:cBhvr>
                                      <p:tavLst>
                                        <p:tav tm="0">
                                          <p:val>
                                            <p:strVal val="#ppt_x"/>
                                          </p:val>
                                        </p:tav>
                                        <p:tav tm="100000">
                                          <p:val>
                                            <p:strVal val="#ppt_x"/>
                                          </p:val>
                                        </p:tav>
                                      </p:tavLst>
                                    </p:anim>
                                    <p:anim calcmode="lin" valueType="num">
                                      <p:cBhvr additive="base">
                                        <p:cTn id="17" dur="500" fill="hold"/>
                                        <p:tgtEl>
                                          <p:spTgt spid="42"/>
                                        </p:tgtEl>
                                        <p:attrNameLst>
                                          <p:attrName>ppt_y</p:attrName>
                                        </p:attrNameLst>
                                      </p:cBhvr>
                                      <p:tavLst>
                                        <p:tav tm="0">
                                          <p:val>
                                            <p:strVal val="1+#ppt_h/2"/>
                                          </p:val>
                                        </p:tav>
                                        <p:tav tm="100000">
                                          <p:val>
                                            <p:strVal val="#ppt_y"/>
                                          </p:val>
                                        </p:tav>
                                      </p:tavLst>
                                    </p:anim>
                                  </p:childTnLst>
                                </p:cTn>
                              </p:par>
                              <p:par>
                                <p:cTn id="18" presetID="2" presetClass="entr" presetSubtype="2" accel="20000" decel="6000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500" fill="hold"/>
                                        <p:tgtEl>
                                          <p:spTgt spid="43"/>
                                        </p:tgtEl>
                                        <p:attrNameLst>
                                          <p:attrName>ppt_x</p:attrName>
                                        </p:attrNameLst>
                                      </p:cBhvr>
                                      <p:tavLst>
                                        <p:tav tm="0">
                                          <p:val>
                                            <p:strVal val="1+#ppt_w/2"/>
                                          </p:val>
                                        </p:tav>
                                        <p:tav tm="100000">
                                          <p:val>
                                            <p:strVal val="#ppt_x"/>
                                          </p:val>
                                        </p:tav>
                                      </p:tavLst>
                                    </p:anim>
                                    <p:anim calcmode="lin" valueType="num">
                                      <p:cBhvr additive="base">
                                        <p:cTn id="21" dur="50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4" accel="20000" decel="60000"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par>
                                <p:cTn id="27" presetID="2" presetClass="entr" presetSubtype="2" accel="20000" decel="6000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500" fill="hold"/>
                                        <p:tgtEl>
                                          <p:spTgt spid="56"/>
                                        </p:tgtEl>
                                        <p:attrNameLst>
                                          <p:attrName>ppt_x</p:attrName>
                                        </p:attrNameLst>
                                      </p:cBhvr>
                                      <p:tavLst>
                                        <p:tav tm="0">
                                          <p:val>
                                            <p:strVal val="1+#ppt_w/2"/>
                                          </p:val>
                                        </p:tav>
                                        <p:tav tm="100000">
                                          <p:val>
                                            <p:strVal val="#ppt_x"/>
                                          </p:val>
                                        </p:tav>
                                      </p:tavLst>
                                    </p:anim>
                                    <p:anim calcmode="lin" valueType="num">
                                      <p:cBhvr additive="base">
                                        <p:cTn id="30" dur="500" fill="hold"/>
                                        <p:tgtEl>
                                          <p:spTgt spid="56"/>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4" accel="20000" decel="60000" fill="hold" grpId="0" nodeType="after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additive="base">
                                        <p:cTn id="34" dur="500" fill="hold"/>
                                        <p:tgtEl>
                                          <p:spTgt spid="61"/>
                                        </p:tgtEl>
                                        <p:attrNameLst>
                                          <p:attrName>ppt_x</p:attrName>
                                        </p:attrNameLst>
                                      </p:cBhvr>
                                      <p:tavLst>
                                        <p:tav tm="0">
                                          <p:val>
                                            <p:strVal val="#ppt_x"/>
                                          </p:val>
                                        </p:tav>
                                        <p:tav tm="100000">
                                          <p:val>
                                            <p:strVal val="#ppt_x"/>
                                          </p:val>
                                        </p:tav>
                                      </p:tavLst>
                                    </p:anim>
                                    <p:anim calcmode="lin" valueType="num">
                                      <p:cBhvr additive="base">
                                        <p:cTn id="35" dur="500" fill="hold"/>
                                        <p:tgtEl>
                                          <p:spTgt spid="61"/>
                                        </p:tgtEl>
                                        <p:attrNameLst>
                                          <p:attrName>ppt_y</p:attrName>
                                        </p:attrNameLst>
                                      </p:cBhvr>
                                      <p:tavLst>
                                        <p:tav tm="0">
                                          <p:val>
                                            <p:strVal val="1+#ppt_h/2"/>
                                          </p:val>
                                        </p:tav>
                                        <p:tav tm="100000">
                                          <p:val>
                                            <p:strVal val="#ppt_y"/>
                                          </p:val>
                                        </p:tav>
                                      </p:tavLst>
                                    </p:anim>
                                  </p:childTnLst>
                                </p:cTn>
                              </p:par>
                              <p:par>
                                <p:cTn id="36" presetID="2" presetClass="entr" presetSubtype="2" accel="20000" decel="60000" fill="hold" grpId="0" nodeType="with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additive="base">
                                        <p:cTn id="38" dur="500" fill="hold"/>
                                        <p:tgtEl>
                                          <p:spTgt spid="67"/>
                                        </p:tgtEl>
                                        <p:attrNameLst>
                                          <p:attrName>ppt_x</p:attrName>
                                        </p:attrNameLst>
                                      </p:cBhvr>
                                      <p:tavLst>
                                        <p:tav tm="0">
                                          <p:val>
                                            <p:strVal val="1+#ppt_w/2"/>
                                          </p:val>
                                        </p:tav>
                                        <p:tav tm="100000">
                                          <p:val>
                                            <p:strVal val="#ppt_x"/>
                                          </p:val>
                                        </p:tav>
                                      </p:tavLst>
                                    </p:anim>
                                    <p:anim calcmode="lin" valueType="num">
                                      <p:cBhvr additive="base">
                                        <p:cTn id="39"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9" grpId="0" animBg="1"/>
      <p:bldP spid="39" grpId="0" animBg="1"/>
      <p:bldP spid="48" grpId="0" animBg="1"/>
      <p:bldP spid="56" grpId="0" animBg="1"/>
      <p:bldP spid="61" grpId="0" animBg="1"/>
      <p:bldP spid="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bg1"/>
            </a:gs>
            <a:gs pos="83000">
              <a:schemeClr val="bg1"/>
            </a:gs>
            <a:gs pos="100000">
              <a:schemeClr val="bg1"/>
            </a:gs>
          </a:gsLst>
          <a:lin ang="15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D1BE-B551-67F3-409F-24097314EAB9}"/>
              </a:ext>
            </a:extLst>
          </p:cNvPr>
          <p:cNvSpPr>
            <a:spLocks noGrp="1"/>
          </p:cNvSpPr>
          <p:nvPr>
            <p:ph type="title"/>
          </p:nvPr>
        </p:nvSpPr>
        <p:spPr>
          <a:xfrm>
            <a:off x="645994" y="2511188"/>
            <a:ext cx="4885899" cy="685800"/>
          </a:xfrm>
        </p:spPr>
        <p:txBody>
          <a:bodyPr vert="horz" lIns="91440" tIns="45720" rIns="91440" bIns="45720" rtlCol="0" anchor="t">
            <a:noAutofit/>
          </a:bodyPr>
          <a:lstStyle/>
          <a:p>
            <a:r>
              <a:rPr lang="en-US" sz="4800" b="1"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t>NDC ACT 2013</a:t>
            </a:r>
          </a:p>
        </p:txBody>
      </p:sp>
      <p:pic>
        <p:nvPicPr>
          <p:cNvPr id="5" name="Content Placeholder 4" descr="A screenshot of a computer&#10;&#10;Description automatically generated">
            <a:extLst>
              <a:ext uri="{FF2B5EF4-FFF2-40B4-BE49-F238E27FC236}">
                <a16:creationId xmlns:a16="http://schemas.microsoft.com/office/drawing/2014/main" id="{20C413A3-D743-6295-2133-0296640D7866}"/>
              </a:ext>
            </a:extLst>
          </p:cNvPr>
          <p:cNvPicPr>
            <a:picLocks noGrp="1" noChangeAspect="1"/>
          </p:cNvPicPr>
          <p:nvPr>
            <p:ph idx="1"/>
          </p:nvPr>
        </p:nvPicPr>
        <p:blipFill rotWithShape="1">
          <a:blip r:embed="rId3"/>
          <a:srcRect l="66576" t="6375" r="8983" b="4384"/>
          <a:stretch/>
        </p:blipFill>
        <p:spPr>
          <a:xfrm>
            <a:off x="5531893" y="18254"/>
            <a:ext cx="6660107" cy="6839746"/>
          </a:xfrm>
        </p:spPr>
      </p:pic>
      <p:sp>
        <p:nvSpPr>
          <p:cNvPr id="4" name="Slide Number Placeholder 3">
            <a:extLst>
              <a:ext uri="{FF2B5EF4-FFF2-40B4-BE49-F238E27FC236}">
                <a16:creationId xmlns:a16="http://schemas.microsoft.com/office/drawing/2014/main" id="{625B89BC-10DB-0674-82BD-CCAFEE778691}"/>
              </a:ext>
            </a:extLst>
          </p:cNvPr>
          <p:cNvSpPr>
            <a:spLocks noGrp="1"/>
          </p:cNvSpPr>
          <p:nvPr>
            <p:ph type="sldNum" sz="quarter" idx="12"/>
          </p:nvPr>
        </p:nvSpPr>
        <p:spPr>
          <a:xfrm>
            <a:off x="9448800" y="6474622"/>
            <a:ext cx="2743200" cy="365125"/>
          </a:xfrm>
        </p:spPr>
        <p:txBody>
          <a:bodyPr vert="horz" lIns="91440" tIns="45720" rIns="91440" bIns="45720" rtlCol="0" anchor="ctr">
            <a:normAutofit/>
          </a:bodyPr>
          <a:lstStyle/>
          <a:p>
            <a:fld id="{AC46AE5E-4B6C-4A55-AB60-3F809FFB3D6F}" type="slidenum">
              <a:rPr lang="en-US" smtClean="0">
                <a:latin typeface="Gill Sans MT" panose="020B0502020104020203" pitchFamily="34" charset="0"/>
              </a:rPr>
              <a:pPr/>
              <a:t>6</a:t>
            </a:fld>
            <a:endParaRPr lang="en-US">
              <a:latin typeface="Gill Sans MT" panose="020B0502020104020203" pitchFamily="34" charset="0"/>
            </a:endParaRPr>
          </a:p>
        </p:txBody>
      </p:sp>
      <p:sp>
        <p:nvSpPr>
          <p:cNvPr id="7" name="TextBox 6">
            <a:extLst>
              <a:ext uri="{FF2B5EF4-FFF2-40B4-BE49-F238E27FC236}">
                <a16:creationId xmlns:a16="http://schemas.microsoft.com/office/drawing/2014/main" id="{82328CCD-F46B-520B-F480-38CE5939D7B9}"/>
              </a:ext>
            </a:extLst>
          </p:cNvPr>
          <p:cNvSpPr txBox="1"/>
          <p:nvPr/>
        </p:nvSpPr>
        <p:spPr>
          <a:xfrm>
            <a:off x="645994" y="2966678"/>
            <a:ext cx="4885899" cy="942897"/>
          </a:xfrm>
          <a:prstGeom prst="rect">
            <a:avLst/>
          </a:prstGeom>
        </p:spPr>
        <p:txBody>
          <a:bodyPr vert="horz" lIns="91440" tIns="45720" rIns="91440" bIns="45720" rtlCol="0" anchor="ctr">
            <a:normAutofit/>
          </a:bodyPr>
          <a:lstStyle/>
          <a:p>
            <a:pPr>
              <a:lnSpc>
                <a:spcPct val="90000"/>
              </a:lnSpc>
              <a:spcBef>
                <a:spcPts val="1000"/>
              </a:spcBef>
            </a:pPr>
            <a:r>
              <a:rPr lang="en-US" sz="3200" b="1" kern="1200" dirty="0">
                <a:solidFill>
                  <a:srgbClr val="AE1F57"/>
                </a:solidFill>
                <a:latin typeface="Gill Sans MT" panose="020B0502020104020203" pitchFamily="34" charset="0"/>
              </a:rPr>
              <a:t>section 3 g, h, </a:t>
            </a:r>
            <a:r>
              <a:rPr lang="en-US" sz="3200" b="1" kern="1200" dirty="0" err="1">
                <a:solidFill>
                  <a:srgbClr val="AE1F57"/>
                </a:solidFill>
                <a:latin typeface="Gill Sans MT" panose="020B0502020104020203" pitchFamily="34" charset="0"/>
              </a:rPr>
              <a:t>i</a:t>
            </a:r>
            <a:r>
              <a:rPr lang="en-US" sz="3200" b="1" kern="1200" dirty="0">
                <a:solidFill>
                  <a:srgbClr val="AE1F57"/>
                </a:solidFill>
                <a:latin typeface="Gill Sans MT" panose="020B0502020104020203" pitchFamily="34" charset="0"/>
              </a:rPr>
              <a:t>, j</a:t>
            </a:r>
          </a:p>
        </p:txBody>
      </p:sp>
    </p:spTree>
    <p:extLst>
      <p:ext uri="{BB962C8B-B14F-4D97-AF65-F5344CB8AC3E}">
        <p14:creationId xmlns:p14="http://schemas.microsoft.com/office/powerpoint/2010/main" val="1539882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5C452345-4839-48BF-977C-D81C2BEF8F41}"/>
              </a:ext>
            </a:extLst>
          </p:cNvPr>
          <p:cNvGrpSpPr/>
          <p:nvPr/>
        </p:nvGrpSpPr>
        <p:grpSpPr>
          <a:xfrm>
            <a:off x="3170068" y="1474545"/>
            <a:ext cx="5860795" cy="5257800"/>
            <a:chOff x="2377551" y="2207498"/>
            <a:chExt cx="4395596" cy="457200"/>
          </a:xfrm>
        </p:grpSpPr>
        <p:cxnSp>
          <p:nvCxnSpPr>
            <p:cNvPr id="60" name="Straight Arrow Connector 59">
              <a:extLst>
                <a:ext uri="{FF2B5EF4-FFF2-40B4-BE49-F238E27FC236}">
                  <a16:creationId xmlns:a16="http://schemas.microsoft.com/office/drawing/2014/main" id="{DA86BEC0-2E7D-49B6-B7D3-D8B80EFCDE00}"/>
                </a:ext>
              </a:extLst>
            </p:cNvPr>
            <p:cNvCxnSpPr/>
            <p:nvPr/>
          </p:nvCxnSpPr>
          <p:spPr>
            <a:xfrm rot="5400000">
              <a:off x="2148951" y="2436098"/>
              <a:ext cx="457200" cy="0"/>
            </a:xfrm>
            <a:prstGeom prst="straightConnector1">
              <a:avLst/>
            </a:prstGeom>
            <a:ln w="127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2200B97-DA65-4C55-942D-2457B388769E}"/>
                </a:ext>
              </a:extLst>
            </p:cNvPr>
            <p:cNvCxnSpPr/>
            <p:nvPr/>
          </p:nvCxnSpPr>
          <p:spPr>
            <a:xfrm rot="5400000">
              <a:off x="4346749" y="2436098"/>
              <a:ext cx="457200" cy="0"/>
            </a:xfrm>
            <a:prstGeom prst="straightConnector1">
              <a:avLst/>
            </a:prstGeom>
            <a:ln w="127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36A1DE1-57BE-45D0-AEFC-BE0EDA9F1DD3}"/>
                </a:ext>
              </a:extLst>
            </p:cNvPr>
            <p:cNvCxnSpPr/>
            <p:nvPr/>
          </p:nvCxnSpPr>
          <p:spPr>
            <a:xfrm rot="5400000">
              <a:off x="6544547" y="2436098"/>
              <a:ext cx="457200" cy="0"/>
            </a:xfrm>
            <a:prstGeom prst="straightConnector1">
              <a:avLst/>
            </a:prstGeom>
            <a:ln w="127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8" name="Oval 117">
            <a:extLst>
              <a:ext uri="{FF2B5EF4-FFF2-40B4-BE49-F238E27FC236}">
                <a16:creationId xmlns:a16="http://schemas.microsoft.com/office/drawing/2014/main" id="{9CA34902-E659-4DE4-A094-9BEBCD3A3715}"/>
              </a:ext>
            </a:extLst>
          </p:cNvPr>
          <p:cNvSpPr/>
          <p:nvPr/>
        </p:nvSpPr>
        <p:spPr bwMode="auto">
          <a:xfrm>
            <a:off x="491532" y="1567550"/>
            <a:ext cx="2426675" cy="2426675"/>
          </a:xfrm>
          <a:prstGeom prst="ellipse">
            <a:avLst/>
          </a:prstGeom>
          <a:noFill/>
          <a:ln w="28575">
            <a:solidFill>
              <a:srgbClr val="065B77"/>
            </a:solidFill>
            <a:round/>
            <a:headEnd/>
            <a:tailEnd/>
          </a:ln>
        </p:spPr>
        <p:txBody>
          <a:bodyPr vert="horz" wrap="square" lIns="0" tIns="0" rIns="0" bIns="0" numCol="1" rtlCol="0" anchor="ctr" anchorCtr="0" compatLnSpc="1">
            <a:prstTxWarp prst="textNoShape">
              <a:avLst/>
            </a:prstTxWarp>
          </a:bodyPr>
          <a:lstStyle/>
          <a:p>
            <a:pPr algn="ctr"/>
            <a:endParaRPr lang="en-US" sz="5333" b="1" dirty="0">
              <a:solidFill>
                <a:srgbClr val="065B77"/>
              </a:solidFill>
            </a:endParaRPr>
          </a:p>
        </p:txBody>
      </p:sp>
      <p:sp>
        <p:nvSpPr>
          <p:cNvPr id="122" name="Inhaltsplatzhalter 4">
            <a:extLst>
              <a:ext uri="{FF2B5EF4-FFF2-40B4-BE49-F238E27FC236}">
                <a16:creationId xmlns:a16="http://schemas.microsoft.com/office/drawing/2014/main" id="{BA4D947B-59BD-4652-BF21-0F427CE57AF3}"/>
              </a:ext>
            </a:extLst>
          </p:cNvPr>
          <p:cNvSpPr txBox="1">
            <a:spLocks/>
          </p:cNvSpPr>
          <p:nvPr/>
        </p:nvSpPr>
        <p:spPr>
          <a:xfrm>
            <a:off x="471974" y="4334676"/>
            <a:ext cx="2465791" cy="157581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30000"/>
              </a:lnSpc>
              <a:buNone/>
            </a:pPr>
            <a:r>
              <a:rPr lang="en-US" sz="1800" b="1" dirty="0">
                <a:solidFill>
                  <a:srgbClr val="065B77"/>
                </a:solidFill>
                <a:latin typeface="Gill Sans MT" panose="020B0502020104020203" pitchFamily="34" charset="0"/>
              </a:rPr>
              <a:t>STAFFING</a:t>
            </a:r>
          </a:p>
          <a:p>
            <a:pPr marL="0" indent="0" algn="ctr">
              <a:lnSpc>
                <a:spcPct val="100000"/>
              </a:lnSpc>
              <a:buNone/>
            </a:pPr>
            <a:r>
              <a:rPr lang="en-US" sz="1800" dirty="0">
                <a:solidFill>
                  <a:schemeClr val="tx1"/>
                </a:solidFill>
                <a:latin typeface="Gill Sans MT" panose="020B0502020104020203" pitchFamily="34" charset="0"/>
              </a:rPr>
              <a:t>Shortages</a:t>
            </a:r>
          </a:p>
          <a:p>
            <a:pPr marL="0" indent="0" algn="ctr">
              <a:lnSpc>
                <a:spcPct val="100000"/>
              </a:lnSpc>
              <a:buNone/>
            </a:pPr>
            <a:r>
              <a:rPr lang="en-US" sz="1800" dirty="0">
                <a:solidFill>
                  <a:schemeClr val="tx1"/>
                </a:solidFill>
                <a:latin typeface="Gill Sans MT" panose="020B0502020104020203" pitchFamily="34" charset="0"/>
              </a:rPr>
              <a:t> Turnover</a:t>
            </a:r>
          </a:p>
          <a:p>
            <a:pPr marL="0" indent="0" algn="ctr">
              <a:lnSpc>
                <a:spcPct val="100000"/>
              </a:lnSpc>
              <a:buNone/>
            </a:pPr>
            <a:r>
              <a:rPr lang="en-US" sz="1800" dirty="0">
                <a:solidFill>
                  <a:schemeClr val="tx1"/>
                </a:solidFill>
                <a:latin typeface="Gill Sans MT" panose="020B0502020104020203" pitchFamily="34" charset="0"/>
              </a:rPr>
              <a:t>Burnout</a:t>
            </a:r>
          </a:p>
        </p:txBody>
      </p:sp>
      <p:sp>
        <p:nvSpPr>
          <p:cNvPr id="164" name="Oval 163">
            <a:extLst>
              <a:ext uri="{FF2B5EF4-FFF2-40B4-BE49-F238E27FC236}">
                <a16:creationId xmlns:a16="http://schemas.microsoft.com/office/drawing/2014/main" id="{5B5D8E02-3C07-4A46-9E7E-74BFC0269B7E}"/>
              </a:ext>
            </a:extLst>
          </p:cNvPr>
          <p:cNvSpPr/>
          <p:nvPr/>
        </p:nvSpPr>
        <p:spPr bwMode="auto">
          <a:xfrm>
            <a:off x="3421929" y="1567550"/>
            <a:ext cx="2426675" cy="2426675"/>
          </a:xfrm>
          <a:prstGeom prst="ellipse">
            <a:avLst/>
          </a:prstGeom>
          <a:noFill/>
          <a:ln w="28575">
            <a:solidFill>
              <a:srgbClr val="007CB2"/>
            </a:solidFill>
            <a:round/>
            <a:headEnd/>
            <a:tailEnd/>
          </a:ln>
        </p:spPr>
        <p:txBody>
          <a:bodyPr vert="horz" wrap="square" lIns="0" tIns="0" rIns="0" bIns="0" numCol="1" rtlCol="0" anchor="ctr" anchorCtr="0" compatLnSpc="1">
            <a:prstTxWarp prst="textNoShape">
              <a:avLst/>
            </a:prstTxWarp>
          </a:bodyPr>
          <a:lstStyle/>
          <a:p>
            <a:pPr algn="ctr"/>
            <a:endParaRPr lang="en-US" sz="3733" b="1" dirty="0">
              <a:solidFill>
                <a:schemeClr val="tx1">
                  <a:lumMod val="75000"/>
                  <a:lumOff val="25000"/>
                </a:schemeClr>
              </a:solidFill>
            </a:endParaRPr>
          </a:p>
        </p:txBody>
      </p:sp>
      <p:sp>
        <p:nvSpPr>
          <p:cNvPr id="181" name="Inhaltsplatzhalter 4">
            <a:extLst>
              <a:ext uri="{FF2B5EF4-FFF2-40B4-BE49-F238E27FC236}">
                <a16:creationId xmlns:a16="http://schemas.microsoft.com/office/drawing/2014/main" id="{609CFE95-4F3A-43C4-B6D2-26FA80C7E079}"/>
              </a:ext>
            </a:extLst>
          </p:cNvPr>
          <p:cNvSpPr txBox="1">
            <a:spLocks/>
          </p:cNvSpPr>
          <p:nvPr/>
        </p:nvSpPr>
        <p:spPr>
          <a:xfrm>
            <a:off x="3428912" y="4333319"/>
            <a:ext cx="2465792" cy="147527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30000"/>
              </a:lnSpc>
              <a:buNone/>
            </a:pPr>
            <a:r>
              <a:rPr lang="en-US" sz="1800" b="1" dirty="0">
                <a:solidFill>
                  <a:srgbClr val="007CB2"/>
                </a:solidFill>
                <a:latin typeface="Gill Sans MT" panose="020B0502020104020203" pitchFamily="34" charset="0"/>
              </a:rPr>
              <a:t>DATA</a:t>
            </a:r>
          </a:p>
          <a:p>
            <a:pPr marL="0" lvl="0" indent="0" algn="ctr">
              <a:buNone/>
            </a:pPr>
            <a:r>
              <a:rPr lang="en-US" sz="1800" dirty="0">
                <a:solidFill>
                  <a:schemeClr val="tx1"/>
                </a:solidFill>
                <a:latin typeface="Gill Sans MT" panose="020B0502020104020203" pitchFamily="34" charset="0"/>
              </a:rPr>
              <a:t>Vital indicators not reported by </a:t>
            </a:r>
            <a:r>
              <a:rPr lang="en-US" sz="1800" b="1" dirty="0">
                <a:solidFill>
                  <a:schemeClr val="tx1"/>
                </a:solidFill>
                <a:latin typeface="Gill Sans MT" panose="020B0502020104020203" pitchFamily="34" charset="0"/>
              </a:rPr>
              <a:t>3</a:t>
            </a:r>
            <a:r>
              <a:rPr lang="en-US" sz="1800" dirty="0">
                <a:solidFill>
                  <a:schemeClr val="tx1"/>
                </a:solidFill>
                <a:latin typeface="Gill Sans MT" panose="020B0502020104020203" pitchFamily="34" charset="0"/>
              </a:rPr>
              <a:t> agencies. </a:t>
            </a:r>
          </a:p>
          <a:p>
            <a:pPr marL="0" indent="0" algn="ctr">
              <a:lnSpc>
                <a:spcPct val="130000"/>
              </a:lnSpc>
              <a:buNone/>
            </a:pPr>
            <a:endParaRPr lang="en-US" sz="1800" dirty="0">
              <a:solidFill>
                <a:schemeClr val="tx1"/>
              </a:solidFill>
              <a:latin typeface="Gill Sans MT" panose="020B0502020104020203" pitchFamily="34" charset="0"/>
            </a:endParaRPr>
          </a:p>
        </p:txBody>
      </p:sp>
      <p:sp>
        <p:nvSpPr>
          <p:cNvPr id="182" name="Oval 181">
            <a:extLst>
              <a:ext uri="{FF2B5EF4-FFF2-40B4-BE49-F238E27FC236}">
                <a16:creationId xmlns:a16="http://schemas.microsoft.com/office/drawing/2014/main" id="{3EC57C15-521A-4CED-94D8-5A307746A6A6}"/>
              </a:ext>
            </a:extLst>
          </p:cNvPr>
          <p:cNvSpPr/>
          <p:nvPr/>
        </p:nvSpPr>
        <p:spPr bwMode="auto">
          <a:xfrm>
            <a:off x="6352327" y="1567550"/>
            <a:ext cx="2426675" cy="2426675"/>
          </a:xfrm>
          <a:prstGeom prst="ellipse">
            <a:avLst/>
          </a:prstGeom>
          <a:noFill/>
          <a:ln w="28575">
            <a:solidFill>
              <a:srgbClr val="2EABE3"/>
            </a:solidFill>
            <a:round/>
            <a:headEnd/>
            <a:tailEnd/>
          </a:ln>
        </p:spPr>
        <p:txBody>
          <a:bodyPr vert="horz" wrap="square" lIns="0" tIns="0" rIns="0" bIns="0" numCol="1" rtlCol="0" anchor="ctr" anchorCtr="0" compatLnSpc="1">
            <a:prstTxWarp prst="textNoShape">
              <a:avLst/>
            </a:prstTxWarp>
          </a:bodyPr>
          <a:lstStyle/>
          <a:p>
            <a:pPr algn="ctr"/>
            <a:endParaRPr lang="en-US" sz="5333" b="1" dirty="0">
              <a:solidFill>
                <a:schemeClr val="tx1">
                  <a:lumMod val="75000"/>
                  <a:lumOff val="25000"/>
                </a:schemeClr>
              </a:solidFill>
            </a:endParaRPr>
          </a:p>
        </p:txBody>
      </p:sp>
      <p:grpSp>
        <p:nvGrpSpPr>
          <p:cNvPr id="183" name="Group 182">
            <a:extLst>
              <a:ext uri="{FF2B5EF4-FFF2-40B4-BE49-F238E27FC236}">
                <a16:creationId xmlns:a16="http://schemas.microsoft.com/office/drawing/2014/main" id="{ED4426A5-237F-42C3-9B02-CE4FC8FD66D4}"/>
              </a:ext>
            </a:extLst>
          </p:cNvPr>
          <p:cNvGrpSpPr/>
          <p:nvPr/>
        </p:nvGrpSpPr>
        <p:grpSpPr>
          <a:xfrm>
            <a:off x="1083683" y="2128867"/>
            <a:ext cx="1252552" cy="1337709"/>
            <a:chOff x="-1290638" y="3570288"/>
            <a:chExt cx="1120775" cy="1196975"/>
          </a:xfrm>
          <a:solidFill>
            <a:srgbClr val="065B77"/>
          </a:solidFill>
        </p:grpSpPr>
        <p:sp>
          <p:nvSpPr>
            <p:cNvPr id="184" name="Freeform 23">
              <a:extLst>
                <a:ext uri="{FF2B5EF4-FFF2-40B4-BE49-F238E27FC236}">
                  <a16:creationId xmlns:a16="http://schemas.microsoft.com/office/drawing/2014/main" id="{3D55A0C1-6236-43F3-ACA8-F7F99DC8A437}"/>
                </a:ext>
              </a:extLst>
            </p:cNvPr>
            <p:cNvSpPr>
              <a:spLocks noEditPoints="1"/>
            </p:cNvSpPr>
            <p:nvPr/>
          </p:nvSpPr>
          <p:spPr bwMode="auto">
            <a:xfrm>
              <a:off x="-730251" y="4579938"/>
              <a:ext cx="149225" cy="112713"/>
            </a:xfrm>
            <a:custGeom>
              <a:avLst/>
              <a:gdLst>
                <a:gd name="T0" fmla="*/ 469 w 750"/>
                <a:gd name="T1" fmla="*/ 0 h 563"/>
                <a:gd name="T2" fmla="*/ 281 w 750"/>
                <a:gd name="T3" fmla="*/ 0 h 563"/>
                <a:gd name="T4" fmla="*/ 0 w 750"/>
                <a:gd name="T5" fmla="*/ 282 h 563"/>
                <a:gd name="T6" fmla="*/ 281 w 750"/>
                <a:gd name="T7" fmla="*/ 563 h 563"/>
                <a:gd name="T8" fmla="*/ 469 w 750"/>
                <a:gd name="T9" fmla="*/ 563 h 563"/>
                <a:gd name="T10" fmla="*/ 750 w 750"/>
                <a:gd name="T11" fmla="*/ 282 h 563"/>
                <a:gd name="T12" fmla="*/ 469 w 750"/>
                <a:gd name="T13" fmla="*/ 0 h 563"/>
                <a:gd name="T14" fmla="*/ 469 w 750"/>
                <a:gd name="T15" fmla="*/ 375 h 563"/>
                <a:gd name="T16" fmla="*/ 281 w 750"/>
                <a:gd name="T17" fmla="*/ 375 h 563"/>
                <a:gd name="T18" fmla="*/ 188 w 750"/>
                <a:gd name="T19" fmla="*/ 282 h 563"/>
                <a:gd name="T20" fmla="*/ 281 w 750"/>
                <a:gd name="T21" fmla="*/ 188 h 563"/>
                <a:gd name="T22" fmla="*/ 469 w 750"/>
                <a:gd name="T23" fmla="*/ 188 h 563"/>
                <a:gd name="T24" fmla="*/ 563 w 750"/>
                <a:gd name="T25" fmla="*/ 282 h 563"/>
                <a:gd name="T26" fmla="*/ 469 w 750"/>
                <a:gd name="T27" fmla="*/ 37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0" h="563">
                  <a:moveTo>
                    <a:pt x="469" y="0"/>
                  </a:moveTo>
                  <a:cubicBezTo>
                    <a:pt x="281" y="0"/>
                    <a:pt x="281" y="0"/>
                    <a:pt x="281" y="0"/>
                  </a:cubicBezTo>
                  <a:cubicBezTo>
                    <a:pt x="126" y="0"/>
                    <a:pt x="0" y="127"/>
                    <a:pt x="0" y="282"/>
                  </a:cubicBezTo>
                  <a:cubicBezTo>
                    <a:pt x="0" y="437"/>
                    <a:pt x="126" y="563"/>
                    <a:pt x="281" y="563"/>
                  </a:cubicBezTo>
                  <a:cubicBezTo>
                    <a:pt x="469" y="563"/>
                    <a:pt x="469" y="563"/>
                    <a:pt x="469" y="563"/>
                  </a:cubicBezTo>
                  <a:cubicBezTo>
                    <a:pt x="624" y="563"/>
                    <a:pt x="750" y="437"/>
                    <a:pt x="750" y="282"/>
                  </a:cubicBezTo>
                  <a:cubicBezTo>
                    <a:pt x="750" y="127"/>
                    <a:pt x="624" y="0"/>
                    <a:pt x="469" y="0"/>
                  </a:cubicBezTo>
                  <a:close/>
                  <a:moveTo>
                    <a:pt x="469" y="375"/>
                  </a:moveTo>
                  <a:cubicBezTo>
                    <a:pt x="281" y="375"/>
                    <a:pt x="281" y="375"/>
                    <a:pt x="281" y="375"/>
                  </a:cubicBezTo>
                  <a:cubicBezTo>
                    <a:pt x="230" y="375"/>
                    <a:pt x="188" y="333"/>
                    <a:pt x="188" y="282"/>
                  </a:cubicBezTo>
                  <a:cubicBezTo>
                    <a:pt x="188" y="230"/>
                    <a:pt x="230" y="188"/>
                    <a:pt x="281" y="188"/>
                  </a:cubicBezTo>
                  <a:cubicBezTo>
                    <a:pt x="469" y="188"/>
                    <a:pt x="469" y="188"/>
                    <a:pt x="469" y="188"/>
                  </a:cubicBezTo>
                  <a:cubicBezTo>
                    <a:pt x="520" y="188"/>
                    <a:pt x="563" y="230"/>
                    <a:pt x="563" y="282"/>
                  </a:cubicBezTo>
                  <a:cubicBezTo>
                    <a:pt x="563" y="333"/>
                    <a:pt x="520" y="375"/>
                    <a:pt x="469" y="375"/>
                  </a:cubicBezTo>
                  <a:close/>
                </a:path>
              </a:pathLst>
            </a:custGeom>
            <a:grpFill/>
            <a:ln w="9525">
              <a:solidFill>
                <a:srgbClr val="065B77"/>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85" name="Freeform 24">
              <a:extLst>
                <a:ext uri="{FF2B5EF4-FFF2-40B4-BE49-F238E27FC236}">
                  <a16:creationId xmlns:a16="http://schemas.microsoft.com/office/drawing/2014/main" id="{1118C0AF-D60E-40A1-A7D5-2D22414BEBC7}"/>
                </a:ext>
              </a:extLst>
            </p:cNvPr>
            <p:cNvSpPr>
              <a:spLocks noEditPoints="1"/>
            </p:cNvSpPr>
            <p:nvPr/>
          </p:nvSpPr>
          <p:spPr bwMode="auto">
            <a:xfrm>
              <a:off x="-1290638" y="3570288"/>
              <a:ext cx="1120775" cy="1196975"/>
            </a:xfrm>
            <a:custGeom>
              <a:avLst/>
              <a:gdLst>
                <a:gd name="T0" fmla="*/ 5343 w 5625"/>
                <a:gd name="T1" fmla="*/ 2625 h 6000"/>
                <a:gd name="T2" fmla="*/ 4918 w 5625"/>
                <a:gd name="T3" fmla="*/ 1406 h 6000"/>
                <a:gd name="T4" fmla="*/ 4081 w 5625"/>
                <a:gd name="T5" fmla="*/ 1406 h 6000"/>
                <a:gd name="T6" fmla="*/ 3281 w 5625"/>
                <a:gd name="T7" fmla="*/ 937 h 6000"/>
                <a:gd name="T8" fmla="*/ 2250 w 5625"/>
                <a:gd name="T9" fmla="*/ 562 h 6000"/>
                <a:gd name="T10" fmla="*/ 1875 w 5625"/>
                <a:gd name="T11" fmla="*/ 1502 h 6000"/>
                <a:gd name="T12" fmla="*/ 1125 w 5625"/>
                <a:gd name="T13" fmla="*/ 469 h 6000"/>
                <a:gd name="T14" fmla="*/ 187 w 5625"/>
                <a:gd name="T15" fmla="*/ 1875 h 6000"/>
                <a:gd name="T16" fmla="*/ 562 w 5625"/>
                <a:gd name="T17" fmla="*/ 4219 h 6000"/>
                <a:gd name="T18" fmla="*/ 1218 w 5625"/>
                <a:gd name="T19" fmla="*/ 6000 h 6000"/>
                <a:gd name="T20" fmla="*/ 5376 w 5625"/>
                <a:gd name="T21" fmla="*/ 5344 h 6000"/>
                <a:gd name="T22" fmla="*/ 4312 w 5625"/>
                <a:gd name="T23" fmla="*/ 5156 h 6000"/>
                <a:gd name="T24" fmla="*/ 3281 w 5625"/>
                <a:gd name="T25" fmla="*/ 4500 h 6000"/>
                <a:gd name="T26" fmla="*/ 3562 w 5625"/>
                <a:gd name="T27" fmla="*/ 3844 h 6000"/>
                <a:gd name="T28" fmla="*/ 4162 w 5625"/>
                <a:gd name="T29" fmla="*/ 3656 h 6000"/>
                <a:gd name="T30" fmla="*/ 4500 w 5625"/>
                <a:gd name="T31" fmla="*/ 1406 h 6000"/>
                <a:gd name="T32" fmla="*/ 3750 w 5625"/>
                <a:gd name="T33" fmla="*/ 1875 h 6000"/>
                <a:gd name="T34" fmla="*/ 5250 w 5625"/>
                <a:gd name="T35" fmla="*/ 2437 h 6000"/>
                <a:gd name="T36" fmla="*/ 4875 w 5625"/>
                <a:gd name="T37" fmla="*/ 3997 h 6000"/>
                <a:gd name="T38" fmla="*/ 4406 w 5625"/>
                <a:gd name="T39" fmla="*/ 3591 h 6000"/>
                <a:gd name="T40" fmla="*/ 4125 w 5625"/>
                <a:gd name="T41" fmla="*/ 3420 h 6000"/>
                <a:gd name="T42" fmla="*/ 3750 w 5625"/>
                <a:gd name="T43" fmla="*/ 2437 h 6000"/>
                <a:gd name="T44" fmla="*/ 3937 w 5625"/>
                <a:gd name="T45" fmla="*/ 3329 h 6000"/>
                <a:gd name="T46" fmla="*/ 3562 w 5625"/>
                <a:gd name="T47" fmla="*/ 2531 h 6000"/>
                <a:gd name="T48" fmla="*/ 2812 w 5625"/>
                <a:gd name="T49" fmla="*/ 937 h 6000"/>
                <a:gd name="T50" fmla="*/ 2062 w 5625"/>
                <a:gd name="T51" fmla="*/ 1406 h 6000"/>
                <a:gd name="T52" fmla="*/ 3562 w 5625"/>
                <a:gd name="T53" fmla="*/ 1875 h 6000"/>
                <a:gd name="T54" fmla="*/ 3187 w 5625"/>
                <a:gd name="T55" fmla="*/ 1406 h 6000"/>
                <a:gd name="T56" fmla="*/ 2989 w 5625"/>
                <a:gd name="T57" fmla="*/ 3100 h 6000"/>
                <a:gd name="T58" fmla="*/ 2718 w 5625"/>
                <a:gd name="T59" fmla="*/ 3096 h 6000"/>
                <a:gd name="T60" fmla="*/ 2437 w 5625"/>
                <a:gd name="T61" fmla="*/ 3119 h 6000"/>
                <a:gd name="T62" fmla="*/ 2062 w 5625"/>
                <a:gd name="T63" fmla="*/ 1969 h 6000"/>
                <a:gd name="T64" fmla="*/ 2062 w 5625"/>
                <a:gd name="T65" fmla="*/ 2156 h 6000"/>
                <a:gd name="T66" fmla="*/ 1687 w 5625"/>
                <a:gd name="T67" fmla="*/ 2625 h 6000"/>
                <a:gd name="T68" fmla="*/ 1125 w 5625"/>
                <a:gd name="T69" fmla="*/ 1406 h 6000"/>
                <a:gd name="T70" fmla="*/ 562 w 5625"/>
                <a:gd name="T71" fmla="*/ 2437 h 6000"/>
                <a:gd name="T72" fmla="*/ 1593 w 5625"/>
                <a:gd name="T73" fmla="*/ 1594 h 6000"/>
                <a:gd name="T74" fmla="*/ 1687 w 5625"/>
                <a:gd name="T75" fmla="*/ 2437 h 6000"/>
                <a:gd name="T76" fmla="*/ 1218 w 5625"/>
                <a:gd name="T77" fmla="*/ 3591 h 6000"/>
                <a:gd name="T78" fmla="*/ 750 w 5625"/>
                <a:gd name="T79" fmla="*/ 3997 h 6000"/>
                <a:gd name="T80" fmla="*/ 189 w 5625"/>
                <a:gd name="T81" fmla="*/ 5812 h 6000"/>
                <a:gd name="T82" fmla="*/ 1753 w 5625"/>
                <a:gd name="T83" fmla="*/ 4285 h 6000"/>
                <a:gd name="T84" fmla="*/ 1218 w 5625"/>
                <a:gd name="T85" fmla="*/ 4594 h 6000"/>
                <a:gd name="T86" fmla="*/ 2437 w 5625"/>
                <a:gd name="T87" fmla="*/ 5062 h 6000"/>
                <a:gd name="T88" fmla="*/ 1218 w 5625"/>
                <a:gd name="T89" fmla="*/ 5625 h 6000"/>
                <a:gd name="T90" fmla="*/ 1500 w 5625"/>
                <a:gd name="T91" fmla="*/ 5719 h 6000"/>
                <a:gd name="T92" fmla="*/ 936 w 5625"/>
                <a:gd name="T93" fmla="*/ 5250 h 6000"/>
                <a:gd name="T94" fmla="*/ 1500 w 5625"/>
                <a:gd name="T95" fmla="*/ 4687 h 6000"/>
                <a:gd name="T96" fmla="*/ 1687 w 5625"/>
                <a:gd name="T97" fmla="*/ 4500 h 6000"/>
                <a:gd name="T98" fmla="*/ 1078 w 5625"/>
                <a:gd name="T99" fmla="*/ 3937 h 6000"/>
                <a:gd name="T100" fmla="*/ 3031 w 5625"/>
                <a:gd name="T101" fmla="*/ 3291 h 6000"/>
                <a:gd name="T102" fmla="*/ 3093 w 5625"/>
                <a:gd name="T103" fmla="*/ 3469 h 6000"/>
                <a:gd name="T104" fmla="*/ 3656 w 5625"/>
                <a:gd name="T105" fmla="*/ 4125 h 6000"/>
                <a:gd name="T106" fmla="*/ 3375 w 5625"/>
                <a:gd name="T107" fmla="*/ 4781 h 6000"/>
                <a:gd name="T108" fmla="*/ 4125 w 5625"/>
                <a:gd name="T109" fmla="*/ 4969 h 6000"/>
                <a:gd name="T110" fmla="*/ 5435 w 5625"/>
                <a:gd name="T111" fmla="*/ 5812 h 6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625" h="6000">
                  <a:moveTo>
                    <a:pt x="5061" y="4219"/>
                  </a:moveTo>
                  <a:cubicBezTo>
                    <a:pt x="5062" y="4219"/>
                    <a:pt x="5062" y="4219"/>
                    <a:pt x="5062" y="4219"/>
                  </a:cubicBezTo>
                  <a:cubicBezTo>
                    <a:pt x="5062" y="2625"/>
                    <a:pt x="5062" y="2625"/>
                    <a:pt x="5062" y="2625"/>
                  </a:cubicBezTo>
                  <a:cubicBezTo>
                    <a:pt x="5343" y="2625"/>
                    <a:pt x="5343" y="2625"/>
                    <a:pt x="5343" y="2625"/>
                  </a:cubicBezTo>
                  <a:cubicBezTo>
                    <a:pt x="5395" y="2625"/>
                    <a:pt x="5437" y="2583"/>
                    <a:pt x="5437" y="2531"/>
                  </a:cubicBezTo>
                  <a:cubicBezTo>
                    <a:pt x="5437" y="1875"/>
                    <a:pt x="5437" y="1875"/>
                    <a:pt x="5437" y="1875"/>
                  </a:cubicBezTo>
                  <a:cubicBezTo>
                    <a:pt x="5437" y="1617"/>
                    <a:pt x="5227" y="1406"/>
                    <a:pt x="4968" y="1406"/>
                  </a:cubicBezTo>
                  <a:cubicBezTo>
                    <a:pt x="4918" y="1406"/>
                    <a:pt x="4918" y="1406"/>
                    <a:pt x="4918" y="1406"/>
                  </a:cubicBezTo>
                  <a:cubicBezTo>
                    <a:pt x="5007" y="1307"/>
                    <a:pt x="5062" y="1175"/>
                    <a:pt x="5062" y="1031"/>
                  </a:cubicBezTo>
                  <a:cubicBezTo>
                    <a:pt x="5062" y="721"/>
                    <a:pt x="4810" y="469"/>
                    <a:pt x="4500" y="469"/>
                  </a:cubicBezTo>
                  <a:cubicBezTo>
                    <a:pt x="4189" y="469"/>
                    <a:pt x="3937" y="721"/>
                    <a:pt x="3937" y="1031"/>
                  </a:cubicBezTo>
                  <a:cubicBezTo>
                    <a:pt x="3937" y="1175"/>
                    <a:pt x="3992" y="1307"/>
                    <a:pt x="4081" y="1406"/>
                  </a:cubicBezTo>
                  <a:cubicBezTo>
                    <a:pt x="4031" y="1406"/>
                    <a:pt x="4031" y="1406"/>
                    <a:pt x="4031" y="1406"/>
                  </a:cubicBezTo>
                  <a:cubicBezTo>
                    <a:pt x="3925" y="1406"/>
                    <a:pt x="3828" y="1443"/>
                    <a:pt x="3750" y="1502"/>
                  </a:cubicBezTo>
                  <a:cubicBezTo>
                    <a:pt x="3750" y="1406"/>
                    <a:pt x="3750" y="1406"/>
                    <a:pt x="3750" y="1406"/>
                  </a:cubicBezTo>
                  <a:cubicBezTo>
                    <a:pt x="3750" y="1148"/>
                    <a:pt x="3539" y="937"/>
                    <a:pt x="3281" y="937"/>
                  </a:cubicBezTo>
                  <a:cubicBezTo>
                    <a:pt x="3230" y="937"/>
                    <a:pt x="3230" y="937"/>
                    <a:pt x="3230" y="937"/>
                  </a:cubicBezTo>
                  <a:cubicBezTo>
                    <a:pt x="3320" y="838"/>
                    <a:pt x="3375" y="707"/>
                    <a:pt x="3375" y="562"/>
                  </a:cubicBezTo>
                  <a:cubicBezTo>
                    <a:pt x="3375" y="252"/>
                    <a:pt x="3122" y="0"/>
                    <a:pt x="2812" y="0"/>
                  </a:cubicBezTo>
                  <a:cubicBezTo>
                    <a:pt x="2502" y="0"/>
                    <a:pt x="2250" y="252"/>
                    <a:pt x="2250" y="562"/>
                  </a:cubicBezTo>
                  <a:cubicBezTo>
                    <a:pt x="2250" y="707"/>
                    <a:pt x="2304" y="838"/>
                    <a:pt x="2394" y="937"/>
                  </a:cubicBezTo>
                  <a:cubicBezTo>
                    <a:pt x="2343" y="937"/>
                    <a:pt x="2343" y="937"/>
                    <a:pt x="2343" y="937"/>
                  </a:cubicBezTo>
                  <a:cubicBezTo>
                    <a:pt x="2085" y="937"/>
                    <a:pt x="1875" y="1148"/>
                    <a:pt x="1875" y="1406"/>
                  </a:cubicBezTo>
                  <a:cubicBezTo>
                    <a:pt x="1875" y="1502"/>
                    <a:pt x="1875" y="1502"/>
                    <a:pt x="1875" y="1502"/>
                  </a:cubicBezTo>
                  <a:cubicBezTo>
                    <a:pt x="1796" y="1443"/>
                    <a:pt x="1699" y="1406"/>
                    <a:pt x="1593" y="1406"/>
                  </a:cubicBezTo>
                  <a:cubicBezTo>
                    <a:pt x="1543" y="1406"/>
                    <a:pt x="1543" y="1406"/>
                    <a:pt x="1543" y="1406"/>
                  </a:cubicBezTo>
                  <a:cubicBezTo>
                    <a:pt x="1632" y="1307"/>
                    <a:pt x="1687" y="1175"/>
                    <a:pt x="1687" y="1031"/>
                  </a:cubicBezTo>
                  <a:cubicBezTo>
                    <a:pt x="1687" y="721"/>
                    <a:pt x="1435" y="469"/>
                    <a:pt x="1125" y="469"/>
                  </a:cubicBezTo>
                  <a:cubicBezTo>
                    <a:pt x="814" y="469"/>
                    <a:pt x="562" y="721"/>
                    <a:pt x="562" y="1031"/>
                  </a:cubicBezTo>
                  <a:cubicBezTo>
                    <a:pt x="562" y="1175"/>
                    <a:pt x="617" y="1307"/>
                    <a:pt x="706" y="1406"/>
                  </a:cubicBezTo>
                  <a:cubicBezTo>
                    <a:pt x="656" y="1406"/>
                    <a:pt x="656" y="1406"/>
                    <a:pt x="656" y="1406"/>
                  </a:cubicBezTo>
                  <a:cubicBezTo>
                    <a:pt x="397" y="1406"/>
                    <a:pt x="187" y="1617"/>
                    <a:pt x="187" y="1875"/>
                  </a:cubicBezTo>
                  <a:cubicBezTo>
                    <a:pt x="187" y="2531"/>
                    <a:pt x="187" y="2531"/>
                    <a:pt x="187" y="2531"/>
                  </a:cubicBezTo>
                  <a:cubicBezTo>
                    <a:pt x="187" y="2583"/>
                    <a:pt x="229" y="2625"/>
                    <a:pt x="281" y="2625"/>
                  </a:cubicBezTo>
                  <a:cubicBezTo>
                    <a:pt x="562" y="2625"/>
                    <a:pt x="562" y="2625"/>
                    <a:pt x="562" y="2625"/>
                  </a:cubicBezTo>
                  <a:cubicBezTo>
                    <a:pt x="562" y="4219"/>
                    <a:pt x="562" y="4219"/>
                    <a:pt x="562" y="4219"/>
                  </a:cubicBezTo>
                  <a:cubicBezTo>
                    <a:pt x="564" y="4219"/>
                    <a:pt x="564" y="4219"/>
                    <a:pt x="564" y="4219"/>
                  </a:cubicBezTo>
                  <a:cubicBezTo>
                    <a:pt x="210" y="4689"/>
                    <a:pt x="0" y="5274"/>
                    <a:pt x="0" y="5906"/>
                  </a:cubicBezTo>
                  <a:cubicBezTo>
                    <a:pt x="0" y="5958"/>
                    <a:pt x="42" y="6000"/>
                    <a:pt x="93" y="6000"/>
                  </a:cubicBezTo>
                  <a:cubicBezTo>
                    <a:pt x="1218" y="6000"/>
                    <a:pt x="1218" y="6000"/>
                    <a:pt x="1218" y="6000"/>
                  </a:cubicBezTo>
                  <a:cubicBezTo>
                    <a:pt x="5531" y="6000"/>
                    <a:pt x="5531" y="6000"/>
                    <a:pt x="5531" y="6000"/>
                  </a:cubicBezTo>
                  <a:cubicBezTo>
                    <a:pt x="5583" y="6000"/>
                    <a:pt x="5625" y="5958"/>
                    <a:pt x="5625" y="5906"/>
                  </a:cubicBezTo>
                  <a:cubicBezTo>
                    <a:pt x="5625" y="5274"/>
                    <a:pt x="5414" y="4689"/>
                    <a:pt x="5061" y="4219"/>
                  </a:cubicBezTo>
                  <a:close/>
                  <a:moveTo>
                    <a:pt x="5376" y="5344"/>
                  </a:moveTo>
                  <a:cubicBezTo>
                    <a:pt x="4125" y="5344"/>
                    <a:pt x="4125" y="5344"/>
                    <a:pt x="4125" y="5344"/>
                  </a:cubicBezTo>
                  <a:cubicBezTo>
                    <a:pt x="4073" y="5344"/>
                    <a:pt x="4031" y="5302"/>
                    <a:pt x="4031" y="5250"/>
                  </a:cubicBezTo>
                  <a:cubicBezTo>
                    <a:pt x="4031" y="5198"/>
                    <a:pt x="4073" y="5156"/>
                    <a:pt x="4125" y="5156"/>
                  </a:cubicBezTo>
                  <a:cubicBezTo>
                    <a:pt x="4312" y="5156"/>
                    <a:pt x="4312" y="5156"/>
                    <a:pt x="4312" y="5156"/>
                  </a:cubicBezTo>
                  <a:cubicBezTo>
                    <a:pt x="4467" y="5156"/>
                    <a:pt x="4593" y="5030"/>
                    <a:pt x="4593" y="4875"/>
                  </a:cubicBezTo>
                  <a:cubicBezTo>
                    <a:pt x="4593" y="4720"/>
                    <a:pt x="4467" y="4594"/>
                    <a:pt x="4312" y="4594"/>
                  </a:cubicBezTo>
                  <a:cubicBezTo>
                    <a:pt x="3375" y="4594"/>
                    <a:pt x="3375" y="4594"/>
                    <a:pt x="3375" y="4594"/>
                  </a:cubicBezTo>
                  <a:cubicBezTo>
                    <a:pt x="3323" y="4594"/>
                    <a:pt x="3281" y="4552"/>
                    <a:pt x="3281" y="4500"/>
                  </a:cubicBezTo>
                  <a:cubicBezTo>
                    <a:pt x="3281" y="4448"/>
                    <a:pt x="3323" y="4406"/>
                    <a:pt x="3375" y="4406"/>
                  </a:cubicBezTo>
                  <a:cubicBezTo>
                    <a:pt x="3562" y="4406"/>
                    <a:pt x="3562" y="4406"/>
                    <a:pt x="3562" y="4406"/>
                  </a:cubicBezTo>
                  <a:cubicBezTo>
                    <a:pt x="3717" y="4406"/>
                    <a:pt x="3843" y="4280"/>
                    <a:pt x="3843" y="4125"/>
                  </a:cubicBezTo>
                  <a:cubicBezTo>
                    <a:pt x="3843" y="3970"/>
                    <a:pt x="3717" y="3844"/>
                    <a:pt x="3562" y="3844"/>
                  </a:cubicBezTo>
                  <a:cubicBezTo>
                    <a:pt x="3093" y="3844"/>
                    <a:pt x="3093" y="3844"/>
                    <a:pt x="3093" y="3844"/>
                  </a:cubicBezTo>
                  <a:cubicBezTo>
                    <a:pt x="3042" y="3844"/>
                    <a:pt x="3000" y="3802"/>
                    <a:pt x="3000" y="3750"/>
                  </a:cubicBezTo>
                  <a:cubicBezTo>
                    <a:pt x="3000" y="3698"/>
                    <a:pt x="3042" y="3656"/>
                    <a:pt x="3093" y="3656"/>
                  </a:cubicBezTo>
                  <a:cubicBezTo>
                    <a:pt x="4162" y="3656"/>
                    <a:pt x="4162" y="3656"/>
                    <a:pt x="4162" y="3656"/>
                  </a:cubicBezTo>
                  <a:cubicBezTo>
                    <a:pt x="4771" y="4023"/>
                    <a:pt x="5219" y="4629"/>
                    <a:pt x="5376" y="5344"/>
                  </a:cubicBezTo>
                  <a:close/>
                  <a:moveTo>
                    <a:pt x="4500" y="656"/>
                  </a:moveTo>
                  <a:cubicBezTo>
                    <a:pt x="4706" y="656"/>
                    <a:pt x="4875" y="824"/>
                    <a:pt x="4875" y="1031"/>
                  </a:cubicBezTo>
                  <a:cubicBezTo>
                    <a:pt x="4875" y="1238"/>
                    <a:pt x="4706" y="1406"/>
                    <a:pt x="4500" y="1406"/>
                  </a:cubicBezTo>
                  <a:cubicBezTo>
                    <a:pt x="4293" y="1406"/>
                    <a:pt x="4125" y="1238"/>
                    <a:pt x="4125" y="1031"/>
                  </a:cubicBezTo>
                  <a:cubicBezTo>
                    <a:pt x="4125" y="824"/>
                    <a:pt x="4293" y="656"/>
                    <a:pt x="4500" y="656"/>
                  </a:cubicBezTo>
                  <a:close/>
                  <a:moveTo>
                    <a:pt x="3750" y="2062"/>
                  </a:moveTo>
                  <a:cubicBezTo>
                    <a:pt x="3750" y="1875"/>
                    <a:pt x="3750" y="1875"/>
                    <a:pt x="3750" y="1875"/>
                  </a:cubicBezTo>
                  <a:cubicBezTo>
                    <a:pt x="3750" y="1720"/>
                    <a:pt x="3876" y="1594"/>
                    <a:pt x="4031" y="1594"/>
                  </a:cubicBezTo>
                  <a:cubicBezTo>
                    <a:pt x="4968" y="1594"/>
                    <a:pt x="4968" y="1594"/>
                    <a:pt x="4968" y="1594"/>
                  </a:cubicBezTo>
                  <a:cubicBezTo>
                    <a:pt x="5123" y="1594"/>
                    <a:pt x="5250" y="1720"/>
                    <a:pt x="5250" y="1875"/>
                  </a:cubicBezTo>
                  <a:cubicBezTo>
                    <a:pt x="5250" y="2437"/>
                    <a:pt x="5250" y="2437"/>
                    <a:pt x="5250" y="2437"/>
                  </a:cubicBezTo>
                  <a:cubicBezTo>
                    <a:pt x="5062" y="2437"/>
                    <a:pt x="5062" y="2437"/>
                    <a:pt x="5062" y="2437"/>
                  </a:cubicBezTo>
                  <a:cubicBezTo>
                    <a:pt x="5062" y="1875"/>
                    <a:pt x="5062" y="1875"/>
                    <a:pt x="5062" y="1875"/>
                  </a:cubicBezTo>
                  <a:cubicBezTo>
                    <a:pt x="4875" y="1875"/>
                    <a:pt x="4875" y="1875"/>
                    <a:pt x="4875" y="1875"/>
                  </a:cubicBezTo>
                  <a:cubicBezTo>
                    <a:pt x="4875" y="3997"/>
                    <a:pt x="4875" y="3997"/>
                    <a:pt x="4875" y="3997"/>
                  </a:cubicBezTo>
                  <a:cubicBezTo>
                    <a:pt x="4787" y="3902"/>
                    <a:pt x="4693" y="3813"/>
                    <a:pt x="4593" y="3731"/>
                  </a:cubicBezTo>
                  <a:cubicBezTo>
                    <a:pt x="4593" y="2625"/>
                    <a:pt x="4593" y="2625"/>
                    <a:pt x="4593" y="2625"/>
                  </a:cubicBezTo>
                  <a:cubicBezTo>
                    <a:pt x="4406" y="2625"/>
                    <a:pt x="4406" y="2625"/>
                    <a:pt x="4406" y="2625"/>
                  </a:cubicBezTo>
                  <a:cubicBezTo>
                    <a:pt x="4406" y="3591"/>
                    <a:pt x="4406" y="3591"/>
                    <a:pt x="4406" y="3591"/>
                  </a:cubicBezTo>
                  <a:cubicBezTo>
                    <a:pt x="4345" y="3549"/>
                    <a:pt x="4282" y="3509"/>
                    <a:pt x="4218" y="3472"/>
                  </a:cubicBezTo>
                  <a:cubicBezTo>
                    <a:pt x="4218" y="3469"/>
                    <a:pt x="4218" y="3469"/>
                    <a:pt x="4218" y="3469"/>
                  </a:cubicBezTo>
                  <a:cubicBezTo>
                    <a:pt x="4212" y="3469"/>
                    <a:pt x="4212" y="3469"/>
                    <a:pt x="4212" y="3469"/>
                  </a:cubicBezTo>
                  <a:cubicBezTo>
                    <a:pt x="4183" y="3452"/>
                    <a:pt x="4154" y="3436"/>
                    <a:pt x="4125" y="3420"/>
                  </a:cubicBezTo>
                  <a:cubicBezTo>
                    <a:pt x="4125" y="1875"/>
                    <a:pt x="4125" y="1875"/>
                    <a:pt x="4125" y="1875"/>
                  </a:cubicBezTo>
                  <a:cubicBezTo>
                    <a:pt x="3937" y="1875"/>
                    <a:pt x="3937" y="1875"/>
                    <a:pt x="3937" y="1875"/>
                  </a:cubicBezTo>
                  <a:cubicBezTo>
                    <a:pt x="3937" y="2437"/>
                    <a:pt x="3937" y="2437"/>
                    <a:pt x="3937" y="2437"/>
                  </a:cubicBezTo>
                  <a:cubicBezTo>
                    <a:pt x="3750" y="2437"/>
                    <a:pt x="3750" y="2437"/>
                    <a:pt x="3750" y="2437"/>
                  </a:cubicBezTo>
                  <a:lnTo>
                    <a:pt x="3750" y="2062"/>
                  </a:lnTo>
                  <a:close/>
                  <a:moveTo>
                    <a:pt x="3656" y="2625"/>
                  </a:moveTo>
                  <a:cubicBezTo>
                    <a:pt x="3937" y="2625"/>
                    <a:pt x="3937" y="2625"/>
                    <a:pt x="3937" y="2625"/>
                  </a:cubicBezTo>
                  <a:cubicBezTo>
                    <a:pt x="3937" y="3329"/>
                    <a:pt x="3937" y="3329"/>
                    <a:pt x="3937" y="3329"/>
                  </a:cubicBezTo>
                  <a:cubicBezTo>
                    <a:pt x="3758" y="3251"/>
                    <a:pt x="3570" y="3190"/>
                    <a:pt x="3375" y="3150"/>
                  </a:cubicBezTo>
                  <a:cubicBezTo>
                    <a:pt x="3375" y="2156"/>
                    <a:pt x="3375" y="2156"/>
                    <a:pt x="3375" y="2156"/>
                  </a:cubicBezTo>
                  <a:cubicBezTo>
                    <a:pt x="3562" y="2156"/>
                    <a:pt x="3562" y="2156"/>
                    <a:pt x="3562" y="2156"/>
                  </a:cubicBezTo>
                  <a:cubicBezTo>
                    <a:pt x="3562" y="2531"/>
                    <a:pt x="3562" y="2531"/>
                    <a:pt x="3562" y="2531"/>
                  </a:cubicBezTo>
                  <a:cubicBezTo>
                    <a:pt x="3562" y="2583"/>
                    <a:pt x="3604" y="2625"/>
                    <a:pt x="3656" y="2625"/>
                  </a:cubicBezTo>
                  <a:close/>
                  <a:moveTo>
                    <a:pt x="2812" y="187"/>
                  </a:moveTo>
                  <a:cubicBezTo>
                    <a:pt x="3019" y="187"/>
                    <a:pt x="3187" y="356"/>
                    <a:pt x="3187" y="562"/>
                  </a:cubicBezTo>
                  <a:cubicBezTo>
                    <a:pt x="3187" y="769"/>
                    <a:pt x="3019" y="937"/>
                    <a:pt x="2812" y="937"/>
                  </a:cubicBezTo>
                  <a:cubicBezTo>
                    <a:pt x="2605" y="937"/>
                    <a:pt x="2437" y="769"/>
                    <a:pt x="2437" y="562"/>
                  </a:cubicBezTo>
                  <a:cubicBezTo>
                    <a:pt x="2437" y="356"/>
                    <a:pt x="2605" y="187"/>
                    <a:pt x="2812" y="187"/>
                  </a:cubicBezTo>
                  <a:close/>
                  <a:moveTo>
                    <a:pt x="2062" y="1875"/>
                  </a:moveTo>
                  <a:cubicBezTo>
                    <a:pt x="2062" y="1406"/>
                    <a:pt x="2062" y="1406"/>
                    <a:pt x="2062" y="1406"/>
                  </a:cubicBezTo>
                  <a:cubicBezTo>
                    <a:pt x="2062" y="1251"/>
                    <a:pt x="2188" y="1125"/>
                    <a:pt x="2343" y="1125"/>
                  </a:cubicBezTo>
                  <a:cubicBezTo>
                    <a:pt x="3281" y="1125"/>
                    <a:pt x="3281" y="1125"/>
                    <a:pt x="3281" y="1125"/>
                  </a:cubicBezTo>
                  <a:cubicBezTo>
                    <a:pt x="3436" y="1125"/>
                    <a:pt x="3562" y="1251"/>
                    <a:pt x="3562" y="1406"/>
                  </a:cubicBezTo>
                  <a:cubicBezTo>
                    <a:pt x="3562" y="1875"/>
                    <a:pt x="3562" y="1875"/>
                    <a:pt x="3562" y="1875"/>
                  </a:cubicBezTo>
                  <a:cubicBezTo>
                    <a:pt x="3562" y="1969"/>
                    <a:pt x="3562" y="1969"/>
                    <a:pt x="3562" y="1969"/>
                  </a:cubicBezTo>
                  <a:cubicBezTo>
                    <a:pt x="3375" y="1969"/>
                    <a:pt x="3375" y="1969"/>
                    <a:pt x="3375" y="1969"/>
                  </a:cubicBezTo>
                  <a:cubicBezTo>
                    <a:pt x="3375" y="1406"/>
                    <a:pt x="3375" y="1406"/>
                    <a:pt x="3375" y="1406"/>
                  </a:cubicBezTo>
                  <a:cubicBezTo>
                    <a:pt x="3187" y="1406"/>
                    <a:pt x="3187" y="1406"/>
                    <a:pt x="3187" y="1406"/>
                  </a:cubicBezTo>
                  <a:cubicBezTo>
                    <a:pt x="3187" y="3119"/>
                    <a:pt x="3187" y="3119"/>
                    <a:pt x="3187" y="3119"/>
                  </a:cubicBezTo>
                  <a:cubicBezTo>
                    <a:pt x="3184" y="3119"/>
                    <a:pt x="3182" y="3119"/>
                    <a:pt x="3179" y="3118"/>
                  </a:cubicBezTo>
                  <a:cubicBezTo>
                    <a:pt x="3125" y="3111"/>
                    <a:pt x="3071" y="3106"/>
                    <a:pt x="3016" y="3102"/>
                  </a:cubicBezTo>
                  <a:cubicBezTo>
                    <a:pt x="3007" y="3101"/>
                    <a:pt x="2998" y="3100"/>
                    <a:pt x="2989" y="3100"/>
                  </a:cubicBezTo>
                  <a:cubicBezTo>
                    <a:pt x="2961" y="3098"/>
                    <a:pt x="2934" y="3097"/>
                    <a:pt x="2906" y="3096"/>
                  </a:cubicBezTo>
                  <a:cubicBezTo>
                    <a:pt x="2906" y="2156"/>
                    <a:pt x="2906" y="2156"/>
                    <a:pt x="2906" y="2156"/>
                  </a:cubicBezTo>
                  <a:cubicBezTo>
                    <a:pt x="2718" y="2156"/>
                    <a:pt x="2718" y="2156"/>
                    <a:pt x="2718" y="2156"/>
                  </a:cubicBezTo>
                  <a:cubicBezTo>
                    <a:pt x="2718" y="3096"/>
                    <a:pt x="2718" y="3096"/>
                    <a:pt x="2718" y="3096"/>
                  </a:cubicBezTo>
                  <a:cubicBezTo>
                    <a:pt x="2690" y="3097"/>
                    <a:pt x="2663" y="3098"/>
                    <a:pt x="2635" y="3100"/>
                  </a:cubicBezTo>
                  <a:cubicBezTo>
                    <a:pt x="2626" y="3100"/>
                    <a:pt x="2617" y="3101"/>
                    <a:pt x="2608" y="3102"/>
                  </a:cubicBezTo>
                  <a:cubicBezTo>
                    <a:pt x="2553" y="3106"/>
                    <a:pt x="2499" y="3111"/>
                    <a:pt x="2445" y="3118"/>
                  </a:cubicBezTo>
                  <a:cubicBezTo>
                    <a:pt x="2442" y="3119"/>
                    <a:pt x="2440" y="3119"/>
                    <a:pt x="2437" y="3119"/>
                  </a:cubicBezTo>
                  <a:cubicBezTo>
                    <a:pt x="2437" y="1406"/>
                    <a:pt x="2437" y="1406"/>
                    <a:pt x="2437" y="1406"/>
                  </a:cubicBezTo>
                  <a:cubicBezTo>
                    <a:pt x="2250" y="1406"/>
                    <a:pt x="2250" y="1406"/>
                    <a:pt x="2250" y="1406"/>
                  </a:cubicBezTo>
                  <a:cubicBezTo>
                    <a:pt x="2250" y="1969"/>
                    <a:pt x="2250" y="1969"/>
                    <a:pt x="2250" y="1969"/>
                  </a:cubicBezTo>
                  <a:cubicBezTo>
                    <a:pt x="2062" y="1969"/>
                    <a:pt x="2062" y="1969"/>
                    <a:pt x="2062" y="1969"/>
                  </a:cubicBezTo>
                  <a:lnTo>
                    <a:pt x="2062" y="1875"/>
                  </a:lnTo>
                  <a:close/>
                  <a:moveTo>
                    <a:pt x="1968" y="2625"/>
                  </a:moveTo>
                  <a:cubicBezTo>
                    <a:pt x="2020" y="2625"/>
                    <a:pt x="2062" y="2583"/>
                    <a:pt x="2062" y="2531"/>
                  </a:cubicBezTo>
                  <a:cubicBezTo>
                    <a:pt x="2062" y="2156"/>
                    <a:pt x="2062" y="2156"/>
                    <a:pt x="2062" y="2156"/>
                  </a:cubicBezTo>
                  <a:cubicBezTo>
                    <a:pt x="2250" y="2156"/>
                    <a:pt x="2250" y="2156"/>
                    <a:pt x="2250" y="2156"/>
                  </a:cubicBezTo>
                  <a:cubicBezTo>
                    <a:pt x="2250" y="3150"/>
                    <a:pt x="2250" y="3150"/>
                    <a:pt x="2250" y="3150"/>
                  </a:cubicBezTo>
                  <a:cubicBezTo>
                    <a:pt x="2054" y="3190"/>
                    <a:pt x="1866" y="3251"/>
                    <a:pt x="1687" y="3329"/>
                  </a:cubicBezTo>
                  <a:cubicBezTo>
                    <a:pt x="1687" y="2625"/>
                    <a:pt x="1687" y="2625"/>
                    <a:pt x="1687" y="2625"/>
                  </a:cubicBezTo>
                  <a:lnTo>
                    <a:pt x="1968" y="2625"/>
                  </a:lnTo>
                  <a:close/>
                  <a:moveTo>
                    <a:pt x="1125" y="656"/>
                  </a:moveTo>
                  <a:cubicBezTo>
                    <a:pt x="1331" y="656"/>
                    <a:pt x="1500" y="824"/>
                    <a:pt x="1500" y="1031"/>
                  </a:cubicBezTo>
                  <a:cubicBezTo>
                    <a:pt x="1500" y="1238"/>
                    <a:pt x="1331" y="1406"/>
                    <a:pt x="1125" y="1406"/>
                  </a:cubicBezTo>
                  <a:cubicBezTo>
                    <a:pt x="918" y="1406"/>
                    <a:pt x="750" y="1238"/>
                    <a:pt x="750" y="1031"/>
                  </a:cubicBezTo>
                  <a:cubicBezTo>
                    <a:pt x="750" y="824"/>
                    <a:pt x="918" y="656"/>
                    <a:pt x="1125" y="656"/>
                  </a:cubicBezTo>
                  <a:close/>
                  <a:moveTo>
                    <a:pt x="562" y="1875"/>
                  </a:moveTo>
                  <a:cubicBezTo>
                    <a:pt x="562" y="2437"/>
                    <a:pt x="562" y="2437"/>
                    <a:pt x="562" y="2437"/>
                  </a:cubicBezTo>
                  <a:cubicBezTo>
                    <a:pt x="375" y="2437"/>
                    <a:pt x="375" y="2437"/>
                    <a:pt x="375" y="2437"/>
                  </a:cubicBezTo>
                  <a:cubicBezTo>
                    <a:pt x="375" y="1875"/>
                    <a:pt x="375" y="1875"/>
                    <a:pt x="375" y="1875"/>
                  </a:cubicBezTo>
                  <a:cubicBezTo>
                    <a:pt x="375" y="1720"/>
                    <a:pt x="501" y="1594"/>
                    <a:pt x="656" y="1594"/>
                  </a:cubicBezTo>
                  <a:cubicBezTo>
                    <a:pt x="1593" y="1594"/>
                    <a:pt x="1593" y="1594"/>
                    <a:pt x="1593" y="1594"/>
                  </a:cubicBezTo>
                  <a:cubicBezTo>
                    <a:pt x="1748" y="1594"/>
                    <a:pt x="1875" y="1720"/>
                    <a:pt x="1875" y="1875"/>
                  </a:cubicBezTo>
                  <a:cubicBezTo>
                    <a:pt x="1875" y="2062"/>
                    <a:pt x="1875" y="2062"/>
                    <a:pt x="1875" y="2062"/>
                  </a:cubicBezTo>
                  <a:cubicBezTo>
                    <a:pt x="1875" y="2437"/>
                    <a:pt x="1875" y="2437"/>
                    <a:pt x="1875" y="2437"/>
                  </a:cubicBezTo>
                  <a:cubicBezTo>
                    <a:pt x="1687" y="2437"/>
                    <a:pt x="1687" y="2437"/>
                    <a:pt x="1687" y="2437"/>
                  </a:cubicBezTo>
                  <a:cubicBezTo>
                    <a:pt x="1687" y="1875"/>
                    <a:pt x="1687" y="1875"/>
                    <a:pt x="1687" y="1875"/>
                  </a:cubicBezTo>
                  <a:cubicBezTo>
                    <a:pt x="1500" y="1875"/>
                    <a:pt x="1500" y="1875"/>
                    <a:pt x="1500" y="1875"/>
                  </a:cubicBezTo>
                  <a:cubicBezTo>
                    <a:pt x="1500" y="3420"/>
                    <a:pt x="1500" y="3420"/>
                    <a:pt x="1500" y="3420"/>
                  </a:cubicBezTo>
                  <a:cubicBezTo>
                    <a:pt x="1402" y="3471"/>
                    <a:pt x="1308" y="3528"/>
                    <a:pt x="1218" y="3591"/>
                  </a:cubicBezTo>
                  <a:cubicBezTo>
                    <a:pt x="1218" y="2625"/>
                    <a:pt x="1218" y="2625"/>
                    <a:pt x="1218" y="2625"/>
                  </a:cubicBezTo>
                  <a:cubicBezTo>
                    <a:pt x="1031" y="2625"/>
                    <a:pt x="1031" y="2625"/>
                    <a:pt x="1031" y="2625"/>
                  </a:cubicBezTo>
                  <a:cubicBezTo>
                    <a:pt x="1031" y="3732"/>
                    <a:pt x="1031" y="3732"/>
                    <a:pt x="1031" y="3732"/>
                  </a:cubicBezTo>
                  <a:cubicBezTo>
                    <a:pt x="931" y="3813"/>
                    <a:pt x="837" y="3902"/>
                    <a:pt x="750" y="3997"/>
                  </a:cubicBezTo>
                  <a:cubicBezTo>
                    <a:pt x="750" y="1875"/>
                    <a:pt x="750" y="1875"/>
                    <a:pt x="750" y="1875"/>
                  </a:cubicBezTo>
                  <a:lnTo>
                    <a:pt x="562" y="1875"/>
                  </a:lnTo>
                  <a:close/>
                  <a:moveTo>
                    <a:pt x="1218" y="5812"/>
                  </a:moveTo>
                  <a:cubicBezTo>
                    <a:pt x="189" y="5812"/>
                    <a:pt x="189" y="5812"/>
                    <a:pt x="189" y="5812"/>
                  </a:cubicBezTo>
                  <a:cubicBezTo>
                    <a:pt x="212" y="5162"/>
                    <a:pt x="472" y="4572"/>
                    <a:pt x="886" y="4125"/>
                  </a:cubicBezTo>
                  <a:cubicBezTo>
                    <a:pt x="1692" y="4125"/>
                    <a:pt x="1692" y="4125"/>
                    <a:pt x="1692" y="4125"/>
                  </a:cubicBezTo>
                  <a:cubicBezTo>
                    <a:pt x="1741" y="4125"/>
                    <a:pt x="1781" y="4164"/>
                    <a:pt x="1781" y="4218"/>
                  </a:cubicBezTo>
                  <a:cubicBezTo>
                    <a:pt x="1781" y="4243"/>
                    <a:pt x="1771" y="4267"/>
                    <a:pt x="1753" y="4285"/>
                  </a:cubicBezTo>
                  <a:cubicBezTo>
                    <a:pt x="1736" y="4303"/>
                    <a:pt x="1712" y="4312"/>
                    <a:pt x="1687" y="4312"/>
                  </a:cubicBezTo>
                  <a:cubicBezTo>
                    <a:pt x="1687" y="4312"/>
                    <a:pt x="1687" y="4312"/>
                    <a:pt x="1687" y="4312"/>
                  </a:cubicBezTo>
                  <a:cubicBezTo>
                    <a:pt x="1499" y="4312"/>
                    <a:pt x="1499" y="4312"/>
                    <a:pt x="1499" y="4312"/>
                  </a:cubicBezTo>
                  <a:cubicBezTo>
                    <a:pt x="1344" y="4312"/>
                    <a:pt x="1218" y="4439"/>
                    <a:pt x="1218" y="4594"/>
                  </a:cubicBezTo>
                  <a:cubicBezTo>
                    <a:pt x="1218" y="4749"/>
                    <a:pt x="1344" y="4875"/>
                    <a:pt x="1500" y="4875"/>
                  </a:cubicBezTo>
                  <a:cubicBezTo>
                    <a:pt x="2437" y="4875"/>
                    <a:pt x="2437" y="4875"/>
                    <a:pt x="2437" y="4875"/>
                  </a:cubicBezTo>
                  <a:cubicBezTo>
                    <a:pt x="2489" y="4875"/>
                    <a:pt x="2531" y="4917"/>
                    <a:pt x="2531" y="4969"/>
                  </a:cubicBezTo>
                  <a:cubicBezTo>
                    <a:pt x="2531" y="5020"/>
                    <a:pt x="2489" y="5062"/>
                    <a:pt x="2437" y="5062"/>
                  </a:cubicBezTo>
                  <a:cubicBezTo>
                    <a:pt x="936" y="5062"/>
                    <a:pt x="936" y="5062"/>
                    <a:pt x="936" y="5062"/>
                  </a:cubicBezTo>
                  <a:cubicBezTo>
                    <a:pt x="782" y="5062"/>
                    <a:pt x="656" y="5189"/>
                    <a:pt x="656" y="5344"/>
                  </a:cubicBezTo>
                  <a:cubicBezTo>
                    <a:pt x="656" y="5499"/>
                    <a:pt x="782" y="5625"/>
                    <a:pt x="937" y="5625"/>
                  </a:cubicBezTo>
                  <a:cubicBezTo>
                    <a:pt x="1218" y="5625"/>
                    <a:pt x="1218" y="5625"/>
                    <a:pt x="1218" y="5625"/>
                  </a:cubicBezTo>
                  <a:cubicBezTo>
                    <a:pt x="1270" y="5625"/>
                    <a:pt x="1312" y="5667"/>
                    <a:pt x="1312" y="5719"/>
                  </a:cubicBezTo>
                  <a:cubicBezTo>
                    <a:pt x="1312" y="5770"/>
                    <a:pt x="1270" y="5812"/>
                    <a:pt x="1218" y="5812"/>
                  </a:cubicBezTo>
                  <a:close/>
                  <a:moveTo>
                    <a:pt x="1482" y="5812"/>
                  </a:moveTo>
                  <a:cubicBezTo>
                    <a:pt x="1493" y="5783"/>
                    <a:pt x="1500" y="5752"/>
                    <a:pt x="1500" y="5719"/>
                  </a:cubicBezTo>
                  <a:cubicBezTo>
                    <a:pt x="1500" y="5564"/>
                    <a:pt x="1373" y="5437"/>
                    <a:pt x="1218" y="5437"/>
                  </a:cubicBezTo>
                  <a:cubicBezTo>
                    <a:pt x="937" y="5437"/>
                    <a:pt x="937" y="5437"/>
                    <a:pt x="937" y="5437"/>
                  </a:cubicBezTo>
                  <a:cubicBezTo>
                    <a:pt x="885" y="5437"/>
                    <a:pt x="843" y="5395"/>
                    <a:pt x="843" y="5344"/>
                  </a:cubicBezTo>
                  <a:cubicBezTo>
                    <a:pt x="843" y="5292"/>
                    <a:pt x="885" y="5250"/>
                    <a:pt x="936" y="5250"/>
                  </a:cubicBezTo>
                  <a:cubicBezTo>
                    <a:pt x="2437" y="5250"/>
                    <a:pt x="2437" y="5250"/>
                    <a:pt x="2437" y="5250"/>
                  </a:cubicBezTo>
                  <a:cubicBezTo>
                    <a:pt x="2592" y="5250"/>
                    <a:pt x="2718" y="5124"/>
                    <a:pt x="2718" y="4969"/>
                  </a:cubicBezTo>
                  <a:cubicBezTo>
                    <a:pt x="2718" y="4814"/>
                    <a:pt x="2592" y="4687"/>
                    <a:pt x="2437" y="4687"/>
                  </a:cubicBezTo>
                  <a:cubicBezTo>
                    <a:pt x="1500" y="4687"/>
                    <a:pt x="1500" y="4687"/>
                    <a:pt x="1500" y="4687"/>
                  </a:cubicBezTo>
                  <a:cubicBezTo>
                    <a:pt x="1448" y="4687"/>
                    <a:pt x="1406" y="4645"/>
                    <a:pt x="1406" y="4594"/>
                  </a:cubicBezTo>
                  <a:cubicBezTo>
                    <a:pt x="1406" y="4542"/>
                    <a:pt x="1448" y="4500"/>
                    <a:pt x="1499" y="4500"/>
                  </a:cubicBezTo>
                  <a:cubicBezTo>
                    <a:pt x="1687" y="4500"/>
                    <a:pt x="1687" y="4500"/>
                    <a:pt x="1687" y="4500"/>
                  </a:cubicBezTo>
                  <a:cubicBezTo>
                    <a:pt x="1687" y="4500"/>
                    <a:pt x="1687" y="4500"/>
                    <a:pt x="1687" y="4500"/>
                  </a:cubicBezTo>
                  <a:cubicBezTo>
                    <a:pt x="1762" y="4500"/>
                    <a:pt x="1833" y="4471"/>
                    <a:pt x="1886" y="4417"/>
                  </a:cubicBezTo>
                  <a:cubicBezTo>
                    <a:pt x="1939" y="4364"/>
                    <a:pt x="1968" y="4293"/>
                    <a:pt x="1968" y="4213"/>
                  </a:cubicBezTo>
                  <a:cubicBezTo>
                    <a:pt x="1968" y="4061"/>
                    <a:pt x="1845" y="3937"/>
                    <a:pt x="1692" y="3937"/>
                  </a:cubicBezTo>
                  <a:cubicBezTo>
                    <a:pt x="1078" y="3937"/>
                    <a:pt x="1078" y="3937"/>
                    <a:pt x="1078" y="3937"/>
                  </a:cubicBezTo>
                  <a:cubicBezTo>
                    <a:pt x="1434" y="3623"/>
                    <a:pt x="1875" y="3405"/>
                    <a:pt x="2362" y="3321"/>
                  </a:cubicBezTo>
                  <a:cubicBezTo>
                    <a:pt x="2436" y="3308"/>
                    <a:pt x="2509" y="3298"/>
                    <a:pt x="2582" y="3292"/>
                  </a:cubicBezTo>
                  <a:cubicBezTo>
                    <a:pt x="2586" y="3291"/>
                    <a:pt x="2590" y="3291"/>
                    <a:pt x="2593" y="3291"/>
                  </a:cubicBezTo>
                  <a:cubicBezTo>
                    <a:pt x="2739" y="3279"/>
                    <a:pt x="2885" y="3279"/>
                    <a:pt x="3031" y="3291"/>
                  </a:cubicBezTo>
                  <a:cubicBezTo>
                    <a:pt x="3035" y="3291"/>
                    <a:pt x="3038" y="3291"/>
                    <a:pt x="3042" y="3292"/>
                  </a:cubicBezTo>
                  <a:cubicBezTo>
                    <a:pt x="3115" y="3298"/>
                    <a:pt x="3188" y="3308"/>
                    <a:pt x="3262" y="3321"/>
                  </a:cubicBezTo>
                  <a:cubicBezTo>
                    <a:pt x="3443" y="3352"/>
                    <a:pt x="3618" y="3402"/>
                    <a:pt x="3785" y="3469"/>
                  </a:cubicBezTo>
                  <a:cubicBezTo>
                    <a:pt x="3093" y="3469"/>
                    <a:pt x="3093" y="3469"/>
                    <a:pt x="3093" y="3469"/>
                  </a:cubicBezTo>
                  <a:cubicBezTo>
                    <a:pt x="2938" y="3469"/>
                    <a:pt x="2812" y="3595"/>
                    <a:pt x="2812" y="3750"/>
                  </a:cubicBezTo>
                  <a:cubicBezTo>
                    <a:pt x="2812" y="3905"/>
                    <a:pt x="2938" y="4031"/>
                    <a:pt x="3093" y="4031"/>
                  </a:cubicBezTo>
                  <a:cubicBezTo>
                    <a:pt x="3562" y="4031"/>
                    <a:pt x="3562" y="4031"/>
                    <a:pt x="3562" y="4031"/>
                  </a:cubicBezTo>
                  <a:cubicBezTo>
                    <a:pt x="3614" y="4031"/>
                    <a:pt x="3656" y="4073"/>
                    <a:pt x="3656" y="4125"/>
                  </a:cubicBezTo>
                  <a:cubicBezTo>
                    <a:pt x="3656" y="4177"/>
                    <a:pt x="3614" y="4219"/>
                    <a:pt x="3562" y="4219"/>
                  </a:cubicBezTo>
                  <a:cubicBezTo>
                    <a:pt x="3375" y="4219"/>
                    <a:pt x="3375" y="4219"/>
                    <a:pt x="3375" y="4219"/>
                  </a:cubicBezTo>
                  <a:cubicBezTo>
                    <a:pt x="3219" y="4219"/>
                    <a:pt x="3093" y="4345"/>
                    <a:pt x="3093" y="4500"/>
                  </a:cubicBezTo>
                  <a:cubicBezTo>
                    <a:pt x="3093" y="4655"/>
                    <a:pt x="3219" y="4781"/>
                    <a:pt x="3375" y="4781"/>
                  </a:cubicBezTo>
                  <a:cubicBezTo>
                    <a:pt x="4312" y="4781"/>
                    <a:pt x="4312" y="4781"/>
                    <a:pt x="4312" y="4781"/>
                  </a:cubicBezTo>
                  <a:cubicBezTo>
                    <a:pt x="4364" y="4781"/>
                    <a:pt x="4406" y="4823"/>
                    <a:pt x="4406" y="4875"/>
                  </a:cubicBezTo>
                  <a:cubicBezTo>
                    <a:pt x="4406" y="4927"/>
                    <a:pt x="4364" y="4969"/>
                    <a:pt x="4312" y="4969"/>
                  </a:cubicBezTo>
                  <a:cubicBezTo>
                    <a:pt x="4125" y="4969"/>
                    <a:pt x="4125" y="4969"/>
                    <a:pt x="4125" y="4969"/>
                  </a:cubicBezTo>
                  <a:cubicBezTo>
                    <a:pt x="3969" y="4969"/>
                    <a:pt x="3843" y="5095"/>
                    <a:pt x="3843" y="5250"/>
                  </a:cubicBezTo>
                  <a:cubicBezTo>
                    <a:pt x="3843" y="5405"/>
                    <a:pt x="3969" y="5531"/>
                    <a:pt x="4125" y="5531"/>
                  </a:cubicBezTo>
                  <a:cubicBezTo>
                    <a:pt x="5410" y="5531"/>
                    <a:pt x="5410" y="5531"/>
                    <a:pt x="5410" y="5531"/>
                  </a:cubicBezTo>
                  <a:cubicBezTo>
                    <a:pt x="5423" y="5623"/>
                    <a:pt x="5432" y="5717"/>
                    <a:pt x="5435" y="5812"/>
                  </a:cubicBezTo>
                  <a:lnTo>
                    <a:pt x="1482" y="5812"/>
                  </a:lnTo>
                  <a:close/>
                </a:path>
              </a:pathLst>
            </a:custGeom>
            <a:grpFill/>
            <a:ln w="9525">
              <a:solidFill>
                <a:srgbClr val="065B77"/>
              </a:solid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186" name="Inhaltsplatzhalter 4">
            <a:extLst>
              <a:ext uri="{FF2B5EF4-FFF2-40B4-BE49-F238E27FC236}">
                <a16:creationId xmlns:a16="http://schemas.microsoft.com/office/drawing/2014/main" id="{165404EF-4B41-4F2E-A0FE-AB3DC09DD3F3}"/>
              </a:ext>
            </a:extLst>
          </p:cNvPr>
          <p:cNvSpPr txBox="1">
            <a:spLocks/>
          </p:cNvSpPr>
          <p:nvPr/>
        </p:nvSpPr>
        <p:spPr>
          <a:xfrm>
            <a:off x="6343429" y="4330232"/>
            <a:ext cx="2465792" cy="172457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30000"/>
              </a:lnSpc>
              <a:buNone/>
            </a:pPr>
            <a:r>
              <a:rPr lang="en-US" sz="1800" b="1" dirty="0">
                <a:solidFill>
                  <a:srgbClr val="2EABE3"/>
                </a:solidFill>
                <a:latin typeface="Gill Sans MT" panose="020B0502020104020203" pitchFamily="34" charset="0"/>
              </a:rPr>
              <a:t>TIMELINESS</a:t>
            </a:r>
          </a:p>
          <a:p>
            <a:pPr marL="0" indent="0" algn="ctr">
              <a:lnSpc>
                <a:spcPct val="100000"/>
              </a:lnSpc>
              <a:buNone/>
            </a:pPr>
            <a:r>
              <a:rPr lang="en-US" sz="1800" dirty="0">
                <a:solidFill>
                  <a:schemeClr val="tx1"/>
                </a:solidFill>
                <a:latin typeface="Gill Sans MT" panose="020B0502020104020203" pitchFamily="34" charset="0"/>
              </a:rPr>
              <a:t>Target submission date not met by 25% of agencies.</a:t>
            </a:r>
          </a:p>
          <a:p>
            <a:pPr marL="0" indent="0" algn="ctr">
              <a:lnSpc>
                <a:spcPct val="100000"/>
              </a:lnSpc>
              <a:buNone/>
            </a:pPr>
            <a:endParaRPr lang="en-US" sz="1800" dirty="0">
              <a:solidFill>
                <a:schemeClr val="tx1">
                  <a:lumMod val="75000"/>
                  <a:lumOff val="25000"/>
                </a:schemeClr>
              </a:solidFill>
              <a:latin typeface="Gill Sans MT" panose="020B0502020104020203" pitchFamily="34" charset="0"/>
            </a:endParaRPr>
          </a:p>
        </p:txBody>
      </p:sp>
      <p:sp>
        <p:nvSpPr>
          <p:cNvPr id="187" name="Oval 186">
            <a:extLst>
              <a:ext uri="{FF2B5EF4-FFF2-40B4-BE49-F238E27FC236}">
                <a16:creationId xmlns:a16="http://schemas.microsoft.com/office/drawing/2014/main" id="{C1AFAB7D-97A7-4BE0-A99A-A9E2402945D2}"/>
              </a:ext>
            </a:extLst>
          </p:cNvPr>
          <p:cNvSpPr/>
          <p:nvPr/>
        </p:nvSpPr>
        <p:spPr bwMode="auto">
          <a:xfrm>
            <a:off x="9282725" y="1567550"/>
            <a:ext cx="2426675" cy="2426675"/>
          </a:xfrm>
          <a:prstGeom prst="ellipse">
            <a:avLst/>
          </a:prstGeom>
          <a:noFill/>
          <a:ln w="28575">
            <a:solidFill>
              <a:schemeClr val="tx1">
                <a:lumMod val="50000"/>
                <a:lumOff val="50000"/>
              </a:schemeClr>
            </a:solidFill>
            <a:round/>
            <a:headEnd/>
            <a:tailEnd/>
          </a:ln>
        </p:spPr>
        <p:txBody>
          <a:bodyPr vert="horz" wrap="square" lIns="0" tIns="0" rIns="0" bIns="0" numCol="1" rtlCol="0" anchor="ctr" anchorCtr="0" compatLnSpc="1">
            <a:prstTxWarp prst="textNoShape">
              <a:avLst/>
            </a:prstTxWarp>
          </a:bodyPr>
          <a:lstStyle/>
          <a:p>
            <a:pPr algn="ctr"/>
            <a:endParaRPr lang="en-US" sz="4800" b="1" dirty="0">
              <a:solidFill>
                <a:schemeClr val="tx1">
                  <a:lumMod val="75000"/>
                  <a:lumOff val="25000"/>
                </a:schemeClr>
              </a:solidFill>
            </a:endParaRPr>
          </a:p>
        </p:txBody>
      </p:sp>
      <p:grpSp>
        <p:nvGrpSpPr>
          <p:cNvPr id="188" name="Group 187">
            <a:extLst>
              <a:ext uri="{FF2B5EF4-FFF2-40B4-BE49-F238E27FC236}">
                <a16:creationId xmlns:a16="http://schemas.microsoft.com/office/drawing/2014/main" id="{AF612F07-FA24-4C09-BAAF-B1144EB4D7A6}"/>
              </a:ext>
            </a:extLst>
          </p:cNvPr>
          <p:cNvGrpSpPr/>
          <p:nvPr/>
        </p:nvGrpSpPr>
        <p:grpSpPr>
          <a:xfrm>
            <a:off x="3957193" y="2111148"/>
            <a:ext cx="1359877" cy="1339477"/>
            <a:chOff x="-1203326" y="3975101"/>
            <a:chExt cx="1270001" cy="1250950"/>
          </a:xfrm>
          <a:solidFill>
            <a:srgbClr val="007CB2"/>
          </a:solidFill>
        </p:grpSpPr>
        <p:sp>
          <p:nvSpPr>
            <p:cNvPr id="189" name="Freeform 28">
              <a:extLst>
                <a:ext uri="{FF2B5EF4-FFF2-40B4-BE49-F238E27FC236}">
                  <a16:creationId xmlns:a16="http://schemas.microsoft.com/office/drawing/2014/main" id="{134FC3A9-9038-47F6-8BEC-8B465B011BC8}"/>
                </a:ext>
              </a:extLst>
            </p:cNvPr>
            <p:cNvSpPr>
              <a:spLocks noEditPoints="1"/>
            </p:cNvSpPr>
            <p:nvPr/>
          </p:nvSpPr>
          <p:spPr bwMode="auto">
            <a:xfrm>
              <a:off x="-1058863" y="4121151"/>
              <a:ext cx="823913" cy="823913"/>
            </a:xfrm>
            <a:custGeom>
              <a:avLst/>
              <a:gdLst>
                <a:gd name="T0" fmla="*/ 672 w 1344"/>
                <a:gd name="T1" fmla="*/ 0 h 1344"/>
                <a:gd name="T2" fmla="*/ 0 w 1344"/>
                <a:gd name="T3" fmla="*/ 672 h 1344"/>
                <a:gd name="T4" fmla="*/ 672 w 1344"/>
                <a:gd name="T5" fmla="*/ 1344 h 1344"/>
                <a:gd name="T6" fmla="*/ 1344 w 1344"/>
                <a:gd name="T7" fmla="*/ 672 h 1344"/>
                <a:gd name="T8" fmla="*/ 672 w 1344"/>
                <a:gd name="T9" fmla="*/ 0 h 1344"/>
                <a:gd name="T10" fmla="*/ 672 w 1344"/>
                <a:gd name="T11" fmla="*/ 1280 h 1344"/>
                <a:gd name="T12" fmla="*/ 64 w 1344"/>
                <a:gd name="T13" fmla="*/ 672 h 1344"/>
                <a:gd name="T14" fmla="*/ 672 w 1344"/>
                <a:gd name="T15" fmla="*/ 64 h 1344"/>
                <a:gd name="T16" fmla="*/ 1280 w 1344"/>
                <a:gd name="T17" fmla="*/ 672 h 1344"/>
                <a:gd name="T18" fmla="*/ 672 w 1344"/>
                <a:gd name="T19" fmla="*/ 1280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4" h="1344">
                  <a:moveTo>
                    <a:pt x="672" y="0"/>
                  </a:moveTo>
                  <a:cubicBezTo>
                    <a:pt x="301" y="0"/>
                    <a:pt x="0" y="301"/>
                    <a:pt x="0" y="672"/>
                  </a:cubicBezTo>
                  <a:cubicBezTo>
                    <a:pt x="0" y="1043"/>
                    <a:pt x="301" y="1344"/>
                    <a:pt x="672" y="1344"/>
                  </a:cubicBezTo>
                  <a:cubicBezTo>
                    <a:pt x="1043" y="1344"/>
                    <a:pt x="1344" y="1043"/>
                    <a:pt x="1344" y="672"/>
                  </a:cubicBezTo>
                  <a:cubicBezTo>
                    <a:pt x="1344" y="301"/>
                    <a:pt x="1043" y="0"/>
                    <a:pt x="672" y="0"/>
                  </a:cubicBezTo>
                  <a:close/>
                  <a:moveTo>
                    <a:pt x="672" y="1280"/>
                  </a:moveTo>
                  <a:cubicBezTo>
                    <a:pt x="336" y="1280"/>
                    <a:pt x="64" y="1008"/>
                    <a:pt x="64" y="672"/>
                  </a:cubicBezTo>
                  <a:cubicBezTo>
                    <a:pt x="64" y="336"/>
                    <a:pt x="336" y="64"/>
                    <a:pt x="672" y="64"/>
                  </a:cubicBezTo>
                  <a:cubicBezTo>
                    <a:pt x="1008" y="64"/>
                    <a:pt x="1280" y="336"/>
                    <a:pt x="1280" y="672"/>
                  </a:cubicBezTo>
                  <a:cubicBezTo>
                    <a:pt x="1280" y="1008"/>
                    <a:pt x="1008" y="1280"/>
                    <a:pt x="672" y="1280"/>
                  </a:cubicBezTo>
                  <a:close/>
                </a:path>
              </a:pathLst>
            </a:custGeom>
            <a:grpFill/>
            <a:ln w="9525">
              <a:solidFill>
                <a:srgbClr val="007CB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90" name="Freeform 29">
              <a:extLst>
                <a:ext uri="{FF2B5EF4-FFF2-40B4-BE49-F238E27FC236}">
                  <a16:creationId xmlns:a16="http://schemas.microsoft.com/office/drawing/2014/main" id="{AA02A5A1-21A8-41F0-B467-A4D9D27964F2}"/>
                </a:ext>
              </a:extLst>
            </p:cNvPr>
            <p:cNvSpPr>
              <a:spLocks noEditPoints="1"/>
            </p:cNvSpPr>
            <p:nvPr/>
          </p:nvSpPr>
          <p:spPr bwMode="auto">
            <a:xfrm>
              <a:off x="-1203326" y="3975101"/>
              <a:ext cx="1270001" cy="1250950"/>
            </a:xfrm>
            <a:custGeom>
              <a:avLst/>
              <a:gdLst>
                <a:gd name="T0" fmla="*/ 1552 w 2072"/>
                <a:gd name="T1" fmla="*/ 1384 h 2040"/>
                <a:gd name="T2" fmla="*/ 1384 w 2072"/>
                <a:gd name="T3" fmla="*/ 263 h 2040"/>
                <a:gd name="T4" fmla="*/ 264 w 2072"/>
                <a:gd name="T5" fmla="*/ 431 h 2040"/>
                <a:gd name="T6" fmla="*/ 431 w 2072"/>
                <a:gd name="T7" fmla="*/ 1552 h 2040"/>
                <a:gd name="T8" fmla="*/ 1420 w 2072"/>
                <a:gd name="T9" fmla="*/ 1524 h 2040"/>
                <a:gd name="T10" fmla="*/ 1897 w 2072"/>
                <a:gd name="T11" fmla="*/ 2001 h 2040"/>
                <a:gd name="T12" fmla="*/ 2033 w 2072"/>
                <a:gd name="T13" fmla="*/ 2003 h 2040"/>
                <a:gd name="T14" fmla="*/ 2035 w 2072"/>
                <a:gd name="T15" fmla="*/ 1868 h 2040"/>
                <a:gd name="T16" fmla="*/ 2033 w 2072"/>
                <a:gd name="T17" fmla="*/ 1865 h 2040"/>
                <a:gd name="T18" fmla="*/ 1552 w 2072"/>
                <a:gd name="T19" fmla="*/ 1384 h 2040"/>
                <a:gd name="T20" fmla="*/ 173 w 2072"/>
                <a:gd name="T21" fmla="*/ 909 h 2040"/>
                <a:gd name="T22" fmla="*/ 909 w 2072"/>
                <a:gd name="T23" fmla="*/ 173 h 2040"/>
                <a:gd name="T24" fmla="*/ 1645 w 2072"/>
                <a:gd name="T25" fmla="*/ 909 h 2040"/>
                <a:gd name="T26" fmla="*/ 909 w 2072"/>
                <a:gd name="T27" fmla="*/ 1645 h 2040"/>
                <a:gd name="T28" fmla="*/ 173 w 2072"/>
                <a:gd name="T29" fmla="*/ 909 h 2040"/>
                <a:gd name="T30" fmla="*/ 1987 w 2072"/>
                <a:gd name="T31" fmla="*/ 1956 h 2040"/>
                <a:gd name="T32" fmla="*/ 1943 w 2072"/>
                <a:gd name="T33" fmla="*/ 1956 h 2040"/>
                <a:gd name="T34" fmla="*/ 1468 w 2072"/>
                <a:gd name="T35" fmla="*/ 1481 h 2040"/>
                <a:gd name="T36" fmla="*/ 1511 w 2072"/>
                <a:gd name="T37" fmla="*/ 1434 h 2040"/>
                <a:gd name="T38" fmla="*/ 1987 w 2072"/>
                <a:gd name="T39" fmla="*/ 1911 h 2040"/>
                <a:gd name="T40" fmla="*/ 1997 w 2072"/>
                <a:gd name="T41" fmla="*/ 1933 h 2040"/>
                <a:gd name="T42" fmla="*/ 1987 w 2072"/>
                <a:gd name="T43" fmla="*/ 1956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72" h="2040">
                  <a:moveTo>
                    <a:pt x="1552" y="1384"/>
                  </a:moveTo>
                  <a:cubicBezTo>
                    <a:pt x="1815" y="1028"/>
                    <a:pt x="1740" y="527"/>
                    <a:pt x="1384" y="263"/>
                  </a:cubicBezTo>
                  <a:cubicBezTo>
                    <a:pt x="1029" y="0"/>
                    <a:pt x="527" y="75"/>
                    <a:pt x="264" y="431"/>
                  </a:cubicBezTo>
                  <a:cubicBezTo>
                    <a:pt x="0" y="787"/>
                    <a:pt x="75" y="1289"/>
                    <a:pt x="431" y="1552"/>
                  </a:cubicBezTo>
                  <a:cubicBezTo>
                    <a:pt x="728" y="1771"/>
                    <a:pt x="1136" y="1760"/>
                    <a:pt x="1420" y="1524"/>
                  </a:cubicBezTo>
                  <a:cubicBezTo>
                    <a:pt x="1897" y="2001"/>
                    <a:pt x="1897" y="2001"/>
                    <a:pt x="1897" y="2001"/>
                  </a:cubicBezTo>
                  <a:cubicBezTo>
                    <a:pt x="1934" y="2039"/>
                    <a:pt x="1994" y="2040"/>
                    <a:pt x="2033" y="2003"/>
                  </a:cubicBezTo>
                  <a:cubicBezTo>
                    <a:pt x="2071" y="1966"/>
                    <a:pt x="2072" y="1906"/>
                    <a:pt x="2035" y="1868"/>
                  </a:cubicBezTo>
                  <a:cubicBezTo>
                    <a:pt x="2034" y="1867"/>
                    <a:pt x="2033" y="1866"/>
                    <a:pt x="2033" y="1865"/>
                  </a:cubicBezTo>
                  <a:lnTo>
                    <a:pt x="1552" y="1384"/>
                  </a:lnTo>
                  <a:close/>
                  <a:moveTo>
                    <a:pt x="173" y="909"/>
                  </a:moveTo>
                  <a:cubicBezTo>
                    <a:pt x="173" y="503"/>
                    <a:pt x="503" y="173"/>
                    <a:pt x="909" y="173"/>
                  </a:cubicBezTo>
                  <a:cubicBezTo>
                    <a:pt x="1315" y="173"/>
                    <a:pt x="1645" y="503"/>
                    <a:pt x="1645" y="909"/>
                  </a:cubicBezTo>
                  <a:cubicBezTo>
                    <a:pt x="1645" y="1315"/>
                    <a:pt x="1315" y="1645"/>
                    <a:pt x="909" y="1645"/>
                  </a:cubicBezTo>
                  <a:cubicBezTo>
                    <a:pt x="503" y="1645"/>
                    <a:pt x="173" y="1315"/>
                    <a:pt x="173" y="909"/>
                  </a:cubicBezTo>
                  <a:close/>
                  <a:moveTo>
                    <a:pt x="1987" y="1956"/>
                  </a:moveTo>
                  <a:cubicBezTo>
                    <a:pt x="1975" y="1968"/>
                    <a:pt x="1955" y="1968"/>
                    <a:pt x="1943" y="1956"/>
                  </a:cubicBezTo>
                  <a:cubicBezTo>
                    <a:pt x="1468" y="1481"/>
                    <a:pt x="1468" y="1481"/>
                    <a:pt x="1468" y="1481"/>
                  </a:cubicBezTo>
                  <a:cubicBezTo>
                    <a:pt x="1483" y="1466"/>
                    <a:pt x="1497" y="1450"/>
                    <a:pt x="1511" y="1434"/>
                  </a:cubicBezTo>
                  <a:cubicBezTo>
                    <a:pt x="1987" y="1911"/>
                    <a:pt x="1987" y="1911"/>
                    <a:pt x="1987" y="1911"/>
                  </a:cubicBezTo>
                  <a:cubicBezTo>
                    <a:pt x="1994" y="1916"/>
                    <a:pt x="1997" y="1925"/>
                    <a:pt x="1997" y="1933"/>
                  </a:cubicBezTo>
                  <a:cubicBezTo>
                    <a:pt x="1997" y="1942"/>
                    <a:pt x="1994" y="1950"/>
                    <a:pt x="1987" y="1956"/>
                  </a:cubicBezTo>
                  <a:close/>
                </a:path>
              </a:pathLst>
            </a:custGeom>
            <a:grpFill/>
            <a:ln w="9525">
              <a:solidFill>
                <a:srgbClr val="007CB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91" name="Freeform 30">
              <a:extLst>
                <a:ext uri="{FF2B5EF4-FFF2-40B4-BE49-F238E27FC236}">
                  <a16:creationId xmlns:a16="http://schemas.microsoft.com/office/drawing/2014/main" id="{6B1E7643-7190-4E50-8E4C-373228437DD4}"/>
                </a:ext>
              </a:extLst>
            </p:cNvPr>
            <p:cNvSpPr>
              <a:spLocks noEditPoints="1"/>
            </p:cNvSpPr>
            <p:nvPr/>
          </p:nvSpPr>
          <p:spPr bwMode="auto">
            <a:xfrm>
              <a:off x="-862013" y="4435476"/>
              <a:ext cx="117475" cy="234950"/>
            </a:xfrm>
            <a:custGeom>
              <a:avLst/>
              <a:gdLst>
                <a:gd name="T0" fmla="*/ 32 w 192"/>
                <a:gd name="T1" fmla="*/ 384 h 384"/>
                <a:gd name="T2" fmla="*/ 160 w 192"/>
                <a:gd name="T3" fmla="*/ 384 h 384"/>
                <a:gd name="T4" fmla="*/ 192 w 192"/>
                <a:gd name="T5" fmla="*/ 352 h 384"/>
                <a:gd name="T6" fmla="*/ 192 w 192"/>
                <a:gd name="T7" fmla="*/ 32 h 384"/>
                <a:gd name="T8" fmla="*/ 160 w 192"/>
                <a:gd name="T9" fmla="*/ 0 h 384"/>
                <a:gd name="T10" fmla="*/ 32 w 192"/>
                <a:gd name="T11" fmla="*/ 0 h 384"/>
                <a:gd name="T12" fmla="*/ 0 w 192"/>
                <a:gd name="T13" fmla="*/ 32 h 384"/>
                <a:gd name="T14" fmla="*/ 0 w 192"/>
                <a:gd name="T15" fmla="*/ 352 h 384"/>
                <a:gd name="T16" fmla="*/ 32 w 192"/>
                <a:gd name="T17" fmla="*/ 384 h 384"/>
                <a:gd name="T18" fmla="*/ 64 w 192"/>
                <a:gd name="T19" fmla="*/ 64 h 384"/>
                <a:gd name="T20" fmla="*/ 128 w 192"/>
                <a:gd name="T21" fmla="*/ 64 h 384"/>
                <a:gd name="T22" fmla="*/ 128 w 192"/>
                <a:gd name="T23" fmla="*/ 320 h 384"/>
                <a:gd name="T24" fmla="*/ 64 w 192"/>
                <a:gd name="T25" fmla="*/ 320 h 384"/>
                <a:gd name="T26" fmla="*/ 64 w 192"/>
                <a:gd name="T27" fmla="*/ 6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384">
                  <a:moveTo>
                    <a:pt x="32" y="384"/>
                  </a:moveTo>
                  <a:cubicBezTo>
                    <a:pt x="160" y="384"/>
                    <a:pt x="160" y="384"/>
                    <a:pt x="160" y="384"/>
                  </a:cubicBezTo>
                  <a:cubicBezTo>
                    <a:pt x="178" y="384"/>
                    <a:pt x="192" y="370"/>
                    <a:pt x="192" y="352"/>
                  </a:cubicBezTo>
                  <a:cubicBezTo>
                    <a:pt x="192" y="32"/>
                    <a:pt x="192" y="32"/>
                    <a:pt x="192" y="32"/>
                  </a:cubicBezTo>
                  <a:cubicBezTo>
                    <a:pt x="192" y="14"/>
                    <a:pt x="178" y="0"/>
                    <a:pt x="160" y="0"/>
                  </a:cubicBezTo>
                  <a:cubicBezTo>
                    <a:pt x="32" y="0"/>
                    <a:pt x="32" y="0"/>
                    <a:pt x="32" y="0"/>
                  </a:cubicBezTo>
                  <a:cubicBezTo>
                    <a:pt x="14" y="0"/>
                    <a:pt x="0" y="14"/>
                    <a:pt x="0" y="32"/>
                  </a:cubicBezTo>
                  <a:cubicBezTo>
                    <a:pt x="0" y="352"/>
                    <a:pt x="0" y="352"/>
                    <a:pt x="0" y="352"/>
                  </a:cubicBezTo>
                  <a:cubicBezTo>
                    <a:pt x="0" y="370"/>
                    <a:pt x="14" y="384"/>
                    <a:pt x="32" y="384"/>
                  </a:cubicBezTo>
                  <a:close/>
                  <a:moveTo>
                    <a:pt x="64" y="64"/>
                  </a:moveTo>
                  <a:cubicBezTo>
                    <a:pt x="128" y="64"/>
                    <a:pt x="128" y="64"/>
                    <a:pt x="128" y="64"/>
                  </a:cubicBezTo>
                  <a:cubicBezTo>
                    <a:pt x="128" y="320"/>
                    <a:pt x="128" y="320"/>
                    <a:pt x="128" y="320"/>
                  </a:cubicBezTo>
                  <a:cubicBezTo>
                    <a:pt x="64" y="320"/>
                    <a:pt x="64" y="320"/>
                    <a:pt x="64" y="320"/>
                  </a:cubicBezTo>
                  <a:lnTo>
                    <a:pt x="64" y="64"/>
                  </a:lnTo>
                  <a:close/>
                </a:path>
              </a:pathLst>
            </a:custGeom>
            <a:grpFill/>
            <a:ln w="9525">
              <a:solidFill>
                <a:srgbClr val="007CB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92" name="Freeform 31">
              <a:extLst>
                <a:ext uri="{FF2B5EF4-FFF2-40B4-BE49-F238E27FC236}">
                  <a16:creationId xmlns:a16="http://schemas.microsoft.com/office/drawing/2014/main" id="{F5E17D2A-504D-41B6-A6A4-C8EE5898FC39}"/>
                </a:ext>
              </a:extLst>
            </p:cNvPr>
            <p:cNvSpPr>
              <a:spLocks noEditPoints="1"/>
            </p:cNvSpPr>
            <p:nvPr/>
          </p:nvSpPr>
          <p:spPr bwMode="auto">
            <a:xfrm>
              <a:off x="-704850" y="4395788"/>
              <a:ext cx="117475" cy="274638"/>
            </a:xfrm>
            <a:custGeom>
              <a:avLst/>
              <a:gdLst>
                <a:gd name="T0" fmla="*/ 32 w 192"/>
                <a:gd name="T1" fmla="*/ 448 h 448"/>
                <a:gd name="T2" fmla="*/ 160 w 192"/>
                <a:gd name="T3" fmla="*/ 448 h 448"/>
                <a:gd name="T4" fmla="*/ 192 w 192"/>
                <a:gd name="T5" fmla="*/ 416 h 448"/>
                <a:gd name="T6" fmla="*/ 192 w 192"/>
                <a:gd name="T7" fmla="*/ 32 h 448"/>
                <a:gd name="T8" fmla="*/ 160 w 192"/>
                <a:gd name="T9" fmla="*/ 0 h 448"/>
                <a:gd name="T10" fmla="*/ 32 w 192"/>
                <a:gd name="T11" fmla="*/ 0 h 448"/>
                <a:gd name="T12" fmla="*/ 0 w 192"/>
                <a:gd name="T13" fmla="*/ 32 h 448"/>
                <a:gd name="T14" fmla="*/ 0 w 192"/>
                <a:gd name="T15" fmla="*/ 416 h 448"/>
                <a:gd name="T16" fmla="*/ 32 w 192"/>
                <a:gd name="T17" fmla="*/ 448 h 448"/>
                <a:gd name="T18" fmla="*/ 64 w 192"/>
                <a:gd name="T19" fmla="*/ 64 h 448"/>
                <a:gd name="T20" fmla="*/ 128 w 192"/>
                <a:gd name="T21" fmla="*/ 64 h 448"/>
                <a:gd name="T22" fmla="*/ 128 w 192"/>
                <a:gd name="T23" fmla="*/ 384 h 448"/>
                <a:gd name="T24" fmla="*/ 64 w 192"/>
                <a:gd name="T25" fmla="*/ 384 h 448"/>
                <a:gd name="T26" fmla="*/ 64 w 192"/>
                <a:gd name="T27" fmla="*/ 6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448">
                  <a:moveTo>
                    <a:pt x="32" y="448"/>
                  </a:moveTo>
                  <a:cubicBezTo>
                    <a:pt x="160" y="448"/>
                    <a:pt x="160" y="448"/>
                    <a:pt x="160" y="448"/>
                  </a:cubicBezTo>
                  <a:cubicBezTo>
                    <a:pt x="178" y="448"/>
                    <a:pt x="192" y="434"/>
                    <a:pt x="192" y="416"/>
                  </a:cubicBezTo>
                  <a:cubicBezTo>
                    <a:pt x="192" y="32"/>
                    <a:pt x="192" y="32"/>
                    <a:pt x="192" y="32"/>
                  </a:cubicBezTo>
                  <a:cubicBezTo>
                    <a:pt x="192" y="14"/>
                    <a:pt x="178" y="0"/>
                    <a:pt x="160" y="0"/>
                  </a:cubicBezTo>
                  <a:cubicBezTo>
                    <a:pt x="32" y="0"/>
                    <a:pt x="32" y="0"/>
                    <a:pt x="32" y="0"/>
                  </a:cubicBezTo>
                  <a:cubicBezTo>
                    <a:pt x="14" y="0"/>
                    <a:pt x="0" y="14"/>
                    <a:pt x="0" y="32"/>
                  </a:cubicBezTo>
                  <a:cubicBezTo>
                    <a:pt x="0" y="416"/>
                    <a:pt x="0" y="416"/>
                    <a:pt x="0" y="416"/>
                  </a:cubicBezTo>
                  <a:cubicBezTo>
                    <a:pt x="0" y="434"/>
                    <a:pt x="14" y="448"/>
                    <a:pt x="32" y="448"/>
                  </a:cubicBezTo>
                  <a:close/>
                  <a:moveTo>
                    <a:pt x="64" y="64"/>
                  </a:moveTo>
                  <a:cubicBezTo>
                    <a:pt x="128" y="64"/>
                    <a:pt x="128" y="64"/>
                    <a:pt x="128" y="64"/>
                  </a:cubicBezTo>
                  <a:cubicBezTo>
                    <a:pt x="128" y="384"/>
                    <a:pt x="128" y="384"/>
                    <a:pt x="128" y="384"/>
                  </a:cubicBezTo>
                  <a:cubicBezTo>
                    <a:pt x="64" y="384"/>
                    <a:pt x="64" y="384"/>
                    <a:pt x="64" y="384"/>
                  </a:cubicBezTo>
                  <a:lnTo>
                    <a:pt x="64" y="64"/>
                  </a:lnTo>
                  <a:close/>
                </a:path>
              </a:pathLst>
            </a:custGeom>
            <a:grpFill/>
            <a:ln w="9525">
              <a:solidFill>
                <a:srgbClr val="007CB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93" name="Freeform 32">
              <a:extLst>
                <a:ext uri="{FF2B5EF4-FFF2-40B4-BE49-F238E27FC236}">
                  <a16:creationId xmlns:a16="http://schemas.microsoft.com/office/drawing/2014/main" id="{90E62FF9-A9F7-4538-9F98-E3601526FC1F}"/>
                </a:ext>
              </a:extLst>
            </p:cNvPr>
            <p:cNvSpPr>
              <a:spLocks noEditPoints="1"/>
            </p:cNvSpPr>
            <p:nvPr/>
          </p:nvSpPr>
          <p:spPr bwMode="auto">
            <a:xfrm>
              <a:off x="-549275" y="4356101"/>
              <a:ext cx="117475" cy="314325"/>
            </a:xfrm>
            <a:custGeom>
              <a:avLst/>
              <a:gdLst>
                <a:gd name="T0" fmla="*/ 160 w 192"/>
                <a:gd name="T1" fmla="*/ 0 h 512"/>
                <a:gd name="T2" fmla="*/ 32 w 192"/>
                <a:gd name="T3" fmla="*/ 0 h 512"/>
                <a:gd name="T4" fmla="*/ 0 w 192"/>
                <a:gd name="T5" fmla="*/ 32 h 512"/>
                <a:gd name="T6" fmla="*/ 0 w 192"/>
                <a:gd name="T7" fmla="*/ 480 h 512"/>
                <a:gd name="T8" fmla="*/ 32 w 192"/>
                <a:gd name="T9" fmla="*/ 512 h 512"/>
                <a:gd name="T10" fmla="*/ 160 w 192"/>
                <a:gd name="T11" fmla="*/ 512 h 512"/>
                <a:gd name="T12" fmla="*/ 192 w 192"/>
                <a:gd name="T13" fmla="*/ 480 h 512"/>
                <a:gd name="T14" fmla="*/ 192 w 192"/>
                <a:gd name="T15" fmla="*/ 32 h 512"/>
                <a:gd name="T16" fmla="*/ 160 w 192"/>
                <a:gd name="T17" fmla="*/ 0 h 512"/>
                <a:gd name="T18" fmla="*/ 128 w 192"/>
                <a:gd name="T19" fmla="*/ 448 h 512"/>
                <a:gd name="T20" fmla="*/ 64 w 192"/>
                <a:gd name="T21" fmla="*/ 448 h 512"/>
                <a:gd name="T22" fmla="*/ 64 w 192"/>
                <a:gd name="T23" fmla="*/ 64 h 512"/>
                <a:gd name="T24" fmla="*/ 128 w 192"/>
                <a:gd name="T25" fmla="*/ 64 h 512"/>
                <a:gd name="T26" fmla="*/ 128 w 192"/>
                <a:gd name="T27" fmla="*/ 44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512">
                  <a:moveTo>
                    <a:pt x="160" y="0"/>
                  </a:moveTo>
                  <a:cubicBezTo>
                    <a:pt x="32" y="0"/>
                    <a:pt x="32" y="0"/>
                    <a:pt x="32" y="0"/>
                  </a:cubicBezTo>
                  <a:cubicBezTo>
                    <a:pt x="14" y="0"/>
                    <a:pt x="0" y="14"/>
                    <a:pt x="0" y="32"/>
                  </a:cubicBezTo>
                  <a:cubicBezTo>
                    <a:pt x="0" y="480"/>
                    <a:pt x="0" y="480"/>
                    <a:pt x="0" y="480"/>
                  </a:cubicBezTo>
                  <a:cubicBezTo>
                    <a:pt x="0" y="498"/>
                    <a:pt x="14" y="512"/>
                    <a:pt x="32" y="512"/>
                  </a:cubicBezTo>
                  <a:cubicBezTo>
                    <a:pt x="160" y="512"/>
                    <a:pt x="160" y="512"/>
                    <a:pt x="160" y="512"/>
                  </a:cubicBezTo>
                  <a:cubicBezTo>
                    <a:pt x="178" y="512"/>
                    <a:pt x="192" y="498"/>
                    <a:pt x="192" y="480"/>
                  </a:cubicBezTo>
                  <a:cubicBezTo>
                    <a:pt x="192" y="32"/>
                    <a:pt x="192" y="32"/>
                    <a:pt x="192" y="32"/>
                  </a:cubicBezTo>
                  <a:cubicBezTo>
                    <a:pt x="192" y="14"/>
                    <a:pt x="178" y="0"/>
                    <a:pt x="160" y="0"/>
                  </a:cubicBezTo>
                  <a:close/>
                  <a:moveTo>
                    <a:pt x="128" y="448"/>
                  </a:moveTo>
                  <a:cubicBezTo>
                    <a:pt x="64" y="448"/>
                    <a:pt x="64" y="448"/>
                    <a:pt x="64" y="448"/>
                  </a:cubicBezTo>
                  <a:cubicBezTo>
                    <a:pt x="64" y="64"/>
                    <a:pt x="64" y="64"/>
                    <a:pt x="64" y="64"/>
                  </a:cubicBezTo>
                  <a:cubicBezTo>
                    <a:pt x="128" y="64"/>
                    <a:pt x="128" y="64"/>
                    <a:pt x="128" y="64"/>
                  </a:cubicBezTo>
                  <a:lnTo>
                    <a:pt x="128" y="448"/>
                  </a:lnTo>
                  <a:close/>
                </a:path>
              </a:pathLst>
            </a:custGeom>
            <a:grpFill/>
            <a:ln w="9525">
              <a:solidFill>
                <a:srgbClr val="007CB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94" name="Freeform 33">
              <a:extLst>
                <a:ext uri="{FF2B5EF4-FFF2-40B4-BE49-F238E27FC236}">
                  <a16:creationId xmlns:a16="http://schemas.microsoft.com/office/drawing/2014/main" id="{86A07737-2E10-449B-BB4D-FCCC7C885CB6}"/>
                </a:ext>
              </a:extLst>
            </p:cNvPr>
            <p:cNvSpPr>
              <a:spLocks/>
            </p:cNvSpPr>
            <p:nvPr/>
          </p:nvSpPr>
          <p:spPr bwMode="auto">
            <a:xfrm>
              <a:off x="-288925" y="4081463"/>
              <a:ext cx="131763" cy="93663"/>
            </a:xfrm>
            <a:custGeom>
              <a:avLst/>
              <a:gdLst>
                <a:gd name="T0" fmla="*/ 132 w 215"/>
                <a:gd name="T1" fmla="*/ 64 h 151"/>
                <a:gd name="T2" fmla="*/ 215 w 215"/>
                <a:gd name="T3" fmla="*/ 64 h 151"/>
                <a:gd name="T4" fmla="*/ 215 w 215"/>
                <a:gd name="T5" fmla="*/ 0 h 151"/>
                <a:gd name="T6" fmla="*/ 119 w 215"/>
                <a:gd name="T7" fmla="*/ 0 h 151"/>
                <a:gd name="T8" fmla="*/ 96 w 215"/>
                <a:gd name="T9" fmla="*/ 9 h 151"/>
                <a:gd name="T10" fmla="*/ 0 w 215"/>
                <a:gd name="T11" fmla="*/ 105 h 151"/>
                <a:gd name="T12" fmla="*/ 46 w 215"/>
                <a:gd name="T13" fmla="*/ 151 h 151"/>
                <a:gd name="T14" fmla="*/ 132 w 215"/>
                <a:gd name="T15" fmla="*/ 64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51">
                  <a:moveTo>
                    <a:pt x="132" y="64"/>
                  </a:moveTo>
                  <a:cubicBezTo>
                    <a:pt x="215" y="64"/>
                    <a:pt x="215" y="64"/>
                    <a:pt x="215" y="64"/>
                  </a:cubicBezTo>
                  <a:cubicBezTo>
                    <a:pt x="215" y="0"/>
                    <a:pt x="215" y="0"/>
                    <a:pt x="215" y="0"/>
                  </a:cubicBezTo>
                  <a:cubicBezTo>
                    <a:pt x="119" y="0"/>
                    <a:pt x="119" y="0"/>
                    <a:pt x="119" y="0"/>
                  </a:cubicBezTo>
                  <a:cubicBezTo>
                    <a:pt x="111" y="0"/>
                    <a:pt x="102" y="3"/>
                    <a:pt x="96" y="9"/>
                  </a:cubicBezTo>
                  <a:cubicBezTo>
                    <a:pt x="0" y="105"/>
                    <a:pt x="0" y="105"/>
                    <a:pt x="0" y="105"/>
                  </a:cubicBezTo>
                  <a:cubicBezTo>
                    <a:pt x="46" y="151"/>
                    <a:pt x="46" y="151"/>
                    <a:pt x="46" y="151"/>
                  </a:cubicBezTo>
                  <a:lnTo>
                    <a:pt x="132" y="64"/>
                  </a:lnTo>
                  <a:close/>
                </a:path>
              </a:pathLst>
            </a:custGeom>
            <a:grpFill/>
            <a:ln w="9525">
              <a:solidFill>
                <a:srgbClr val="007CB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95" name="Rectangle 34">
              <a:extLst>
                <a:ext uri="{FF2B5EF4-FFF2-40B4-BE49-F238E27FC236}">
                  <a16:creationId xmlns:a16="http://schemas.microsoft.com/office/drawing/2014/main" id="{BE40F1BC-94EE-4D74-9141-19F919AD3E2E}"/>
                </a:ext>
              </a:extLst>
            </p:cNvPr>
            <p:cNvSpPr>
              <a:spLocks noChangeArrowheads="1"/>
            </p:cNvSpPr>
            <p:nvPr/>
          </p:nvSpPr>
          <p:spPr bwMode="auto">
            <a:xfrm>
              <a:off x="-117475" y="4081463"/>
              <a:ext cx="176213" cy="39688"/>
            </a:xfrm>
            <a:prstGeom prst="rect">
              <a:avLst/>
            </a:prstGeom>
            <a:grpFill/>
            <a:ln w="9525">
              <a:solidFill>
                <a:srgbClr val="007CB2"/>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96" name="Rectangle 35">
              <a:extLst>
                <a:ext uri="{FF2B5EF4-FFF2-40B4-BE49-F238E27FC236}">
                  <a16:creationId xmlns:a16="http://schemas.microsoft.com/office/drawing/2014/main" id="{5769DDE3-6AC4-4970-A860-857C0E9B5F0F}"/>
                </a:ext>
              </a:extLst>
            </p:cNvPr>
            <p:cNvSpPr>
              <a:spLocks noChangeArrowheads="1"/>
            </p:cNvSpPr>
            <p:nvPr/>
          </p:nvSpPr>
          <p:spPr bwMode="auto">
            <a:xfrm>
              <a:off x="-117475" y="4160838"/>
              <a:ext cx="39688" cy="38100"/>
            </a:xfrm>
            <a:prstGeom prst="rect">
              <a:avLst/>
            </a:prstGeom>
            <a:grpFill/>
            <a:ln w="9525">
              <a:solidFill>
                <a:srgbClr val="007CB2"/>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97" name="Rectangle 36">
              <a:extLst>
                <a:ext uri="{FF2B5EF4-FFF2-40B4-BE49-F238E27FC236}">
                  <a16:creationId xmlns:a16="http://schemas.microsoft.com/office/drawing/2014/main" id="{E5DF448E-4152-46E8-8694-99ACABAB3663}"/>
                </a:ext>
              </a:extLst>
            </p:cNvPr>
            <p:cNvSpPr>
              <a:spLocks noChangeArrowheads="1"/>
            </p:cNvSpPr>
            <p:nvPr/>
          </p:nvSpPr>
          <p:spPr bwMode="auto">
            <a:xfrm>
              <a:off x="-38100" y="4160838"/>
              <a:ext cx="96838" cy="38100"/>
            </a:xfrm>
            <a:prstGeom prst="rect">
              <a:avLst/>
            </a:prstGeom>
            <a:grpFill/>
            <a:ln w="9525">
              <a:solidFill>
                <a:srgbClr val="007CB2"/>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98" name="Rectangle 37">
              <a:extLst>
                <a:ext uri="{FF2B5EF4-FFF2-40B4-BE49-F238E27FC236}">
                  <a16:creationId xmlns:a16="http://schemas.microsoft.com/office/drawing/2014/main" id="{B7AF32A4-0705-4A0E-A8F5-AF47104D1B44}"/>
                </a:ext>
              </a:extLst>
            </p:cNvPr>
            <p:cNvSpPr>
              <a:spLocks noChangeArrowheads="1"/>
            </p:cNvSpPr>
            <p:nvPr/>
          </p:nvSpPr>
          <p:spPr bwMode="auto">
            <a:xfrm>
              <a:off x="-117475" y="4238626"/>
              <a:ext cx="176213" cy="39688"/>
            </a:xfrm>
            <a:prstGeom prst="rect">
              <a:avLst/>
            </a:prstGeom>
            <a:grpFill/>
            <a:ln w="9525">
              <a:solidFill>
                <a:srgbClr val="007CB2"/>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99" name="Freeform 38">
              <a:extLst>
                <a:ext uri="{FF2B5EF4-FFF2-40B4-BE49-F238E27FC236}">
                  <a16:creationId xmlns:a16="http://schemas.microsoft.com/office/drawing/2014/main" id="{C8079ECE-F9CE-4D35-A725-1341A6F72A04}"/>
                </a:ext>
              </a:extLst>
            </p:cNvPr>
            <p:cNvSpPr>
              <a:spLocks/>
            </p:cNvSpPr>
            <p:nvPr/>
          </p:nvSpPr>
          <p:spPr bwMode="auto">
            <a:xfrm>
              <a:off x="-901700" y="5087938"/>
              <a:ext cx="131763" cy="93663"/>
            </a:xfrm>
            <a:custGeom>
              <a:avLst/>
              <a:gdLst>
                <a:gd name="T0" fmla="*/ 83 w 215"/>
                <a:gd name="T1" fmla="*/ 87 h 151"/>
                <a:gd name="T2" fmla="*/ 0 w 215"/>
                <a:gd name="T3" fmla="*/ 87 h 151"/>
                <a:gd name="T4" fmla="*/ 0 w 215"/>
                <a:gd name="T5" fmla="*/ 151 h 151"/>
                <a:gd name="T6" fmla="*/ 96 w 215"/>
                <a:gd name="T7" fmla="*/ 151 h 151"/>
                <a:gd name="T8" fmla="*/ 119 w 215"/>
                <a:gd name="T9" fmla="*/ 142 h 151"/>
                <a:gd name="T10" fmla="*/ 215 w 215"/>
                <a:gd name="T11" fmla="*/ 46 h 151"/>
                <a:gd name="T12" fmla="*/ 169 w 215"/>
                <a:gd name="T13" fmla="*/ 0 h 151"/>
                <a:gd name="T14" fmla="*/ 83 w 215"/>
                <a:gd name="T15" fmla="*/ 87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51">
                  <a:moveTo>
                    <a:pt x="83" y="87"/>
                  </a:moveTo>
                  <a:cubicBezTo>
                    <a:pt x="0" y="87"/>
                    <a:pt x="0" y="87"/>
                    <a:pt x="0" y="87"/>
                  </a:cubicBezTo>
                  <a:cubicBezTo>
                    <a:pt x="0" y="151"/>
                    <a:pt x="0" y="151"/>
                    <a:pt x="0" y="151"/>
                  </a:cubicBezTo>
                  <a:cubicBezTo>
                    <a:pt x="96" y="151"/>
                    <a:pt x="96" y="151"/>
                    <a:pt x="96" y="151"/>
                  </a:cubicBezTo>
                  <a:cubicBezTo>
                    <a:pt x="104" y="151"/>
                    <a:pt x="113" y="148"/>
                    <a:pt x="119" y="142"/>
                  </a:cubicBezTo>
                  <a:cubicBezTo>
                    <a:pt x="215" y="46"/>
                    <a:pt x="215" y="46"/>
                    <a:pt x="215" y="46"/>
                  </a:cubicBezTo>
                  <a:cubicBezTo>
                    <a:pt x="169" y="0"/>
                    <a:pt x="169" y="0"/>
                    <a:pt x="169" y="0"/>
                  </a:cubicBezTo>
                  <a:lnTo>
                    <a:pt x="83" y="87"/>
                  </a:lnTo>
                  <a:close/>
                </a:path>
              </a:pathLst>
            </a:custGeom>
            <a:grpFill/>
            <a:ln w="9525">
              <a:solidFill>
                <a:srgbClr val="007CB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00" name="Rectangle 39">
              <a:extLst>
                <a:ext uri="{FF2B5EF4-FFF2-40B4-BE49-F238E27FC236}">
                  <a16:creationId xmlns:a16="http://schemas.microsoft.com/office/drawing/2014/main" id="{F3A5E8A7-C7C0-4000-A0E6-B46FE4C64DE2}"/>
                </a:ext>
              </a:extLst>
            </p:cNvPr>
            <p:cNvSpPr>
              <a:spLocks noChangeArrowheads="1"/>
            </p:cNvSpPr>
            <p:nvPr/>
          </p:nvSpPr>
          <p:spPr bwMode="auto">
            <a:xfrm>
              <a:off x="-1117600" y="5141913"/>
              <a:ext cx="176213" cy="39688"/>
            </a:xfrm>
            <a:prstGeom prst="rect">
              <a:avLst/>
            </a:prstGeom>
            <a:grpFill/>
            <a:ln w="9525">
              <a:solidFill>
                <a:srgbClr val="007CB2"/>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01" name="Rectangle 40">
              <a:extLst>
                <a:ext uri="{FF2B5EF4-FFF2-40B4-BE49-F238E27FC236}">
                  <a16:creationId xmlns:a16="http://schemas.microsoft.com/office/drawing/2014/main" id="{2011D84C-060F-42E3-AB7A-01B1189001BE}"/>
                </a:ext>
              </a:extLst>
            </p:cNvPr>
            <p:cNvSpPr>
              <a:spLocks noChangeArrowheads="1"/>
            </p:cNvSpPr>
            <p:nvPr/>
          </p:nvSpPr>
          <p:spPr bwMode="auto">
            <a:xfrm>
              <a:off x="-979488" y="5062538"/>
              <a:ext cx="38100" cy="39688"/>
            </a:xfrm>
            <a:prstGeom prst="rect">
              <a:avLst/>
            </a:prstGeom>
            <a:grpFill/>
            <a:ln w="9525">
              <a:solidFill>
                <a:srgbClr val="007CB2"/>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02" name="Rectangle 41">
              <a:extLst>
                <a:ext uri="{FF2B5EF4-FFF2-40B4-BE49-F238E27FC236}">
                  <a16:creationId xmlns:a16="http://schemas.microsoft.com/office/drawing/2014/main" id="{29B67048-5F92-4D1C-8B2F-EE1A9C414D06}"/>
                </a:ext>
              </a:extLst>
            </p:cNvPr>
            <p:cNvSpPr>
              <a:spLocks noChangeArrowheads="1"/>
            </p:cNvSpPr>
            <p:nvPr/>
          </p:nvSpPr>
          <p:spPr bwMode="auto">
            <a:xfrm>
              <a:off x="-1117600" y="5062538"/>
              <a:ext cx="98425" cy="39688"/>
            </a:xfrm>
            <a:prstGeom prst="rect">
              <a:avLst/>
            </a:prstGeom>
            <a:grpFill/>
            <a:ln w="9525">
              <a:solidFill>
                <a:srgbClr val="007CB2"/>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03" name="Rectangle 42">
              <a:extLst>
                <a:ext uri="{FF2B5EF4-FFF2-40B4-BE49-F238E27FC236}">
                  <a16:creationId xmlns:a16="http://schemas.microsoft.com/office/drawing/2014/main" id="{4144F41D-ABFD-4C5E-99A6-963B86DB89DA}"/>
                </a:ext>
              </a:extLst>
            </p:cNvPr>
            <p:cNvSpPr>
              <a:spLocks noChangeArrowheads="1"/>
            </p:cNvSpPr>
            <p:nvPr/>
          </p:nvSpPr>
          <p:spPr bwMode="auto">
            <a:xfrm>
              <a:off x="-1117600" y="4984751"/>
              <a:ext cx="176213" cy="39688"/>
            </a:xfrm>
            <a:prstGeom prst="rect">
              <a:avLst/>
            </a:prstGeom>
            <a:grpFill/>
            <a:ln w="9525">
              <a:solidFill>
                <a:srgbClr val="007CB2"/>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04" name="Rectangle 43">
              <a:extLst>
                <a:ext uri="{FF2B5EF4-FFF2-40B4-BE49-F238E27FC236}">
                  <a16:creationId xmlns:a16="http://schemas.microsoft.com/office/drawing/2014/main" id="{ACDE38F3-05F9-41DF-A8B9-F356DC685FCE}"/>
                </a:ext>
              </a:extLst>
            </p:cNvPr>
            <p:cNvSpPr>
              <a:spLocks noChangeArrowheads="1"/>
            </p:cNvSpPr>
            <p:nvPr/>
          </p:nvSpPr>
          <p:spPr bwMode="auto">
            <a:xfrm>
              <a:off x="-862013" y="4710113"/>
              <a:ext cx="430213" cy="39688"/>
            </a:xfrm>
            <a:prstGeom prst="rect">
              <a:avLst/>
            </a:prstGeom>
            <a:grpFill/>
            <a:ln w="9525">
              <a:solidFill>
                <a:srgbClr val="007CB2"/>
              </a:solid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205" name="Inhaltsplatzhalter 4">
            <a:extLst>
              <a:ext uri="{FF2B5EF4-FFF2-40B4-BE49-F238E27FC236}">
                <a16:creationId xmlns:a16="http://schemas.microsoft.com/office/drawing/2014/main" id="{51A4D751-9678-45AA-9D88-02B88A30172E}"/>
              </a:ext>
            </a:extLst>
          </p:cNvPr>
          <p:cNvSpPr txBox="1">
            <a:spLocks/>
          </p:cNvSpPr>
          <p:nvPr/>
        </p:nvSpPr>
        <p:spPr>
          <a:xfrm>
            <a:off x="9222459" y="4330232"/>
            <a:ext cx="2465792" cy="260584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30000"/>
              </a:lnSpc>
              <a:buNone/>
            </a:pPr>
            <a:r>
              <a:rPr lang="en-US" sz="1800" b="1" dirty="0">
                <a:solidFill>
                  <a:schemeClr val="tx1">
                    <a:lumMod val="50000"/>
                    <a:lumOff val="50000"/>
                  </a:schemeClr>
                </a:solidFill>
                <a:latin typeface="Gill Sans MT" panose="020B0502020104020203" pitchFamily="34" charset="0"/>
              </a:rPr>
              <a:t>QUALITY</a:t>
            </a:r>
          </a:p>
          <a:p>
            <a:pPr marL="0" lvl="0" indent="0" algn="ctr">
              <a:buNone/>
            </a:pPr>
            <a:r>
              <a:rPr lang="en-US" sz="1800" dirty="0">
                <a:solidFill>
                  <a:schemeClr val="tx1"/>
                </a:solidFill>
                <a:latin typeface="Gill Sans MT" panose="020B0502020104020203" pitchFamily="34" charset="0"/>
              </a:rPr>
              <a:t>Some agencies not verifying data before submission</a:t>
            </a:r>
          </a:p>
          <a:p>
            <a:pPr marL="0" lvl="0" indent="0" algn="ctr">
              <a:buNone/>
            </a:pPr>
            <a:r>
              <a:rPr lang="en-US" sz="1800" dirty="0">
                <a:solidFill>
                  <a:schemeClr val="tx1"/>
                </a:solidFill>
                <a:latin typeface="Gill Sans MT" panose="020B0502020104020203" pitchFamily="34" charset="0"/>
              </a:rPr>
              <a:t>Validity checks not built into process for a number of agencies</a:t>
            </a:r>
          </a:p>
          <a:p>
            <a:pPr marL="0" indent="0" algn="ctr">
              <a:lnSpc>
                <a:spcPct val="130000"/>
              </a:lnSpc>
              <a:buNone/>
            </a:pPr>
            <a:endParaRPr lang="en-US" sz="1800" dirty="0">
              <a:solidFill>
                <a:schemeClr val="tx1">
                  <a:lumMod val="75000"/>
                  <a:lumOff val="25000"/>
                </a:schemeClr>
              </a:solidFill>
              <a:latin typeface="Gill Sans MT" panose="020B0502020104020203" pitchFamily="34" charset="0"/>
            </a:endParaRPr>
          </a:p>
        </p:txBody>
      </p:sp>
      <p:sp>
        <p:nvSpPr>
          <p:cNvPr id="8" name="Rectangle 2">
            <a:extLst>
              <a:ext uri="{FF2B5EF4-FFF2-40B4-BE49-F238E27FC236}">
                <a16:creationId xmlns:a16="http://schemas.microsoft.com/office/drawing/2014/main" id="{7DE23E52-3813-3D66-5E81-8EBE9421FD41}"/>
              </a:ext>
            </a:extLst>
          </p:cNvPr>
          <p:cNvSpPr txBox="1">
            <a:spLocks noChangeArrowheads="1"/>
          </p:cNvSpPr>
          <p:nvPr/>
        </p:nvSpPr>
        <p:spPr>
          <a:xfrm>
            <a:off x="3048" y="4702"/>
            <a:ext cx="12188952" cy="13716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spc="-150"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t>ORGANISATIONAL CHALLENGES</a:t>
            </a:r>
          </a:p>
        </p:txBody>
      </p:sp>
      <p:pic>
        <p:nvPicPr>
          <p:cNvPr id="12" name="Graphic 11" descr="Clock outline">
            <a:extLst>
              <a:ext uri="{FF2B5EF4-FFF2-40B4-BE49-F238E27FC236}">
                <a16:creationId xmlns:a16="http://schemas.microsoft.com/office/drawing/2014/main" id="{97604CA7-A1B9-9918-044F-1F234B3BFB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8681" y="2066678"/>
            <a:ext cx="1344168" cy="1344168"/>
          </a:xfrm>
          <a:prstGeom prst="rect">
            <a:avLst/>
          </a:prstGeom>
        </p:spPr>
      </p:pic>
      <p:grpSp>
        <p:nvGrpSpPr>
          <p:cNvPr id="13" name="Group 12">
            <a:extLst>
              <a:ext uri="{FF2B5EF4-FFF2-40B4-BE49-F238E27FC236}">
                <a16:creationId xmlns:a16="http://schemas.microsoft.com/office/drawing/2014/main" id="{9B270080-EE3D-04DA-827E-FBB5DF1CD7FC}"/>
              </a:ext>
            </a:extLst>
          </p:cNvPr>
          <p:cNvGrpSpPr/>
          <p:nvPr/>
        </p:nvGrpSpPr>
        <p:grpSpPr>
          <a:xfrm>
            <a:off x="9954607" y="2106457"/>
            <a:ext cx="1344168" cy="1344168"/>
            <a:chOff x="-1277938" y="3862388"/>
            <a:chExt cx="1284288" cy="1287462"/>
          </a:xfrm>
          <a:solidFill>
            <a:schemeClr val="tx1">
              <a:lumMod val="50000"/>
              <a:lumOff val="50000"/>
            </a:schemeClr>
          </a:solidFill>
        </p:grpSpPr>
        <p:sp>
          <p:nvSpPr>
            <p:cNvPr id="14" name="Freeform 5">
              <a:extLst>
                <a:ext uri="{FF2B5EF4-FFF2-40B4-BE49-F238E27FC236}">
                  <a16:creationId xmlns:a16="http://schemas.microsoft.com/office/drawing/2014/main" id="{33F7B175-22BC-7BD0-B4ED-7D9025716F6C}"/>
                </a:ext>
              </a:extLst>
            </p:cNvPr>
            <p:cNvSpPr>
              <a:spLocks noEditPoints="1"/>
            </p:cNvSpPr>
            <p:nvPr/>
          </p:nvSpPr>
          <p:spPr bwMode="auto">
            <a:xfrm>
              <a:off x="-960438" y="4068763"/>
              <a:ext cx="327025" cy="503237"/>
            </a:xfrm>
            <a:custGeom>
              <a:avLst/>
              <a:gdLst>
                <a:gd name="T0" fmla="*/ 192 w 512"/>
                <a:gd name="T1" fmla="*/ 755 h 787"/>
                <a:gd name="T2" fmla="*/ 224 w 512"/>
                <a:gd name="T3" fmla="*/ 787 h 787"/>
                <a:gd name="T4" fmla="*/ 480 w 512"/>
                <a:gd name="T5" fmla="*/ 787 h 787"/>
                <a:gd name="T6" fmla="*/ 512 w 512"/>
                <a:gd name="T7" fmla="*/ 755 h 787"/>
                <a:gd name="T8" fmla="*/ 512 w 512"/>
                <a:gd name="T9" fmla="*/ 499 h 787"/>
                <a:gd name="T10" fmla="*/ 393 w 512"/>
                <a:gd name="T11" fmla="*/ 345 h 787"/>
                <a:gd name="T12" fmla="*/ 392 w 512"/>
                <a:gd name="T13" fmla="*/ 75 h 787"/>
                <a:gd name="T14" fmla="*/ 121 w 512"/>
                <a:gd name="T15" fmla="*/ 75 h 787"/>
                <a:gd name="T16" fmla="*/ 119 w 512"/>
                <a:gd name="T17" fmla="*/ 345 h 787"/>
                <a:gd name="T18" fmla="*/ 0 w 512"/>
                <a:gd name="T19" fmla="*/ 499 h 787"/>
                <a:gd name="T20" fmla="*/ 0 w 512"/>
                <a:gd name="T21" fmla="*/ 609 h 787"/>
                <a:gd name="T22" fmla="*/ 32 w 512"/>
                <a:gd name="T23" fmla="*/ 641 h 787"/>
                <a:gd name="T24" fmla="*/ 64 w 512"/>
                <a:gd name="T25" fmla="*/ 609 h 787"/>
                <a:gd name="T26" fmla="*/ 64 w 512"/>
                <a:gd name="T27" fmla="*/ 499 h 787"/>
                <a:gd name="T28" fmla="*/ 160 w 512"/>
                <a:gd name="T29" fmla="*/ 403 h 787"/>
                <a:gd name="T30" fmla="*/ 352 w 512"/>
                <a:gd name="T31" fmla="*/ 403 h 787"/>
                <a:gd name="T32" fmla="*/ 448 w 512"/>
                <a:gd name="T33" fmla="*/ 499 h 787"/>
                <a:gd name="T34" fmla="*/ 448 w 512"/>
                <a:gd name="T35" fmla="*/ 723 h 787"/>
                <a:gd name="T36" fmla="*/ 224 w 512"/>
                <a:gd name="T37" fmla="*/ 723 h 787"/>
                <a:gd name="T38" fmla="*/ 192 w 512"/>
                <a:gd name="T39" fmla="*/ 755 h 787"/>
                <a:gd name="T40" fmla="*/ 256 w 512"/>
                <a:gd name="T41" fmla="*/ 83 h 787"/>
                <a:gd name="T42" fmla="*/ 384 w 512"/>
                <a:gd name="T43" fmla="*/ 211 h 787"/>
                <a:gd name="T44" fmla="*/ 256 w 512"/>
                <a:gd name="T45" fmla="*/ 339 h 787"/>
                <a:gd name="T46" fmla="*/ 128 w 512"/>
                <a:gd name="T47" fmla="*/ 211 h 787"/>
                <a:gd name="T48" fmla="*/ 256 w 512"/>
                <a:gd name="T49" fmla="*/ 83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2" h="787">
                  <a:moveTo>
                    <a:pt x="192" y="755"/>
                  </a:moveTo>
                  <a:cubicBezTo>
                    <a:pt x="192" y="773"/>
                    <a:pt x="207" y="787"/>
                    <a:pt x="224" y="787"/>
                  </a:cubicBezTo>
                  <a:cubicBezTo>
                    <a:pt x="480" y="787"/>
                    <a:pt x="480" y="787"/>
                    <a:pt x="480" y="787"/>
                  </a:cubicBezTo>
                  <a:cubicBezTo>
                    <a:pt x="498" y="787"/>
                    <a:pt x="512" y="773"/>
                    <a:pt x="512" y="755"/>
                  </a:cubicBezTo>
                  <a:cubicBezTo>
                    <a:pt x="512" y="499"/>
                    <a:pt x="512" y="499"/>
                    <a:pt x="512" y="499"/>
                  </a:cubicBezTo>
                  <a:cubicBezTo>
                    <a:pt x="512" y="427"/>
                    <a:pt x="463" y="364"/>
                    <a:pt x="393" y="345"/>
                  </a:cubicBezTo>
                  <a:cubicBezTo>
                    <a:pt x="467" y="270"/>
                    <a:pt x="466" y="149"/>
                    <a:pt x="392" y="75"/>
                  </a:cubicBezTo>
                  <a:cubicBezTo>
                    <a:pt x="317" y="0"/>
                    <a:pt x="196" y="0"/>
                    <a:pt x="121" y="75"/>
                  </a:cubicBezTo>
                  <a:cubicBezTo>
                    <a:pt x="46" y="149"/>
                    <a:pt x="45" y="270"/>
                    <a:pt x="119" y="345"/>
                  </a:cubicBezTo>
                  <a:cubicBezTo>
                    <a:pt x="49" y="364"/>
                    <a:pt x="1" y="427"/>
                    <a:pt x="0" y="499"/>
                  </a:cubicBezTo>
                  <a:cubicBezTo>
                    <a:pt x="0" y="609"/>
                    <a:pt x="0" y="609"/>
                    <a:pt x="0" y="609"/>
                  </a:cubicBezTo>
                  <a:cubicBezTo>
                    <a:pt x="0" y="627"/>
                    <a:pt x="15" y="641"/>
                    <a:pt x="32" y="641"/>
                  </a:cubicBezTo>
                  <a:cubicBezTo>
                    <a:pt x="50" y="641"/>
                    <a:pt x="64" y="627"/>
                    <a:pt x="64" y="609"/>
                  </a:cubicBezTo>
                  <a:cubicBezTo>
                    <a:pt x="64" y="499"/>
                    <a:pt x="64" y="499"/>
                    <a:pt x="64" y="499"/>
                  </a:cubicBezTo>
                  <a:cubicBezTo>
                    <a:pt x="64" y="446"/>
                    <a:pt x="107" y="403"/>
                    <a:pt x="160" y="403"/>
                  </a:cubicBezTo>
                  <a:cubicBezTo>
                    <a:pt x="352" y="403"/>
                    <a:pt x="352" y="403"/>
                    <a:pt x="352" y="403"/>
                  </a:cubicBezTo>
                  <a:cubicBezTo>
                    <a:pt x="405" y="403"/>
                    <a:pt x="448" y="446"/>
                    <a:pt x="448" y="499"/>
                  </a:cubicBezTo>
                  <a:cubicBezTo>
                    <a:pt x="448" y="723"/>
                    <a:pt x="448" y="723"/>
                    <a:pt x="448" y="723"/>
                  </a:cubicBezTo>
                  <a:cubicBezTo>
                    <a:pt x="224" y="723"/>
                    <a:pt x="224" y="723"/>
                    <a:pt x="224" y="723"/>
                  </a:cubicBezTo>
                  <a:cubicBezTo>
                    <a:pt x="207" y="723"/>
                    <a:pt x="192" y="737"/>
                    <a:pt x="192" y="755"/>
                  </a:cubicBezTo>
                  <a:close/>
                  <a:moveTo>
                    <a:pt x="256" y="83"/>
                  </a:moveTo>
                  <a:cubicBezTo>
                    <a:pt x="327" y="83"/>
                    <a:pt x="384" y="141"/>
                    <a:pt x="384" y="211"/>
                  </a:cubicBezTo>
                  <a:cubicBezTo>
                    <a:pt x="384" y="282"/>
                    <a:pt x="327" y="339"/>
                    <a:pt x="256" y="339"/>
                  </a:cubicBezTo>
                  <a:cubicBezTo>
                    <a:pt x="186" y="339"/>
                    <a:pt x="128" y="282"/>
                    <a:pt x="128" y="211"/>
                  </a:cubicBezTo>
                  <a:cubicBezTo>
                    <a:pt x="128" y="141"/>
                    <a:pt x="186" y="83"/>
                    <a:pt x="256" y="83"/>
                  </a:cubicBez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35BE3E7C-315C-ACB4-CB2B-0A6B6E1D9153}"/>
                </a:ext>
              </a:extLst>
            </p:cNvPr>
            <p:cNvSpPr>
              <a:spLocks/>
            </p:cNvSpPr>
            <p:nvPr/>
          </p:nvSpPr>
          <p:spPr bwMode="auto">
            <a:xfrm>
              <a:off x="-796925" y="4387850"/>
              <a:ext cx="80963" cy="39687"/>
            </a:xfrm>
            <a:custGeom>
              <a:avLst/>
              <a:gdLst>
                <a:gd name="T0" fmla="*/ 96 w 128"/>
                <a:gd name="T1" fmla="*/ 64 h 64"/>
                <a:gd name="T2" fmla="*/ 128 w 128"/>
                <a:gd name="T3" fmla="*/ 32 h 64"/>
                <a:gd name="T4" fmla="*/ 96 w 128"/>
                <a:gd name="T5" fmla="*/ 0 h 64"/>
                <a:gd name="T6" fmla="*/ 32 w 128"/>
                <a:gd name="T7" fmla="*/ 0 h 64"/>
                <a:gd name="T8" fmla="*/ 0 w 128"/>
                <a:gd name="T9" fmla="*/ 32 h 64"/>
                <a:gd name="T10" fmla="*/ 32 w 128"/>
                <a:gd name="T11" fmla="*/ 64 h 64"/>
                <a:gd name="T12" fmla="*/ 96 w 12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28" h="64">
                  <a:moveTo>
                    <a:pt x="96" y="64"/>
                  </a:moveTo>
                  <a:cubicBezTo>
                    <a:pt x="114" y="64"/>
                    <a:pt x="128" y="50"/>
                    <a:pt x="128" y="32"/>
                  </a:cubicBezTo>
                  <a:cubicBezTo>
                    <a:pt x="128" y="14"/>
                    <a:pt x="114" y="0"/>
                    <a:pt x="96" y="0"/>
                  </a:cubicBezTo>
                  <a:cubicBezTo>
                    <a:pt x="32" y="0"/>
                    <a:pt x="32" y="0"/>
                    <a:pt x="32" y="0"/>
                  </a:cubicBezTo>
                  <a:cubicBezTo>
                    <a:pt x="15" y="0"/>
                    <a:pt x="0" y="14"/>
                    <a:pt x="0" y="32"/>
                  </a:cubicBezTo>
                  <a:cubicBezTo>
                    <a:pt x="0" y="50"/>
                    <a:pt x="15" y="64"/>
                    <a:pt x="32" y="64"/>
                  </a:cubicBezTo>
                  <a:lnTo>
                    <a:pt x="96" y="64"/>
                  </a:ln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91D9A6D5-18C6-D314-78B5-929590014F5E}"/>
                </a:ext>
              </a:extLst>
            </p:cNvPr>
            <p:cNvSpPr>
              <a:spLocks noEditPoints="1"/>
            </p:cNvSpPr>
            <p:nvPr/>
          </p:nvSpPr>
          <p:spPr bwMode="auto">
            <a:xfrm>
              <a:off x="-1277938" y="3862388"/>
              <a:ext cx="1284288" cy="1287462"/>
            </a:xfrm>
            <a:custGeom>
              <a:avLst/>
              <a:gdLst>
                <a:gd name="T0" fmla="*/ 1973 w 2010"/>
                <a:gd name="T1" fmla="*/ 1705 h 2014"/>
                <a:gd name="T2" fmla="*/ 1588 w 2010"/>
                <a:gd name="T3" fmla="*/ 1321 h 2014"/>
                <a:gd name="T4" fmla="*/ 1480 w 2010"/>
                <a:gd name="T5" fmla="*/ 1303 h 2014"/>
                <a:gd name="T6" fmla="*/ 1310 w 2010"/>
                <a:gd name="T7" fmla="*/ 1133 h 2014"/>
                <a:gd name="T8" fmla="*/ 1147 w 2010"/>
                <a:gd name="T9" fmla="*/ 212 h 2014"/>
                <a:gd name="T10" fmla="*/ 221 w 2010"/>
                <a:gd name="T11" fmla="*/ 346 h 2014"/>
                <a:gd name="T12" fmla="*/ 326 w 2010"/>
                <a:gd name="T13" fmla="*/ 1276 h 2014"/>
                <a:gd name="T14" fmla="*/ 371 w 2010"/>
                <a:gd name="T15" fmla="*/ 1271 h 2014"/>
                <a:gd name="T16" fmla="*/ 367 w 2010"/>
                <a:gd name="T17" fmla="*/ 1226 h 2014"/>
                <a:gd name="T18" fmla="*/ 277 w 2010"/>
                <a:gd name="T19" fmla="*/ 376 h 2014"/>
                <a:gd name="T20" fmla="*/ 1126 w 2010"/>
                <a:gd name="T21" fmla="*/ 275 h 2014"/>
                <a:gd name="T22" fmla="*/ 1238 w 2010"/>
                <a:gd name="T23" fmla="*/ 1123 h 2014"/>
                <a:gd name="T24" fmla="*/ 1214 w 2010"/>
                <a:gd name="T25" fmla="*/ 1153 h 2014"/>
                <a:gd name="T26" fmla="*/ 1212 w 2010"/>
                <a:gd name="T27" fmla="*/ 1155 h 2014"/>
                <a:gd name="T28" fmla="*/ 1152 w 2010"/>
                <a:gd name="T29" fmla="*/ 1215 h 2014"/>
                <a:gd name="T30" fmla="*/ 1149 w 2010"/>
                <a:gd name="T31" fmla="*/ 1218 h 2014"/>
                <a:gd name="T32" fmla="*/ 1119 w 2010"/>
                <a:gd name="T33" fmla="*/ 1241 h 2014"/>
                <a:gd name="T34" fmla="*/ 753 w 2010"/>
                <a:gd name="T35" fmla="*/ 1365 h 2014"/>
                <a:gd name="T36" fmla="*/ 723 w 2010"/>
                <a:gd name="T37" fmla="*/ 1364 h 2014"/>
                <a:gd name="T38" fmla="*/ 689 w 2010"/>
                <a:gd name="T39" fmla="*/ 1394 h 2014"/>
                <a:gd name="T40" fmla="*/ 720 w 2010"/>
                <a:gd name="T41" fmla="*/ 1428 h 2014"/>
                <a:gd name="T42" fmla="*/ 753 w 2010"/>
                <a:gd name="T43" fmla="*/ 1429 h 2014"/>
                <a:gd name="T44" fmla="*/ 1129 w 2010"/>
                <a:gd name="T45" fmla="*/ 1314 h 2014"/>
                <a:gd name="T46" fmla="*/ 1317 w 2010"/>
                <a:gd name="T47" fmla="*/ 1502 h 2014"/>
                <a:gd name="T48" fmla="*/ 1362 w 2010"/>
                <a:gd name="T49" fmla="*/ 1502 h 2014"/>
                <a:gd name="T50" fmla="*/ 1498 w 2010"/>
                <a:gd name="T51" fmla="*/ 1366 h 2014"/>
                <a:gd name="T52" fmla="*/ 1543 w 2010"/>
                <a:gd name="T53" fmla="*/ 1366 h 2014"/>
                <a:gd name="T54" fmla="*/ 1928 w 2010"/>
                <a:gd name="T55" fmla="*/ 1751 h 2014"/>
                <a:gd name="T56" fmla="*/ 1928 w 2010"/>
                <a:gd name="T57" fmla="*/ 1796 h 2014"/>
                <a:gd name="T58" fmla="*/ 1792 w 2010"/>
                <a:gd name="T59" fmla="*/ 1932 h 2014"/>
                <a:gd name="T60" fmla="*/ 1769 w 2010"/>
                <a:gd name="T61" fmla="*/ 1941 h 2014"/>
                <a:gd name="T62" fmla="*/ 1747 w 2010"/>
                <a:gd name="T63" fmla="*/ 1932 h 2014"/>
                <a:gd name="T64" fmla="*/ 1495 w 2010"/>
                <a:gd name="T65" fmla="*/ 1680 h 2014"/>
                <a:gd name="T66" fmla="*/ 1450 w 2010"/>
                <a:gd name="T67" fmla="*/ 1680 h 2014"/>
                <a:gd name="T68" fmla="*/ 1449 w 2010"/>
                <a:gd name="T69" fmla="*/ 1725 h 2014"/>
                <a:gd name="T70" fmla="*/ 1701 w 2010"/>
                <a:gd name="T71" fmla="*/ 1977 h 2014"/>
                <a:gd name="T72" fmla="*/ 1837 w 2010"/>
                <a:gd name="T73" fmla="*/ 1977 h 2014"/>
                <a:gd name="T74" fmla="*/ 1973 w 2010"/>
                <a:gd name="T75" fmla="*/ 1841 h 2014"/>
                <a:gd name="T76" fmla="*/ 1973 w 2010"/>
                <a:gd name="T77" fmla="*/ 1705 h 2014"/>
                <a:gd name="T78" fmla="*/ 1271 w 2010"/>
                <a:gd name="T79" fmla="*/ 1185 h 2014"/>
                <a:gd name="T80" fmla="*/ 1430 w 2010"/>
                <a:gd name="T81" fmla="*/ 1343 h 2014"/>
                <a:gd name="T82" fmla="*/ 1339 w 2010"/>
                <a:gd name="T83" fmla="*/ 1434 h 2014"/>
                <a:gd name="T84" fmla="*/ 1181 w 2010"/>
                <a:gd name="T85" fmla="*/ 1275 h 2014"/>
                <a:gd name="T86" fmla="*/ 1271 w 2010"/>
                <a:gd name="T87" fmla="*/ 1185 h 2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10" h="2014">
                  <a:moveTo>
                    <a:pt x="1973" y="1705"/>
                  </a:moveTo>
                  <a:cubicBezTo>
                    <a:pt x="1588" y="1321"/>
                    <a:pt x="1588" y="1321"/>
                    <a:pt x="1588" y="1321"/>
                  </a:cubicBezTo>
                  <a:cubicBezTo>
                    <a:pt x="1559" y="1293"/>
                    <a:pt x="1516" y="1286"/>
                    <a:pt x="1480" y="1303"/>
                  </a:cubicBezTo>
                  <a:cubicBezTo>
                    <a:pt x="1310" y="1133"/>
                    <a:pt x="1310" y="1133"/>
                    <a:pt x="1310" y="1133"/>
                  </a:cubicBezTo>
                  <a:cubicBezTo>
                    <a:pt x="1513" y="832"/>
                    <a:pt x="1441" y="425"/>
                    <a:pt x="1147" y="212"/>
                  </a:cubicBezTo>
                  <a:cubicBezTo>
                    <a:pt x="853" y="0"/>
                    <a:pt x="443" y="59"/>
                    <a:pt x="221" y="346"/>
                  </a:cubicBezTo>
                  <a:cubicBezTo>
                    <a:pt x="0" y="634"/>
                    <a:pt x="46" y="1045"/>
                    <a:pt x="326" y="1276"/>
                  </a:cubicBezTo>
                  <a:cubicBezTo>
                    <a:pt x="340" y="1287"/>
                    <a:pt x="360" y="1285"/>
                    <a:pt x="371" y="1271"/>
                  </a:cubicBezTo>
                  <a:cubicBezTo>
                    <a:pt x="383" y="1258"/>
                    <a:pt x="381" y="1237"/>
                    <a:pt x="367" y="1226"/>
                  </a:cubicBezTo>
                  <a:cubicBezTo>
                    <a:pt x="109" y="1015"/>
                    <a:pt x="69" y="636"/>
                    <a:pt x="277" y="376"/>
                  </a:cubicBezTo>
                  <a:cubicBezTo>
                    <a:pt x="485" y="115"/>
                    <a:pt x="863" y="70"/>
                    <a:pt x="1126" y="275"/>
                  </a:cubicBezTo>
                  <a:cubicBezTo>
                    <a:pt x="1389" y="479"/>
                    <a:pt x="1439" y="857"/>
                    <a:pt x="1238" y="1123"/>
                  </a:cubicBezTo>
                  <a:cubicBezTo>
                    <a:pt x="1230" y="1133"/>
                    <a:pt x="1222" y="1143"/>
                    <a:pt x="1214" y="1153"/>
                  </a:cubicBezTo>
                  <a:cubicBezTo>
                    <a:pt x="1213" y="1154"/>
                    <a:pt x="1212" y="1154"/>
                    <a:pt x="1212" y="1155"/>
                  </a:cubicBezTo>
                  <a:cubicBezTo>
                    <a:pt x="1193" y="1177"/>
                    <a:pt x="1173" y="1197"/>
                    <a:pt x="1152" y="1215"/>
                  </a:cubicBezTo>
                  <a:cubicBezTo>
                    <a:pt x="1151" y="1216"/>
                    <a:pt x="1150" y="1217"/>
                    <a:pt x="1149" y="1218"/>
                  </a:cubicBezTo>
                  <a:cubicBezTo>
                    <a:pt x="1139" y="1226"/>
                    <a:pt x="1129" y="1234"/>
                    <a:pt x="1119" y="1241"/>
                  </a:cubicBezTo>
                  <a:cubicBezTo>
                    <a:pt x="1014" y="1322"/>
                    <a:pt x="885" y="1365"/>
                    <a:pt x="753" y="1365"/>
                  </a:cubicBezTo>
                  <a:cubicBezTo>
                    <a:pt x="743" y="1365"/>
                    <a:pt x="733" y="1365"/>
                    <a:pt x="723" y="1364"/>
                  </a:cubicBezTo>
                  <a:cubicBezTo>
                    <a:pt x="705" y="1363"/>
                    <a:pt x="690" y="1377"/>
                    <a:pt x="689" y="1394"/>
                  </a:cubicBezTo>
                  <a:cubicBezTo>
                    <a:pt x="688" y="1412"/>
                    <a:pt x="702" y="1427"/>
                    <a:pt x="720" y="1428"/>
                  </a:cubicBezTo>
                  <a:cubicBezTo>
                    <a:pt x="731" y="1429"/>
                    <a:pt x="742" y="1429"/>
                    <a:pt x="753" y="1429"/>
                  </a:cubicBezTo>
                  <a:cubicBezTo>
                    <a:pt x="887" y="1429"/>
                    <a:pt x="1018" y="1389"/>
                    <a:pt x="1129" y="1314"/>
                  </a:cubicBezTo>
                  <a:cubicBezTo>
                    <a:pt x="1317" y="1502"/>
                    <a:pt x="1317" y="1502"/>
                    <a:pt x="1317" y="1502"/>
                  </a:cubicBezTo>
                  <a:cubicBezTo>
                    <a:pt x="1329" y="1514"/>
                    <a:pt x="1350" y="1514"/>
                    <a:pt x="1362" y="1502"/>
                  </a:cubicBezTo>
                  <a:cubicBezTo>
                    <a:pt x="1498" y="1366"/>
                    <a:pt x="1498" y="1366"/>
                    <a:pt x="1498" y="1366"/>
                  </a:cubicBezTo>
                  <a:cubicBezTo>
                    <a:pt x="1511" y="1354"/>
                    <a:pt x="1530" y="1354"/>
                    <a:pt x="1543" y="1366"/>
                  </a:cubicBezTo>
                  <a:cubicBezTo>
                    <a:pt x="1928" y="1751"/>
                    <a:pt x="1928" y="1751"/>
                    <a:pt x="1928" y="1751"/>
                  </a:cubicBezTo>
                  <a:cubicBezTo>
                    <a:pt x="1940" y="1763"/>
                    <a:pt x="1940" y="1783"/>
                    <a:pt x="1928" y="1796"/>
                  </a:cubicBezTo>
                  <a:cubicBezTo>
                    <a:pt x="1792" y="1932"/>
                    <a:pt x="1792" y="1932"/>
                    <a:pt x="1792" y="1932"/>
                  </a:cubicBezTo>
                  <a:cubicBezTo>
                    <a:pt x="1786" y="1938"/>
                    <a:pt x="1778" y="1941"/>
                    <a:pt x="1769" y="1941"/>
                  </a:cubicBezTo>
                  <a:cubicBezTo>
                    <a:pt x="1761" y="1941"/>
                    <a:pt x="1753" y="1938"/>
                    <a:pt x="1747" y="1932"/>
                  </a:cubicBezTo>
                  <a:cubicBezTo>
                    <a:pt x="1495" y="1680"/>
                    <a:pt x="1495" y="1680"/>
                    <a:pt x="1495" y="1680"/>
                  </a:cubicBezTo>
                  <a:cubicBezTo>
                    <a:pt x="1482" y="1667"/>
                    <a:pt x="1462" y="1668"/>
                    <a:pt x="1450" y="1680"/>
                  </a:cubicBezTo>
                  <a:cubicBezTo>
                    <a:pt x="1437" y="1692"/>
                    <a:pt x="1437" y="1712"/>
                    <a:pt x="1449" y="1725"/>
                  </a:cubicBezTo>
                  <a:cubicBezTo>
                    <a:pt x="1701" y="1977"/>
                    <a:pt x="1701" y="1977"/>
                    <a:pt x="1701" y="1977"/>
                  </a:cubicBezTo>
                  <a:cubicBezTo>
                    <a:pt x="1739" y="2014"/>
                    <a:pt x="1800" y="2014"/>
                    <a:pt x="1837" y="1977"/>
                  </a:cubicBezTo>
                  <a:cubicBezTo>
                    <a:pt x="1973" y="1841"/>
                    <a:pt x="1973" y="1841"/>
                    <a:pt x="1973" y="1841"/>
                  </a:cubicBezTo>
                  <a:cubicBezTo>
                    <a:pt x="2010" y="1804"/>
                    <a:pt x="2010" y="1743"/>
                    <a:pt x="1973" y="1705"/>
                  </a:cubicBezTo>
                  <a:close/>
                  <a:moveTo>
                    <a:pt x="1271" y="1185"/>
                  </a:moveTo>
                  <a:cubicBezTo>
                    <a:pt x="1430" y="1343"/>
                    <a:pt x="1430" y="1343"/>
                    <a:pt x="1430" y="1343"/>
                  </a:cubicBezTo>
                  <a:cubicBezTo>
                    <a:pt x="1339" y="1434"/>
                    <a:pt x="1339" y="1434"/>
                    <a:pt x="1339" y="1434"/>
                  </a:cubicBezTo>
                  <a:cubicBezTo>
                    <a:pt x="1181" y="1275"/>
                    <a:pt x="1181" y="1275"/>
                    <a:pt x="1181" y="1275"/>
                  </a:cubicBezTo>
                  <a:cubicBezTo>
                    <a:pt x="1214" y="1248"/>
                    <a:pt x="1244" y="1218"/>
                    <a:pt x="1271" y="1185"/>
                  </a:cubicBez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E2454F1C-650C-265C-2411-904D66659621}"/>
                </a:ext>
              </a:extLst>
            </p:cNvPr>
            <p:cNvSpPr>
              <a:spLocks/>
            </p:cNvSpPr>
            <p:nvPr/>
          </p:nvSpPr>
          <p:spPr bwMode="auto">
            <a:xfrm>
              <a:off x="-817563" y="4241800"/>
              <a:ext cx="384175" cy="452437"/>
            </a:xfrm>
            <a:custGeom>
              <a:avLst/>
              <a:gdLst>
                <a:gd name="T0" fmla="*/ 32 w 601"/>
                <a:gd name="T1" fmla="*/ 643 h 708"/>
                <a:gd name="T2" fmla="*/ 0 w 601"/>
                <a:gd name="T3" fmla="*/ 675 h 708"/>
                <a:gd name="T4" fmla="*/ 32 w 601"/>
                <a:gd name="T5" fmla="*/ 707 h 708"/>
                <a:gd name="T6" fmla="*/ 463 w 601"/>
                <a:gd name="T7" fmla="*/ 497 h 708"/>
                <a:gd name="T8" fmla="*/ 558 w 601"/>
                <a:gd name="T9" fmla="*/ 27 h 708"/>
                <a:gd name="T10" fmla="*/ 519 w 601"/>
                <a:gd name="T11" fmla="*/ 4 h 708"/>
                <a:gd name="T12" fmla="*/ 496 w 601"/>
                <a:gd name="T13" fmla="*/ 43 h 708"/>
                <a:gd name="T14" fmla="*/ 412 w 601"/>
                <a:gd name="T15" fmla="*/ 458 h 708"/>
                <a:gd name="T16" fmla="*/ 32 w 601"/>
                <a:gd name="T17" fmla="*/ 64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1" h="708">
                  <a:moveTo>
                    <a:pt x="32" y="643"/>
                  </a:moveTo>
                  <a:cubicBezTo>
                    <a:pt x="15" y="643"/>
                    <a:pt x="0" y="657"/>
                    <a:pt x="0" y="675"/>
                  </a:cubicBezTo>
                  <a:cubicBezTo>
                    <a:pt x="0" y="693"/>
                    <a:pt x="15" y="707"/>
                    <a:pt x="32" y="707"/>
                  </a:cubicBezTo>
                  <a:cubicBezTo>
                    <a:pt x="201" y="708"/>
                    <a:pt x="360" y="630"/>
                    <a:pt x="463" y="497"/>
                  </a:cubicBezTo>
                  <a:cubicBezTo>
                    <a:pt x="566" y="364"/>
                    <a:pt x="601" y="190"/>
                    <a:pt x="558" y="27"/>
                  </a:cubicBezTo>
                  <a:cubicBezTo>
                    <a:pt x="554" y="10"/>
                    <a:pt x="537" y="0"/>
                    <a:pt x="519" y="4"/>
                  </a:cubicBezTo>
                  <a:cubicBezTo>
                    <a:pt x="502" y="9"/>
                    <a:pt x="492" y="26"/>
                    <a:pt x="496" y="43"/>
                  </a:cubicBezTo>
                  <a:cubicBezTo>
                    <a:pt x="534" y="187"/>
                    <a:pt x="503" y="340"/>
                    <a:pt x="412" y="458"/>
                  </a:cubicBezTo>
                  <a:cubicBezTo>
                    <a:pt x="321" y="575"/>
                    <a:pt x="181" y="644"/>
                    <a:pt x="32" y="643"/>
                  </a:cubicBez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C5899303-91C8-7417-1EE8-CD0BA9144B99}"/>
                </a:ext>
              </a:extLst>
            </p:cNvPr>
            <p:cNvSpPr>
              <a:spLocks/>
            </p:cNvSpPr>
            <p:nvPr/>
          </p:nvSpPr>
          <p:spPr bwMode="auto">
            <a:xfrm>
              <a:off x="-1182688" y="3956050"/>
              <a:ext cx="566738" cy="655637"/>
            </a:xfrm>
            <a:custGeom>
              <a:avLst/>
              <a:gdLst>
                <a:gd name="T0" fmla="*/ 866 w 887"/>
                <a:gd name="T1" fmla="*/ 134 h 1025"/>
                <a:gd name="T2" fmla="*/ 160 w 887"/>
                <a:gd name="T3" fmla="*/ 294 h 1025"/>
                <a:gd name="T4" fmla="*/ 240 w 887"/>
                <a:gd name="T5" fmla="*/ 1014 h 1025"/>
                <a:gd name="T6" fmla="*/ 272 w 887"/>
                <a:gd name="T7" fmla="*/ 1021 h 1025"/>
                <a:gd name="T8" fmla="*/ 293 w 887"/>
                <a:gd name="T9" fmla="*/ 997 h 1025"/>
                <a:gd name="T10" fmla="*/ 283 w 887"/>
                <a:gd name="T11" fmla="*/ 967 h 1025"/>
                <a:gd name="T12" fmla="*/ 212 w 887"/>
                <a:gd name="T13" fmla="*/ 332 h 1025"/>
                <a:gd name="T14" fmla="*/ 835 w 887"/>
                <a:gd name="T15" fmla="*/ 190 h 1025"/>
                <a:gd name="T16" fmla="*/ 879 w 887"/>
                <a:gd name="T17" fmla="*/ 178 h 1025"/>
                <a:gd name="T18" fmla="*/ 866 w 887"/>
                <a:gd name="T19" fmla="*/ 134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7" h="1025">
                  <a:moveTo>
                    <a:pt x="866" y="134"/>
                  </a:moveTo>
                  <a:cubicBezTo>
                    <a:pt x="625" y="0"/>
                    <a:pt x="320" y="69"/>
                    <a:pt x="160" y="294"/>
                  </a:cubicBezTo>
                  <a:cubicBezTo>
                    <a:pt x="0" y="520"/>
                    <a:pt x="34" y="830"/>
                    <a:pt x="240" y="1014"/>
                  </a:cubicBezTo>
                  <a:cubicBezTo>
                    <a:pt x="248" y="1022"/>
                    <a:pt x="261" y="1025"/>
                    <a:pt x="272" y="1021"/>
                  </a:cubicBezTo>
                  <a:cubicBezTo>
                    <a:pt x="283" y="1018"/>
                    <a:pt x="291" y="1009"/>
                    <a:pt x="293" y="997"/>
                  </a:cubicBezTo>
                  <a:cubicBezTo>
                    <a:pt x="295" y="986"/>
                    <a:pt x="291" y="974"/>
                    <a:pt x="283" y="967"/>
                  </a:cubicBezTo>
                  <a:cubicBezTo>
                    <a:pt x="101" y="804"/>
                    <a:pt x="71" y="530"/>
                    <a:pt x="212" y="332"/>
                  </a:cubicBezTo>
                  <a:cubicBezTo>
                    <a:pt x="354" y="133"/>
                    <a:pt x="622" y="72"/>
                    <a:pt x="835" y="190"/>
                  </a:cubicBezTo>
                  <a:cubicBezTo>
                    <a:pt x="851" y="199"/>
                    <a:pt x="870" y="193"/>
                    <a:pt x="879" y="178"/>
                  </a:cubicBezTo>
                  <a:cubicBezTo>
                    <a:pt x="887" y="162"/>
                    <a:pt x="882" y="143"/>
                    <a:pt x="866" y="134"/>
                  </a:cubicBez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2B422F42-90AB-B620-7A69-84207D22B808}"/>
                </a:ext>
              </a:extLst>
            </p:cNvPr>
            <p:cNvSpPr>
              <a:spLocks/>
            </p:cNvSpPr>
            <p:nvPr/>
          </p:nvSpPr>
          <p:spPr bwMode="auto">
            <a:xfrm>
              <a:off x="-1063625" y="5000625"/>
              <a:ext cx="165100" cy="41275"/>
            </a:xfrm>
            <a:custGeom>
              <a:avLst/>
              <a:gdLst>
                <a:gd name="T0" fmla="*/ 32 w 256"/>
                <a:gd name="T1" fmla="*/ 0 h 64"/>
                <a:gd name="T2" fmla="*/ 0 w 256"/>
                <a:gd name="T3" fmla="*/ 32 h 64"/>
                <a:gd name="T4" fmla="*/ 32 w 256"/>
                <a:gd name="T5" fmla="*/ 64 h 64"/>
                <a:gd name="T6" fmla="*/ 224 w 256"/>
                <a:gd name="T7" fmla="*/ 64 h 64"/>
                <a:gd name="T8" fmla="*/ 256 w 256"/>
                <a:gd name="T9" fmla="*/ 32 h 64"/>
                <a:gd name="T10" fmla="*/ 224 w 256"/>
                <a:gd name="T11" fmla="*/ 0 h 64"/>
                <a:gd name="T12" fmla="*/ 32 w 25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256" h="64">
                  <a:moveTo>
                    <a:pt x="32" y="0"/>
                  </a:moveTo>
                  <a:cubicBezTo>
                    <a:pt x="15" y="0"/>
                    <a:pt x="0" y="14"/>
                    <a:pt x="0" y="32"/>
                  </a:cubicBezTo>
                  <a:cubicBezTo>
                    <a:pt x="0" y="50"/>
                    <a:pt x="15" y="64"/>
                    <a:pt x="32" y="64"/>
                  </a:cubicBezTo>
                  <a:cubicBezTo>
                    <a:pt x="224" y="64"/>
                    <a:pt x="224" y="64"/>
                    <a:pt x="224" y="64"/>
                  </a:cubicBezTo>
                  <a:cubicBezTo>
                    <a:pt x="242" y="64"/>
                    <a:pt x="256" y="50"/>
                    <a:pt x="256" y="32"/>
                  </a:cubicBezTo>
                  <a:cubicBezTo>
                    <a:pt x="256" y="14"/>
                    <a:pt x="242" y="0"/>
                    <a:pt x="224" y="0"/>
                  </a:cubicBezTo>
                  <a:lnTo>
                    <a:pt x="32" y="0"/>
                  </a:ln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CB378063-F24F-B123-CC02-3EF5D1F71680}"/>
                </a:ext>
              </a:extLst>
            </p:cNvPr>
            <p:cNvSpPr>
              <a:spLocks/>
            </p:cNvSpPr>
            <p:nvPr/>
          </p:nvSpPr>
          <p:spPr bwMode="auto">
            <a:xfrm>
              <a:off x="-1165225" y="4529138"/>
              <a:ext cx="573088" cy="614362"/>
            </a:xfrm>
            <a:custGeom>
              <a:avLst/>
              <a:gdLst>
                <a:gd name="T0" fmla="*/ 800 w 896"/>
                <a:gd name="T1" fmla="*/ 451 h 963"/>
                <a:gd name="T2" fmla="*/ 448 w 896"/>
                <a:gd name="T3" fmla="*/ 451 h 963"/>
                <a:gd name="T4" fmla="*/ 448 w 896"/>
                <a:gd name="T5" fmla="*/ 35 h 963"/>
                <a:gd name="T6" fmla="*/ 425 w 896"/>
                <a:gd name="T7" fmla="*/ 4 h 963"/>
                <a:gd name="T8" fmla="*/ 389 w 896"/>
                <a:gd name="T9" fmla="*/ 19 h 963"/>
                <a:gd name="T10" fmla="*/ 142 w 896"/>
                <a:gd name="T11" fmla="*/ 451 h 963"/>
                <a:gd name="T12" fmla="*/ 96 w 896"/>
                <a:gd name="T13" fmla="*/ 451 h 963"/>
                <a:gd name="T14" fmla="*/ 0 w 896"/>
                <a:gd name="T15" fmla="*/ 547 h 963"/>
                <a:gd name="T16" fmla="*/ 0 w 896"/>
                <a:gd name="T17" fmla="*/ 867 h 963"/>
                <a:gd name="T18" fmla="*/ 96 w 896"/>
                <a:gd name="T19" fmla="*/ 963 h 963"/>
                <a:gd name="T20" fmla="*/ 800 w 896"/>
                <a:gd name="T21" fmla="*/ 963 h 963"/>
                <a:gd name="T22" fmla="*/ 896 w 896"/>
                <a:gd name="T23" fmla="*/ 867 h 963"/>
                <a:gd name="T24" fmla="*/ 896 w 896"/>
                <a:gd name="T25" fmla="*/ 803 h 963"/>
                <a:gd name="T26" fmla="*/ 864 w 896"/>
                <a:gd name="T27" fmla="*/ 771 h 963"/>
                <a:gd name="T28" fmla="*/ 832 w 896"/>
                <a:gd name="T29" fmla="*/ 803 h 963"/>
                <a:gd name="T30" fmla="*/ 832 w 896"/>
                <a:gd name="T31" fmla="*/ 867 h 963"/>
                <a:gd name="T32" fmla="*/ 800 w 896"/>
                <a:gd name="T33" fmla="*/ 899 h 963"/>
                <a:gd name="T34" fmla="*/ 96 w 896"/>
                <a:gd name="T35" fmla="*/ 899 h 963"/>
                <a:gd name="T36" fmla="*/ 64 w 896"/>
                <a:gd name="T37" fmla="*/ 867 h 963"/>
                <a:gd name="T38" fmla="*/ 64 w 896"/>
                <a:gd name="T39" fmla="*/ 547 h 963"/>
                <a:gd name="T40" fmla="*/ 96 w 896"/>
                <a:gd name="T41" fmla="*/ 515 h 963"/>
                <a:gd name="T42" fmla="*/ 160 w 896"/>
                <a:gd name="T43" fmla="*/ 515 h 963"/>
                <a:gd name="T44" fmla="*/ 188 w 896"/>
                <a:gd name="T45" fmla="*/ 499 h 963"/>
                <a:gd name="T46" fmla="*/ 384 w 896"/>
                <a:gd name="T47" fmla="*/ 156 h 963"/>
                <a:gd name="T48" fmla="*/ 384 w 896"/>
                <a:gd name="T49" fmla="*/ 483 h 963"/>
                <a:gd name="T50" fmla="*/ 416 w 896"/>
                <a:gd name="T51" fmla="*/ 515 h 963"/>
                <a:gd name="T52" fmla="*/ 800 w 896"/>
                <a:gd name="T53" fmla="*/ 515 h 963"/>
                <a:gd name="T54" fmla="*/ 832 w 896"/>
                <a:gd name="T55" fmla="*/ 547 h 963"/>
                <a:gd name="T56" fmla="*/ 832 w 896"/>
                <a:gd name="T57" fmla="*/ 611 h 963"/>
                <a:gd name="T58" fmla="*/ 864 w 896"/>
                <a:gd name="T59" fmla="*/ 643 h 963"/>
                <a:gd name="T60" fmla="*/ 896 w 896"/>
                <a:gd name="T61" fmla="*/ 611 h 963"/>
                <a:gd name="T62" fmla="*/ 896 w 896"/>
                <a:gd name="T63" fmla="*/ 547 h 963"/>
                <a:gd name="T64" fmla="*/ 800 w 896"/>
                <a:gd name="T65" fmla="*/ 451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6" h="963">
                  <a:moveTo>
                    <a:pt x="800" y="451"/>
                  </a:moveTo>
                  <a:cubicBezTo>
                    <a:pt x="448" y="451"/>
                    <a:pt x="448" y="451"/>
                    <a:pt x="448" y="451"/>
                  </a:cubicBezTo>
                  <a:cubicBezTo>
                    <a:pt x="448" y="35"/>
                    <a:pt x="448" y="35"/>
                    <a:pt x="448" y="35"/>
                  </a:cubicBezTo>
                  <a:cubicBezTo>
                    <a:pt x="448" y="21"/>
                    <a:pt x="439" y="8"/>
                    <a:pt x="425" y="4"/>
                  </a:cubicBezTo>
                  <a:cubicBezTo>
                    <a:pt x="411" y="0"/>
                    <a:pt x="396" y="6"/>
                    <a:pt x="389" y="19"/>
                  </a:cubicBezTo>
                  <a:cubicBezTo>
                    <a:pt x="142" y="451"/>
                    <a:pt x="142" y="451"/>
                    <a:pt x="142" y="451"/>
                  </a:cubicBezTo>
                  <a:cubicBezTo>
                    <a:pt x="96" y="451"/>
                    <a:pt x="96" y="451"/>
                    <a:pt x="96" y="451"/>
                  </a:cubicBezTo>
                  <a:cubicBezTo>
                    <a:pt x="43" y="451"/>
                    <a:pt x="0" y="494"/>
                    <a:pt x="0" y="547"/>
                  </a:cubicBezTo>
                  <a:cubicBezTo>
                    <a:pt x="0" y="867"/>
                    <a:pt x="0" y="867"/>
                    <a:pt x="0" y="867"/>
                  </a:cubicBezTo>
                  <a:cubicBezTo>
                    <a:pt x="0" y="920"/>
                    <a:pt x="43" y="963"/>
                    <a:pt x="96" y="963"/>
                  </a:cubicBezTo>
                  <a:cubicBezTo>
                    <a:pt x="800" y="963"/>
                    <a:pt x="800" y="963"/>
                    <a:pt x="800" y="963"/>
                  </a:cubicBezTo>
                  <a:cubicBezTo>
                    <a:pt x="853" y="963"/>
                    <a:pt x="896" y="920"/>
                    <a:pt x="896" y="867"/>
                  </a:cubicBezTo>
                  <a:cubicBezTo>
                    <a:pt x="896" y="803"/>
                    <a:pt x="896" y="803"/>
                    <a:pt x="896" y="803"/>
                  </a:cubicBezTo>
                  <a:cubicBezTo>
                    <a:pt x="896" y="785"/>
                    <a:pt x="882" y="771"/>
                    <a:pt x="864" y="771"/>
                  </a:cubicBezTo>
                  <a:cubicBezTo>
                    <a:pt x="847" y="771"/>
                    <a:pt x="832" y="785"/>
                    <a:pt x="832" y="803"/>
                  </a:cubicBezTo>
                  <a:cubicBezTo>
                    <a:pt x="832" y="867"/>
                    <a:pt x="832" y="867"/>
                    <a:pt x="832" y="867"/>
                  </a:cubicBezTo>
                  <a:cubicBezTo>
                    <a:pt x="832" y="885"/>
                    <a:pt x="818" y="899"/>
                    <a:pt x="800" y="899"/>
                  </a:cubicBezTo>
                  <a:cubicBezTo>
                    <a:pt x="96" y="899"/>
                    <a:pt x="96" y="899"/>
                    <a:pt x="96" y="899"/>
                  </a:cubicBezTo>
                  <a:cubicBezTo>
                    <a:pt x="79" y="899"/>
                    <a:pt x="64" y="885"/>
                    <a:pt x="64" y="867"/>
                  </a:cubicBezTo>
                  <a:cubicBezTo>
                    <a:pt x="64" y="547"/>
                    <a:pt x="64" y="547"/>
                    <a:pt x="64" y="547"/>
                  </a:cubicBezTo>
                  <a:cubicBezTo>
                    <a:pt x="64" y="529"/>
                    <a:pt x="79" y="515"/>
                    <a:pt x="96" y="515"/>
                  </a:cubicBezTo>
                  <a:cubicBezTo>
                    <a:pt x="160" y="515"/>
                    <a:pt x="160" y="515"/>
                    <a:pt x="160" y="515"/>
                  </a:cubicBezTo>
                  <a:cubicBezTo>
                    <a:pt x="172" y="515"/>
                    <a:pt x="182" y="509"/>
                    <a:pt x="188" y="499"/>
                  </a:cubicBezTo>
                  <a:cubicBezTo>
                    <a:pt x="384" y="156"/>
                    <a:pt x="384" y="156"/>
                    <a:pt x="384" y="156"/>
                  </a:cubicBezTo>
                  <a:cubicBezTo>
                    <a:pt x="384" y="483"/>
                    <a:pt x="384" y="483"/>
                    <a:pt x="384" y="483"/>
                  </a:cubicBezTo>
                  <a:cubicBezTo>
                    <a:pt x="384" y="501"/>
                    <a:pt x="399" y="515"/>
                    <a:pt x="416" y="515"/>
                  </a:cubicBezTo>
                  <a:cubicBezTo>
                    <a:pt x="800" y="515"/>
                    <a:pt x="800" y="515"/>
                    <a:pt x="800" y="515"/>
                  </a:cubicBezTo>
                  <a:cubicBezTo>
                    <a:pt x="818" y="515"/>
                    <a:pt x="832" y="529"/>
                    <a:pt x="832" y="547"/>
                  </a:cubicBezTo>
                  <a:cubicBezTo>
                    <a:pt x="832" y="611"/>
                    <a:pt x="832" y="611"/>
                    <a:pt x="832" y="611"/>
                  </a:cubicBezTo>
                  <a:cubicBezTo>
                    <a:pt x="832" y="629"/>
                    <a:pt x="847" y="643"/>
                    <a:pt x="864" y="643"/>
                  </a:cubicBezTo>
                  <a:cubicBezTo>
                    <a:pt x="882" y="643"/>
                    <a:pt x="896" y="629"/>
                    <a:pt x="896" y="611"/>
                  </a:cubicBezTo>
                  <a:cubicBezTo>
                    <a:pt x="896" y="547"/>
                    <a:pt x="896" y="547"/>
                    <a:pt x="896" y="547"/>
                  </a:cubicBezTo>
                  <a:cubicBezTo>
                    <a:pt x="896" y="494"/>
                    <a:pt x="853" y="451"/>
                    <a:pt x="800" y="451"/>
                  </a:cubicBez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54FD3557-70D9-7030-088C-21325534D6D8}"/>
                </a:ext>
              </a:extLst>
            </p:cNvPr>
            <p:cNvSpPr>
              <a:spLocks/>
            </p:cNvSpPr>
            <p:nvPr/>
          </p:nvSpPr>
          <p:spPr bwMode="auto">
            <a:xfrm>
              <a:off x="-1022350" y="4919663"/>
              <a:ext cx="184150" cy="39687"/>
            </a:xfrm>
            <a:custGeom>
              <a:avLst/>
              <a:gdLst>
                <a:gd name="T0" fmla="*/ 288 w 288"/>
                <a:gd name="T1" fmla="*/ 32 h 64"/>
                <a:gd name="T2" fmla="*/ 256 w 288"/>
                <a:gd name="T3" fmla="*/ 0 h 64"/>
                <a:gd name="T4" fmla="*/ 32 w 288"/>
                <a:gd name="T5" fmla="*/ 0 h 64"/>
                <a:gd name="T6" fmla="*/ 0 w 288"/>
                <a:gd name="T7" fmla="*/ 32 h 64"/>
                <a:gd name="T8" fmla="*/ 32 w 288"/>
                <a:gd name="T9" fmla="*/ 64 h 64"/>
                <a:gd name="T10" fmla="*/ 256 w 288"/>
                <a:gd name="T11" fmla="*/ 64 h 64"/>
                <a:gd name="T12" fmla="*/ 288 w 288"/>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288" h="64">
                  <a:moveTo>
                    <a:pt x="288" y="32"/>
                  </a:moveTo>
                  <a:cubicBezTo>
                    <a:pt x="288" y="14"/>
                    <a:pt x="274" y="0"/>
                    <a:pt x="256" y="0"/>
                  </a:cubicBezTo>
                  <a:cubicBezTo>
                    <a:pt x="32" y="0"/>
                    <a:pt x="32" y="0"/>
                    <a:pt x="32" y="0"/>
                  </a:cubicBezTo>
                  <a:cubicBezTo>
                    <a:pt x="15" y="0"/>
                    <a:pt x="0" y="14"/>
                    <a:pt x="0" y="32"/>
                  </a:cubicBezTo>
                  <a:cubicBezTo>
                    <a:pt x="0" y="50"/>
                    <a:pt x="15" y="64"/>
                    <a:pt x="32" y="64"/>
                  </a:cubicBezTo>
                  <a:cubicBezTo>
                    <a:pt x="256" y="64"/>
                    <a:pt x="256" y="64"/>
                    <a:pt x="256" y="64"/>
                  </a:cubicBezTo>
                  <a:cubicBezTo>
                    <a:pt x="274" y="64"/>
                    <a:pt x="288" y="50"/>
                    <a:pt x="288" y="32"/>
                  </a:cubicBez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F629B400-6563-EB60-A109-DC741E50C559}"/>
                </a:ext>
              </a:extLst>
            </p:cNvPr>
            <p:cNvSpPr>
              <a:spLocks/>
            </p:cNvSpPr>
            <p:nvPr/>
          </p:nvSpPr>
          <p:spPr bwMode="auto">
            <a:xfrm>
              <a:off x="-796925" y="4919663"/>
              <a:ext cx="122238" cy="39687"/>
            </a:xfrm>
            <a:custGeom>
              <a:avLst/>
              <a:gdLst>
                <a:gd name="T0" fmla="*/ 192 w 192"/>
                <a:gd name="T1" fmla="*/ 32 h 64"/>
                <a:gd name="T2" fmla="*/ 160 w 192"/>
                <a:gd name="T3" fmla="*/ 0 h 64"/>
                <a:gd name="T4" fmla="*/ 32 w 192"/>
                <a:gd name="T5" fmla="*/ 0 h 64"/>
                <a:gd name="T6" fmla="*/ 0 w 192"/>
                <a:gd name="T7" fmla="*/ 32 h 64"/>
                <a:gd name="T8" fmla="*/ 32 w 192"/>
                <a:gd name="T9" fmla="*/ 64 h 64"/>
                <a:gd name="T10" fmla="*/ 160 w 192"/>
                <a:gd name="T11" fmla="*/ 64 h 64"/>
                <a:gd name="T12" fmla="*/ 192 w 192"/>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192" h="64">
                  <a:moveTo>
                    <a:pt x="192" y="32"/>
                  </a:moveTo>
                  <a:cubicBezTo>
                    <a:pt x="192" y="14"/>
                    <a:pt x="178" y="0"/>
                    <a:pt x="160" y="0"/>
                  </a:cubicBezTo>
                  <a:cubicBezTo>
                    <a:pt x="32" y="0"/>
                    <a:pt x="32" y="0"/>
                    <a:pt x="32" y="0"/>
                  </a:cubicBezTo>
                  <a:cubicBezTo>
                    <a:pt x="15" y="0"/>
                    <a:pt x="0" y="14"/>
                    <a:pt x="0" y="32"/>
                  </a:cubicBezTo>
                  <a:cubicBezTo>
                    <a:pt x="0" y="50"/>
                    <a:pt x="15" y="64"/>
                    <a:pt x="32" y="64"/>
                  </a:cubicBezTo>
                  <a:cubicBezTo>
                    <a:pt x="160" y="64"/>
                    <a:pt x="160" y="64"/>
                    <a:pt x="160" y="64"/>
                  </a:cubicBezTo>
                  <a:cubicBezTo>
                    <a:pt x="178" y="64"/>
                    <a:pt x="192" y="50"/>
                    <a:pt x="192" y="32"/>
                  </a:cubicBez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63B865A6-CB7C-A9BE-637E-390C78D42396}"/>
                </a:ext>
              </a:extLst>
            </p:cNvPr>
            <p:cNvSpPr>
              <a:spLocks/>
            </p:cNvSpPr>
            <p:nvPr/>
          </p:nvSpPr>
          <p:spPr bwMode="auto">
            <a:xfrm>
              <a:off x="-858838" y="5000625"/>
              <a:ext cx="123825" cy="41275"/>
            </a:xfrm>
            <a:custGeom>
              <a:avLst/>
              <a:gdLst>
                <a:gd name="T0" fmla="*/ 32 w 192"/>
                <a:gd name="T1" fmla="*/ 64 h 64"/>
                <a:gd name="T2" fmla="*/ 160 w 192"/>
                <a:gd name="T3" fmla="*/ 64 h 64"/>
                <a:gd name="T4" fmla="*/ 192 w 192"/>
                <a:gd name="T5" fmla="*/ 32 h 64"/>
                <a:gd name="T6" fmla="*/ 160 w 192"/>
                <a:gd name="T7" fmla="*/ 0 h 64"/>
                <a:gd name="T8" fmla="*/ 32 w 192"/>
                <a:gd name="T9" fmla="*/ 0 h 64"/>
                <a:gd name="T10" fmla="*/ 0 w 192"/>
                <a:gd name="T11" fmla="*/ 32 h 64"/>
                <a:gd name="T12" fmla="*/ 32 w 192"/>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92" h="64">
                  <a:moveTo>
                    <a:pt x="32" y="64"/>
                  </a:moveTo>
                  <a:cubicBezTo>
                    <a:pt x="160" y="64"/>
                    <a:pt x="160" y="64"/>
                    <a:pt x="160" y="64"/>
                  </a:cubicBezTo>
                  <a:cubicBezTo>
                    <a:pt x="178" y="64"/>
                    <a:pt x="192" y="50"/>
                    <a:pt x="192" y="32"/>
                  </a:cubicBezTo>
                  <a:cubicBezTo>
                    <a:pt x="192" y="14"/>
                    <a:pt x="178" y="0"/>
                    <a:pt x="160" y="0"/>
                  </a:cubicBezTo>
                  <a:cubicBezTo>
                    <a:pt x="32" y="0"/>
                    <a:pt x="32" y="0"/>
                    <a:pt x="32" y="0"/>
                  </a:cubicBezTo>
                  <a:cubicBezTo>
                    <a:pt x="15" y="0"/>
                    <a:pt x="0" y="14"/>
                    <a:pt x="0" y="32"/>
                  </a:cubicBezTo>
                  <a:cubicBezTo>
                    <a:pt x="0" y="50"/>
                    <a:pt x="15" y="64"/>
                    <a:pt x="32" y="64"/>
                  </a:cubicBez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E2573C99-D933-0FF6-5C34-9E6B36B13ECB}"/>
                </a:ext>
              </a:extLst>
            </p:cNvPr>
            <p:cNvSpPr>
              <a:spLocks/>
            </p:cNvSpPr>
            <p:nvPr/>
          </p:nvSpPr>
          <p:spPr bwMode="auto">
            <a:xfrm>
              <a:off x="-347663" y="4040188"/>
              <a:ext cx="225425" cy="39687"/>
            </a:xfrm>
            <a:custGeom>
              <a:avLst/>
              <a:gdLst>
                <a:gd name="T0" fmla="*/ 32 w 352"/>
                <a:gd name="T1" fmla="*/ 64 h 64"/>
                <a:gd name="T2" fmla="*/ 320 w 352"/>
                <a:gd name="T3" fmla="*/ 64 h 64"/>
                <a:gd name="T4" fmla="*/ 352 w 352"/>
                <a:gd name="T5" fmla="*/ 32 h 64"/>
                <a:gd name="T6" fmla="*/ 320 w 352"/>
                <a:gd name="T7" fmla="*/ 0 h 64"/>
                <a:gd name="T8" fmla="*/ 32 w 352"/>
                <a:gd name="T9" fmla="*/ 0 h 64"/>
                <a:gd name="T10" fmla="*/ 0 w 352"/>
                <a:gd name="T11" fmla="*/ 32 h 64"/>
                <a:gd name="T12" fmla="*/ 32 w 352"/>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52" h="64">
                  <a:moveTo>
                    <a:pt x="32" y="64"/>
                  </a:moveTo>
                  <a:cubicBezTo>
                    <a:pt x="320" y="64"/>
                    <a:pt x="320" y="64"/>
                    <a:pt x="320" y="64"/>
                  </a:cubicBezTo>
                  <a:cubicBezTo>
                    <a:pt x="338" y="64"/>
                    <a:pt x="352" y="50"/>
                    <a:pt x="352" y="32"/>
                  </a:cubicBezTo>
                  <a:cubicBezTo>
                    <a:pt x="352" y="15"/>
                    <a:pt x="338" y="0"/>
                    <a:pt x="320" y="0"/>
                  </a:cubicBezTo>
                  <a:cubicBezTo>
                    <a:pt x="32" y="0"/>
                    <a:pt x="32" y="0"/>
                    <a:pt x="32" y="0"/>
                  </a:cubicBezTo>
                  <a:cubicBezTo>
                    <a:pt x="14" y="0"/>
                    <a:pt x="0" y="15"/>
                    <a:pt x="0" y="32"/>
                  </a:cubicBezTo>
                  <a:cubicBezTo>
                    <a:pt x="0" y="50"/>
                    <a:pt x="14" y="64"/>
                    <a:pt x="32" y="64"/>
                  </a:cubicBez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897962C6-ABBF-A4CC-7698-94DCE5A089B4}"/>
                </a:ext>
              </a:extLst>
            </p:cNvPr>
            <p:cNvSpPr>
              <a:spLocks/>
            </p:cNvSpPr>
            <p:nvPr/>
          </p:nvSpPr>
          <p:spPr bwMode="auto">
            <a:xfrm>
              <a:off x="-347663" y="4141788"/>
              <a:ext cx="225425" cy="41275"/>
            </a:xfrm>
            <a:custGeom>
              <a:avLst/>
              <a:gdLst>
                <a:gd name="T0" fmla="*/ 32 w 352"/>
                <a:gd name="T1" fmla="*/ 64 h 64"/>
                <a:gd name="T2" fmla="*/ 320 w 352"/>
                <a:gd name="T3" fmla="*/ 64 h 64"/>
                <a:gd name="T4" fmla="*/ 352 w 352"/>
                <a:gd name="T5" fmla="*/ 32 h 64"/>
                <a:gd name="T6" fmla="*/ 320 w 352"/>
                <a:gd name="T7" fmla="*/ 0 h 64"/>
                <a:gd name="T8" fmla="*/ 32 w 352"/>
                <a:gd name="T9" fmla="*/ 0 h 64"/>
                <a:gd name="T10" fmla="*/ 0 w 352"/>
                <a:gd name="T11" fmla="*/ 32 h 64"/>
                <a:gd name="T12" fmla="*/ 32 w 352"/>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52" h="64">
                  <a:moveTo>
                    <a:pt x="32" y="64"/>
                  </a:moveTo>
                  <a:cubicBezTo>
                    <a:pt x="320" y="64"/>
                    <a:pt x="320" y="64"/>
                    <a:pt x="320" y="64"/>
                  </a:cubicBezTo>
                  <a:cubicBezTo>
                    <a:pt x="338" y="64"/>
                    <a:pt x="352" y="50"/>
                    <a:pt x="352" y="32"/>
                  </a:cubicBezTo>
                  <a:cubicBezTo>
                    <a:pt x="352" y="15"/>
                    <a:pt x="338" y="0"/>
                    <a:pt x="320" y="0"/>
                  </a:cubicBezTo>
                  <a:cubicBezTo>
                    <a:pt x="32" y="0"/>
                    <a:pt x="32" y="0"/>
                    <a:pt x="32" y="0"/>
                  </a:cubicBezTo>
                  <a:cubicBezTo>
                    <a:pt x="14" y="0"/>
                    <a:pt x="0" y="15"/>
                    <a:pt x="0" y="32"/>
                  </a:cubicBezTo>
                  <a:cubicBezTo>
                    <a:pt x="0" y="50"/>
                    <a:pt x="14" y="64"/>
                    <a:pt x="32" y="64"/>
                  </a:cubicBez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53D66872-2B1F-EB6B-52E5-A99CF4005AF2}"/>
                </a:ext>
              </a:extLst>
            </p:cNvPr>
            <p:cNvSpPr>
              <a:spLocks/>
            </p:cNvSpPr>
            <p:nvPr/>
          </p:nvSpPr>
          <p:spPr bwMode="auto">
            <a:xfrm>
              <a:off x="-265113" y="4244975"/>
              <a:ext cx="142875" cy="39687"/>
            </a:xfrm>
            <a:custGeom>
              <a:avLst/>
              <a:gdLst>
                <a:gd name="T0" fmla="*/ 192 w 224"/>
                <a:gd name="T1" fmla="*/ 0 h 64"/>
                <a:gd name="T2" fmla="*/ 32 w 224"/>
                <a:gd name="T3" fmla="*/ 0 h 64"/>
                <a:gd name="T4" fmla="*/ 0 w 224"/>
                <a:gd name="T5" fmla="*/ 32 h 64"/>
                <a:gd name="T6" fmla="*/ 32 w 224"/>
                <a:gd name="T7" fmla="*/ 64 h 64"/>
                <a:gd name="T8" fmla="*/ 192 w 224"/>
                <a:gd name="T9" fmla="*/ 64 h 64"/>
                <a:gd name="T10" fmla="*/ 224 w 224"/>
                <a:gd name="T11" fmla="*/ 32 h 64"/>
                <a:gd name="T12" fmla="*/ 192 w 22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224" h="64">
                  <a:moveTo>
                    <a:pt x="192" y="0"/>
                  </a:moveTo>
                  <a:cubicBezTo>
                    <a:pt x="32" y="0"/>
                    <a:pt x="32" y="0"/>
                    <a:pt x="32" y="0"/>
                  </a:cubicBezTo>
                  <a:cubicBezTo>
                    <a:pt x="14" y="0"/>
                    <a:pt x="0" y="15"/>
                    <a:pt x="0" y="32"/>
                  </a:cubicBezTo>
                  <a:cubicBezTo>
                    <a:pt x="0" y="50"/>
                    <a:pt x="14" y="64"/>
                    <a:pt x="32" y="64"/>
                  </a:cubicBezTo>
                  <a:cubicBezTo>
                    <a:pt x="192" y="64"/>
                    <a:pt x="192" y="64"/>
                    <a:pt x="192" y="64"/>
                  </a:cubicBezTo>
                  <a:cubicBezTo>
                    <a:pt x="210" y="64"/>
                    <a:pt x="224" y="50"/>
                    <a:pt x="224" y="32"/>
                  </a:cubicBezTo>
                  <a:cubicBezTo>
                    <a:pt x="224" y="15"/>
                    <a:pt x="210" y="0"/>
                    <a:pt x="192" y="0"/>
                  </a:cubicBez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AE742864-2389-7EBF-152B-210EF34A503D}"/>
                </a:ext>
              </a:extLst>
            </p:cNvPr>
            <p:cNvSpPr>
              <a:spLocks/>
            </p:cNvSpPr>
            <p:nvPr/>
          </p:nvSpPr>
          <p:spPr bwMode="auto">
            <a:xfrm>
              <a:off x="-265113" y="4346575"/>
              <a:ext cx="142875" cy="41275"/>
            </a:xfrm>
            <a:custGeom>
              <a:avLst/>
              <a:gdLst>
                <a:gd name="T0" fmla="*/ 192 w 224"/>
                <a:gd name="T1" fmla="*/ 0 h 64"/>
                <a:gd name="T2" fmla="*/ 32 w 224"/>
                <a:gd name="T3" fmla="*/ 0 h 64"/>
                <a:gd name="T4" fmla="*/ 0 w 224"/>
                <a:gd name="T5" fmla="*/ 32 h 64"/>
                <a:gd name="T6" fmla="*/ 32 w 224"/>
                <a:gd name="T7" fmla="*/ 64 h 64"/>
                <a:gd name="T8" fmla="*/ 192 w 224"/>
                <a:gd name="T9" fmla="*/ 64 h 64"/>
                <a:gd name="T10" fmla="*/ 224 w 224"/>
                <a:gd name="T11" fmla="*/ 32 h 64"/>
                <a:gd name="T12" fmla="*/ 192 w 22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224" h="64">
                  <a:moveTo>
                    <a:pt x="192" y="0"/>
                  </a:moveTo>
                  <a:cubicBezTo>
                    <a:pt x="32" y="0"/>
                    <a:pt x="32" y="0"/>
                    <a:pt x="32" y="0"/>
                  </a:cubicBezTo>
                  <a:cubicBezTo>
                    <a:pt x="14" y="0"/>
                    <a:pt x="0" y="14"/>
                    <a:pt x="0" y="32"/>
                  </a:cubicBezTo>
                  <a:cubicBezTo>
                    <a:pt x="0" y="50"/>
                    <a:pt x="14" y="64"/>
                    <a:pt x="32" y="64"/>
                  </a:cubicBezTo>
                  <a:cubicBezTo>
                    <a:pt x="192" y="64"/>
                    <a:pt x="192" y="64"/>
                    <a:pt x="192" y="64"/>
                  </a:cubicBezTo>
                  <a:cubicBezTo>
                    <a:pt x="210" y="64"/>
                    <a:pt x="224" y="50"/>
                    <a:pt x="224" y="32"/>
                  </a:cubicBezTo>
                  <a:cubicBezTo>
                    <a:pt x="224" y="14"/>
                    <a:pt x="210" y="0"/>
                    <a:pt x="192" y="0"/>
                  </a:cubicBez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B393AB96-8132-9875-C0DA-133ADEB1ED54}"/>
                </a:ext>
              </a:extLst>
            </p:cNvPr>
            <p:cNvSpPr>
              <a:spLocks/>
            </p:cNvSpPr>
            <p:nvPr/>
          </p:nvSpPr>
          <p:spPr bwMode="auto">
            <a:xfrm>
              <a:off x="-306388" y="4427538"/>
              <a:ext cx="184150" cy="123825"/>
            </a:xfrm>
            <a:custGeom>
              <a:avLst/>
              <a:gdLst>
                <a:gd name="T0" fmla="*/ 32 w 288"/>
                <a:gd name="T1" fmla="*/ 128 h 192"/>
                <a:gd name="T2" fmla="*/ 0 w 288"/>
                <a:gd name="T3" fmla="*/ 160 h 192"/>
                <a:gd name="T4" fmla="*/ 32 w 288"/>
                <a:gd name="T5" fmla="*/ 192 h 192"/>
                <a:gd name="T6" fmla="*/ 224 w 288"/>
                <a:gd name="T7" fmla="*/ 192 h 192"/>
                <a:gd name="T8" fmla="*/ 288 w 288"/>
                <a:gd name="T9" fmla="*/ 128 h 192"/>
                <a:gd name="T10" fmla="*/ 288 w 288"/>
                <a:gd name="T11" fmla="*/ 64 h 192"/>
                <a:gd name="T12" fmla="*/ 224 w 288"/>
                <a:gd name="T13" fmla="*/ 0 h 192"/>
                <a:gd name="T14" fmla="*/ 32 w 288"/>
                <a:gd name="T15" fmla="*/ 0 h 192"/>
                <a:gd name="T16" fmla="*/ 0 w 288"/>
                <a:gd name="T17" fmla="*/ 32 h 192"/>
                <a:gd name="T18" fmla="*/ 32 w 288"/>
                <a:gd name="T19" fmla="*/ 64 h 192"/>
                <a:gd name="T20" fmla="*/ 224 w 288"/>
                <a:gd name="T21" fmla="*/ 64 h 192"/>
                <a:gd name="T22" fmla="*/ 224 w 288"/>
                <a:gd name="T23" fmla="*/ 128 h 192"/>
                <a:gd name="T24" fmla="*/ 32 w 288"/>
                <a:gd name="T25" fmla="*/ 1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192">
                  <a:moveTo>
                    <a:pt x="32" y="128"/>
                  </a:moveTo>
                  <a:cubicBezTo>
                    <a:pt x="14" y="128"/>
                    <a:pt x="0" y="142"/>
                    <a:pt x="0" y="160"/>
                  </a:cubicBezTo>
                  <a:cubicBezTo>
                    <a:pt x="0" y="178"/>
                    <a:pt x="14" y="192"/>
                    <a:pt x="32" y="192"/>
                  </a:cubicBezTo>
                  <a:cubicBezTo>
                    <a:pt x="224" y="192"/>
                    <a:pt x="224" y="192"/>
                    <a:pt x="224" y="192"/>
                  </a:cubicBezTo>
                  <a:cubicBezTo>
                    <a:pt x="259" y="192"/>
                    <a:pt x="288" y="163"/>
                    <a:pt x="288" y="128"/>
                  </a:cubicBezTo>
                  <a:cubicBezTo>
                    <a:pt x="288" y="64"/>
                    <a:pt x="288" y="64"/>
                    <a:pt x="288" y="64"/>
                  </a:cubicBezTo>
                  <a:cubicBezTo>
                    <a:pt x="288" y="29"/>
                    <a:pt x="259" y="0"/>
                    <a:pt x="224" y="0"/>
                  </a:cubicBezTo>
                  <a:cubicBezTo>
                    <a:pt x="32" y="0"/>
                    <a:pt x="32" y="0"/>
                    <a:pt x="32" y="0"/>
                  </a:cubicBezTo>
                  <a:cubicBezTo>
                    <a:pt x="14" y="0"/>
                    <a:pt x="0" y="14"/>
                    <a:pt x="0" y="32"/>
                  </a:cubicBezTo>
                  <a:cubicBezTo>
                    <a:pt x="0" y="50"/>
                    <a:pt x="14" y="64"/>
                    <a:pt x="32" y="64"/>
                  </a:cubicBezTo>
                  <a:cubicBezTo>
                    <a:pt x="224" y="64"/>
                    <a:pt x="224" y="64"/>
                    <a:pt x="224" y="64"/>
                  </a:cubicBezTo>
                  <a:cubicBezTo>
                    <a:pt x="224" y="128"/>
                    <a:pt x="224" y="128"/>
                    <a:pt x="224" y="128"/>
                  </a:cubicBezTo>
                  <a:lnTo>
                    <a:pt x="32" y="128"/>
                  </a:lnTo>
                  <a:close/>
                </a:path>
              </a:pathLst>
            </a:custGeom>
            <a:grpFill/>
            <a:ln w="9525">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Slide Number Placeholder 5">
            <a:extLst>
              <a:ext uri="{FF2B5EF4-FFF2-40B4-BE49-F238E27FC236}">
                <a16:creationId xmlns:a16="http://schemas.microsoft.com/office/drawing/2014/main" id="{CE39848F-7973-64ED-9F9A-39FE72485331}"/>
              </a:ext>
            </a:extLst>
          </p:cNvPr>
          <p:cNvSpPr txBox="1">
            <a:spLocks/>
          </p:cNvSpPr>
          <p:nvPr/>
        </p:nvSpPr>
        <p:spPr>
          <a:xfrm>
            <a:off x="9804823" y="6492875"/>
            <a:ext cx="2362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9784670-7490-423C-A944-53DB45B1705B}" type="slidenum">
              <a:rPr lang="en-US" sz="1200" smtClean="0">
                <a:latin typeface="Gill Sans MT" panose="020B0502020104020203" pitchFamily="34" charset="0"/>
              </a:rPr>
              <a:pPr algn="r"/>
              <a:t>7</a:t>
            </a:fld>
            <a:endParaRPr lang="en-US" sz="1200" dirty="0">
              <a:latin typeface="Gill Sans MT" panose="020B0502020104020203" pitchFamily="34" charset="0"/>
            </a:endParaRPr>
          </a:p>
        </p:txBody>
      </p:sp>
    </p:spTree>
    <p:extLst>
      <p:ext uri="{BB962C8B-B14F-4D97-AF65-F5344CB8AC3E}">
        <p14:creationId xmlns:p14="http://schemas.microsoft.com/office/powerpoint/2010/main" val="2218120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after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ppt_x"/>
                                          </p:val>
                                        </p:tav>
                                        <p:tav tm="100000">
                                          <p:val>
                                            <p:strVal val="#ppt_x"/>
                                          </p:val>
                                        </p:tav>
                                      </p:tavLst>
                                    </p:anim>
                                    <p:anim calcmode="lin" valueType="num">
                                      <p:cBhvr additive="base">
                                        <p:cTn id="8" dur="500" fill="hold"/>
                                        <p:tgtEl>
                                          <p:spTgt spid="118"/>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83"/>
                                        </p:tgtEl>
                                        <p:attrNameLst>
                                          <p:attrName>style.visibility</p:attrName>
                                        </p:attrNameLst>
                                      </p:cBhvr>
                                      <p:to>
                                        <p:strVal val="visible"/>
                                      </p:to>
                                    </p:set>
                                    <p:anim calcmode="lin" valueType="num">
                                      <p:cBhvr>
                                        <p:cTn id="11" dur="500" fill="hold"/>
                                        <p:tgtEl>
                                          <p:spTgt spid="183"/>
                                        </p:tgtEl>
                                        <p:attrNameLst>
                                          <p:attrName>ppt_w</p:attrName>
                                        </p:attrNameLst>
                                      </p:cBhvr>
                                      <p:tavLst>
                                        <p:tav tm="0">
                                          <p:val>
                                            <p:fltVal val="0"/>
                                          </p:val>
                                        </p:tav>
                                        <p:tav tm="100000">
                                          <p:val>
                                            <p:strVal val="#ppt_w"/>
                                          </p:val>
                                        </p:tav>
                                      </p:tavLst>
                                    </p:anim>
                                    <p:anim calcmode="lin" valueType="num">
                                      <p:cBhvr>
                                        <p:cTn id="12" dur="500" fill="hold"/>
                                        <p:tgtEl>
                                          <p:spTgt spid="183"/>
                                        </p:tgtEl>
                                        <p:attrNameLst>
                                          <p:attrName>ppt_h</p:attrName>
                                        </p:attrNameLst>
                                      </p:cBhvr>
                                      <p:tavLst>
                                        <p:tav tm="0">
                                          <p:val>
                                            <p:fltVal val="0"/>
                                          </p:val>
                                        </p:tav>
                                        <p:tav tm="100000">
                                          <p:val>
                                            <p:strVal val="#ppt_h"/>
                                          </p:val>
                                        </p:tav>
                                      </p:tavLst>
                                    </p:anim>
                                    <p:animEffect transition="in" filter="fade">
                                      <p:cBhvr>
                                        <p:cTn id="13" dur="500"/>
                                        <p:tgtEl>
                                          <p:spTgt spid="18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barn(outVertical)">
                                      <p:cBhvr>
                                        <p:cTn id="16" dur="500"/>
                                        <p:tgtEl>
                                          <p:spTgt spid="122"/>
                                        </p:tgtEl>
                                      </p:cBhvr>
                                    </p:animEffect>
                                  </p:childTnLst>
                                </p:cTn>
                              </p:par>
                            </p:childTnLst>
                          </p:cTn>
                        </p:par>
                        <p:par>
                          <p:cTn id="17" fill="hold">
                            <p:stCondLst>
                              <p:cond delay="500"/>
                            </p:stCondLst>
                            <p:childTnLst>
                              <p:par>
                                <p:cTn id="18" presetID="2" presetClass="entr" presetSubtype="4" accel="20000" decel="62000" fill="hold" grpId="0" nodeType="afterEffect">
                                  <p:stCondLst>
                                    <p:cond delay="0"/>
                                  </p:stCondLst>
                                  <p:childTnLst>
                                    <p:set>
                                      <p:cBhvr>
                                        <p:cTn id="19" dur="1" fill="hold">
                                          <p:stCondLst>
                                            <p:cond delay="0"/>
                                          </p:stCondLst>
                                        </p:cTn>
                                        <p:tgtEl>
                                          <p:spTgt spid="164"/>
                                        </p:tgtEl>
                                        <p:attrNameLst>
                                          <p:attrName>style.visibility</p:attrName>
                                        </p:attrNameLst>
                                      </p:cBhvr>
                                      <p:to>
                                        <p:strVal val="visible"/>
                                      </p:to>
                                    </p:set>
                                    <p:anim calcmode="lin" valueType="num">
                                      <p:cBhvr additive="base">
                                        <p:cTn id="20" dur="500" fill="hold"/>
                                        <p:tgtEl>
                                          <p:spTgt spid="164"/>
                                        </p:tgtEl>
                                        <p:attrNameLst>
                                          <p:attrName>ppt_x</p:attrName>
                                        </p:attrNameLst>
                                      </p:cBhvr>
                                      <p:tavLst>
                                        <p:tav tm="0">
                                          <p:val>
                                            <p:strVal val="#ppt_x"/>
                                          </p:val>
                                        </p:tav>
                                        <p:tav tm="100000">
                                          <p:val>
                                            <p:strVal val="#ppt_x"/>
                                          </p:val>
                                        </p:tav>
                                      </p:tavLst>
                                    </p:anim>
                                    <p:anim calcmode="lin" valueType="num">
                                      <p:cBhvr additive="base">
                                        <p:cTn id="21" dur="500" fill="hold"/>
                                        <p:tgtEl>
                                          <p:spTgt spid="164"/>
                                        </p:tgtEl>
                                        <p:attrNameLst>
                                          <p:attrName>ppt_y</p:attrName>
                                        </p:attrNameLst>
                                      </p:cBhvr>
                                      <p:tavLst>
                                        <p:tav tm="0">
                                          <p:val>
                                            <p:strVal val="1+#ppt_h/2"/>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188"/>
                                        </p:tgtEl>
                                        <p:attrNameLst>
                                          <p:attrName>style.visibility</p:attrName>
                                        </p:attrNameLst>
                                      </p:cBhvr>
                                      <p:to>
                                        <p:strVal val="visible"/>
                                      </p:to>
                                    </p:set>
                                    <p:anim calcmode="lin" valueType="num">
                                      <p:cBhvr>
                                        <p:cTn id="24" dur="500" fill="hold"/>
                                        <p:tgtEl>
                                          <p:spTgt spid="188"/>
                                        </p:tgtEl>
                                        <p:attrNameLst>
                                          <p:attrName>ppt_w</p:attrName>
                                        </p:attrNameLst>
                                      </p:cBhvr>
                                      <p:tavLst>
                                        <p:tav tm="0">
                                          <p:val>
                                            <p:fltVal val="0"/>
                                          </p:val>
                                        </p:tav>
                                        <p:tav tm="100000">
                                          <p:val>
                                            <p:strVal val="#ppt_w"/>
                                          </p:val>
                                        </p:tav>
                                      </p:tavLst>
                                    </p:anim>
                                    <p:anim calcmode="lin" valueType="num">
                                      <p:cBhvr>
                                        <p:cTn id="25" dur="500" fill="hold"/>
                                        <p:tgtEl>
                                          <p:spTgt spid="188"/>
                                        </p:tgtEl>
                                        <p:attrNameLst>
                                          <p:attrName>ppt_h</p:attrName>
                                        </p:attrNameLst>
                                      </p:cBhvr>
                                      <p:tavLst>
                                        <p:tav tm="0">
                                          <p:val>
                                            <p:fltVal val="0"/>
                                          </p:val>
                                        </p:tav>
                                        <p:tav tm="100000">
                                          <p:val>
                                            <p:strVal val="#ppt_h"/>
                                          </p:val>
                                        </p:tav>
                                      </p:tavLst>
                                    </p:anim>
                                    <p:animEffect transition="in" filter="fade">
                                      <p:cBhvr>
                                        <p:cTn id="26" dur="500"/>
                                        <p:tgtEl>
                                          <p:spTgt spid="188"/>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181"/>
                                        </p:tgtEl>
                                        <p:attrNameLst>
                                          <p:attrName>style.visibility</p:attrName>
                                        </p:attrNameLst>
                                      </p:cBhvr>
                                      <p:to>
                                        <p:strVal val="visible"/>
                                      </p:to>
                                    </p:set>
                                    <p:animEffect transition="in" filter="barn(outVertical)">
                                      <p:cBhvr>
                                        <p:cTn id="29" dur="500"/>
                                        <p:tgtEl>
                                          <p:spTgt spid="181"/>
                                        </p:tgtEl>
                                      </p:cBhvr>
                                    </p:animEffect>
                                  </p:childTnLst>
                                </p:cTn>
                              </p:par>
                            </p:childTnLst>
                          </p:cTn>
                        </p:par>
                        <p:par>
                          <p:cTn id="30" fill="hold">
                            <p:stCondLst>
                              <p:cond delay="1000"/>
                            </p:stCondLst>
                            <p:childTnLst>
                              <p:par>
                                <p:cTn id="31" presetID="2" presetClass="entr" presetSubtype="4" accel="20000" decel="62000" fill="hold" grpId="0" nodeType="afterEffect">
                                  <p:stCondLst>
                                    <p:cond delay="0"/>
                                  </p:stCondLst>
                                  <p:childTnLst>
                                    <p:set>
                                      <p:cBhvr>
                                        <p:cTn id="32" dur="1" fill="hold">
                                          <p:stCondLst>
                                            <p:cond delay="0"/>
                                          </p:stCondLst>
                                        </p:cTn>
                                        <p:tgtEl>
                                          <p:spTgt spid="182"/>
                                        </p:tgtEl>
                                        <p:attrNameLst>
                                          <p:attrName>style.visibility</p:attrName>
                                        </p:attrNameLst>
                                      </p:cBhvr>
                                      <p:to>
                                        <p:strVal val="visible"/>
                                      </p:to>
                                    </p:set>
                                    <p:anim calcmode="lin" valueType="num">
                                      <p:cBhvr additive="base">
                                        <p:cTn id="33" dur="500" fill="hold"/>
                                        <p:tgtEl>
                                          <p:spTgt spid="182"/>
                                        </p:tgtEl>
                                        <p:attrNameLst>
                                          <p:attrName>ppt_x</p:attrName>
                                        </p:attrNameLst>
                                      </p:cBhvr>
                                      <p:tavLst>
                                        <p:tav tm="0">
                                          <p:val>
                                            <p:strVal val="#ppt_x"/>
                                          </p:val>
                                        </p:tav>
                                        <p:tav tm="100000">
                                          <p:val>
                                            <p:strVal val="#ppt_x"/>
                                          </p:val>
                                        </p:tav>
                                      </p:tavLst>
                                    </p:anim>
                                    <p:anim calcmode="lin" valueType="num">
                                      <p:cBhvr additive="base">
                                        <p:cTn id="34" dur="500" fill="hold"/>
                                        <p:tgtEl>
                                          <p:spTgt spid="182"/>
                                        </p:tgtEl>
                                        <p:attrNameLst>
                                          <p:attrName>ppt_y</p:attrName>
                                        </p:attrNameLst>
                                      </p:cBhvr>
                                      <p:tavLst>
                                        <p:tav tm="0">
                                          <p:val>
                                            <p:strVal val="1+#ppt_h/2"/>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186"/>
                                        </p:tgtEl>
                                        <p:attrNameLst>
                                          <p:attrName>style.visibility</p:attrName>
                                        </p:attrNameLst>
                                      </p:cBhvr>
                                      <p:to>
                                        <p:strVal val="visible"/>
                                      </p:to>
                                    </p:set>
                                    <p:animEffect transition="in" filter="barn(outVertical)">
                                      <p:cBhvr>
                                        <p:cTn id="42" dur="500"/>
                                        <p:tgtEl>
                                          <p:spTgt spid="186"/>
                                        </p:tgtEl>
                                      </p:cBhvr>
                                    </p:animEffect>
                                  </p:childTnLst>
                                </p:cTn>
                              </p:par>
                            </p:childTnLst>
                          </p:cTn>
                        </p:par>
                        <p:par>
                          <p:cTn id="43" fill="hold">
                            <p:stCondLst>
                              <p:cond delay="1500"/>
                            </p:stCondLst>
                            <p:childTnLst>
                              <p:par>
                                <p:cTn id="44" presetID="2" presetClass="entr" presetSubtype="4" accel="20000" decel="62000" fill="hold" grpId="0" nodeType="afterEffect">
                                  <p:stCondLst>
                                    <p:cond delay="0"/>
                                  </p:stCondLst>
                                  <p:childTnLst>
                                    <p:set>
                                      <p:cBhvr>
                                        <p:cTn id="45" dur="1" fill="hold">
                                          <p:stCondLst>
                                            <p:cond delay="0"/>
                                          </p:stCondLst>
                                        </p:cTn>
                                        <p:tgtEl>
                                          <p:spTgt spid="187"/>
                                        </p:tgtEl>
                                        <p:attrNameLst>
                                          <p:attrName>style.visibility</p:attrName>
                                        </p:attrNameLst>
                                      </p:cBhvr>
                                      <p:to>
                                        <p:strVal val="visible"/>
                                      </p:to>
                                    </p:set>
                                    <p:anim calcmode="lin" valueType="num">
                                      <p:cBhvr additive="base">
                                        <p:cTn id="46" dur="500" fill="hold"/>
                                        <p:tgtEl>
                                          <p:spTgt spid="187"/>
                                        </p:tgtEl>
                                        <p:attrNameLst>
                                          <p:attrName>ppt_x</p:attrName>
                                        </p:attrNameLst>
                                      </p:cBhvr>
                                      <p:tavLst>
                                        <p:tav tm="0">
                                          <p:val>
                                            <p:strVal val="#ppt_x"/>
                                          </p:val>
                                        </p:tav>
                                        <p:tav tm="100000">
                                          <p:val>
                                            <p:strVal val="#ppt_x"/>
                                          </p:val>
                                        </p:tav>
                                      </p:tavLst>
                                    </p:anim>
                                    <p:anim calcmode="lin" valueType="num">
                                      <p:cBhvr additive="base">
                                        <p:cTn id="47" dur="500" fill="hold"/>
                                        <p:tgtEl>
                                          <p:spTgt spid="187"/>
                                        </p:tgtEl>
                                        <p:attrNameLst>
                                          <p:attrName>ppt_y</p:attrName>
                                        </p:attrNameLst>
                                      </p:cBhvr>
                                      <p:tavLst>
                                        <p:tav tm="0">
                                          <p:val>
                                            <p:strVal val="1+#ppt_h/2"/>
                                          </p:val>
                                        </p:tav>
                                        <p:tav tm="100000">
                                          <p:val>
                                            <p:strVal val="#ppt_y"/>
                                          </p:val>
                                        </p:tav>
                                      </p:tavLst>
                                    </p:anim>
                                  </p:childTnLst>
                                </p:cTn>
                              </p:par>
                              <p:par>
                                <p:cTn id="48" presetID="16" presetClass="entr" presetSubtype="37" fill="hold" grpId="0" nodeType="withEffect">
                                  <p:stCondLst>
                                    <p:cond delay="0"/>
                                  </p:stCondLst>
                                  <p:childTnLst>
                                    <p:set>
                                      <p:cBhvr>
                                        <p:cTn id="49" dur="1" fill="hold">
                                          <p:stCondLst>
                                            <p:cond delay="0"/>
                                          </p:stCondLst>
                                        </p:cTn>
                                        <p:tgtEl>
                                          <p:spTgt spid="205"/>
                                        </p:tgtEl>
                                        <p:attrNameLst>
                                          <p:attrName>style.visibility</p:attrName>
                                        </p:attrNameLst>
                                      </p:cBhvr>
                                      <p:to>
                                        <p:strVal val="visible"/>
                                      </p:to>
                                    </p:set>
                                    <p:animEffect transition="in" filter="barn(outVertical)">
                                      <p:cBhvr>
                                        <p:cTn id="50" dur="500"/>
                                        <p:tgtEl>
                                          <p:spTgt spid="205"/>
                                        </p:tgtEl>
                                      </p:cBhvr>
                                    </p:animEffect>
                                  </p:childTnLst>
                                </p:cTn>
                              </p:par>
                              <p:par>
                                <p:cTn id="51" presetID="53" presetClass="entr" presetSubtype="16"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22" grpId="0"/>
      <p:bldP spid="164" grpId="0" animBg="1"/>
      <p:bldP spid="181" grpId="0"/>
      <p:bldP spid="182" grpId="0" animBg="1"/>
      <p:bldP spid="186" grpId="0"/>
      <p:bldP spid="187" grpId="0" animBg="1"/>
      <p:bldP spid="20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8656D07-96CF-D04C-ACDA-20D676526821}"/>
              </a:ext>
            </a:extLst>
          </p:cNvPr>
          <p:cNvSpPr>
            <a:spLocks noGrp="1"/>
          </p:cNvSpPr>
          <p:nvPr>
            <p:ph type="title"/>
          </p:nvPr>
        </p:nvSpPr>
        <p:spPr>
          <a:xfrm>
            <a:off x="-3050" y="8839"/>
            <a:ext cx="12188952" cy="1371600"/>
          </a:xfrm>
        </p:spPr>
        <p:txBody>
          <a:bodyPr vert="horz" lIns="91440" tIns="45720" rIns="91440" bIns="45720" rtlCol="0" anchor="t">
            <a:noAutofit/>
          </a:bodyPr>
          <a:lstStyle/>
          <a:p>
            <a:pPr algn="ctr"/>
            <a:r>
              <a:rPr lang="en-US" sz="4800" b="1" dirty="0">
                <a:solidFill>
                  <a:srgbClr val="AE1F57"/>
                </a:solidFill>
                <a:latin typeface="Gill Sans MT" panose="020B0502020104020203" pitchFamily="34" charset="0"/>
                <a:ea typeface="Roboto Black" panose="02000000000000000000" pitchFamily="2" charset="0"/>
                <a:cs typeface="Roboto Black" panose="02000000000000000000" pitchFamily="2" charset="0"/>
              </a:rPr>
              <a:t>MISSING DATA FROM BERDIN REPORT</a:t>
            </a:r>
            <a:endParaRPr lang="en-US" sz="4800" b="1" dirty="0">
              <a:solidFill>
                <a:srgbClr val="AE1F57"/>
              </a:solidFill>
              <a:latin typeface="Gill Sans MT" panose="020B0502020104020203" pitchFamily="34" charset="0"/>
            </a:endParaRPr>
          </a:p>
        </p:txBody>
      </p:sp>
      <p:sp>
        <p:nvSpPr>
          <p:cNvPr id="9" name="Slide Number Placeholder 5">
            <a:extLst>
              <a:ext uri="{FF2B5EF4-FFF2-40B4-BE49-F238E27FC236}">
                <a16:creationId xmlns:a16="http://schemas.microsoft.com/office/drawing/2014/main" id="{91A330AD-6936-FDA6-F867-863B72D89AC8}"/>
              </a:ext>
            </a:extLst>
          </p:cNvPr>
          <p:cNvSpPr txBox="1">
            <a:spLocks/>
          </p:cNvSpPr>
          <p:nvPr/>
        </p:nvSpPr>
        <p:spPr>
          <a:xfrm>
            <a:off x="9829800" y="6484036"/>
            <a:ext cx="2362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9784670-7490-423C-A944-53DB45B1705B}" type="slidenum">
              <a:rPr lang="en-US" sz="1200" smtClean="0">
                <a:latin typeface="Gill Sans MT" panose="020B0502020104020203" pitchFamily="34" charset="0"/>
              </a:rPr>
              <a:pPr algn="r">
                <a:spcAft>
                  <a:spcPts val="600"/>
                </a:spcAft>
              </a:pPr>
              <a:t>8</a:t>
            </a:fld>
            <a:endParaRPr lang="en-US" sz="1200" dirty="0">
              <a:latin typeface="Gill Sans MT" panose="020B0502020104020203" pitchFamily="34" charset="0"/>
            </a:endParaRPr>
          </a:p>
        </p:txBody>
      </p:sp>
      <p:graphicFrame>
        <p:nvGraphicFramePr>
          <p:cNvPr id="11" name="TextBox 6">
            <a:extLst>
              <a:ext uri="{FF2B5EF4-FFF2-40B4-BE49-F238E27FC236}">
                <a16:creationId xmlns:a16="http://schemas.microsoft.com/office/drawing/2014/main" id="{9A8DC578-D708-5F90-BB91-2A302F6896D0}"/>
              </a:ext>
            </a:extLst>
          </p:cNvPr>
          <p:cNvGraphicFramePr/>
          <p:nvPr>
            <p:extLst>
              <p:ext uri="{D42A27DB-BD31-4B8C-83A1-F6EECF244321}">
                <p14:modId xmlns:p14="http://schemas.microsoft.com/office/powerpoint/2010/main" val="4064854475"/>
              </p:ext>
            </p:extLst>
          </p:nvPr>
        </p:nvGraphicFramePr>
        <p:xfrm>
          <a:off x="-21515" y="1560286"/>
          <a:ext cx="12232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860130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A6835F-AB78-3247-01D0-7432DA7AE5F1}"/>
              </a:ext>
            </a:extLst>
          </p:cNvPr>
          <p:cNvSpPr>
            <a:spLocks noGrp="1"/>
          </p:cNvSpPr>
          <p:nvPr>
            <p:ph type="title"/>
          </p:nvPr>
        </p:nvSpPr>
        <p:spPr>
          <a:xfrm>
            <a:off x="0" y="961623"/>
            <a:ext cx="12192000" cy="1133475"/>
          </a:xfrm>
        </p:spPr>
        <p:txBody>
          <a:bodyPr>
            <a:normAutofit/>
          </a:bodyPr>
          <a:lstStyle/>
          <a:p>
            <a:pPr algn="ctr"/>
            <a:r>
              <a:rPr lang="en-US" dirty="0">
                <a:latin typeface="Gill Sans MT" panose="020B0502020104020203" pitchFamily="34" charset="0"/>
              </a:rPr>
              <a:t>11 chapters published in 2023</a:t>
            </a:r>
          </a:p>
        </p:txBody>
      </p:sp>
      <p:sp>
        <p:nvSpPr>
          <p:cNvPr id="5" name="Text Placeholder 4">
            <a:extLst>
              <a:ext uri="{FF2B5EF4-FFF2-40B4-BE49-F238E27FC236}">
                <a16:creationId xmlns:a16="http://schemas.microsoft.com/office/drawing/2014/main" id="{55232181-8338-5ED4-FC41-028B144D0A38}"/>
              </a:ext>
            </a:extLst>
          </p:cNvPr>
          <p:cNvSpPr>
            <a:spLocks noGrp="1"/>
          </p:cNvSpPr>
          <p:nvPr>
            <p:ph type="body" idx="1"/>
          </p:nvPr>
        </p:nvSpPr>
        <p:spPr>
          <a:xfrm>
            <a:off x="0" y="4414258"/>
            <a:ext cx="12192000" cy="1500187"/>
          </a:xfrm>
        </p:spPr>
        <p:txBody>
          <a:bodyPr/>
          <a:lstStyle/>
          <a:p>
            <a:pPr algn="ctr"/>
            <a:r>
              <a:rPr lang="en-US" b="1" dirty="0">
                <a:solidFill>
                  <a:srgbClr val="AF2058"/>
                </a:solidFill>
                <a:latin typeface="Aptos Display" panose="020B0004020202020204" pitchFamily="34" charset="0"/>
              </a:rPr>
              <a:t>For a chance to win a gift, what chapter is no longer </a:t>
            </a:r>
            <a:r>
              <a:rPr lang="en-US" sz="2800" b="1" dirty="0">
                <a:solidFill>
                  <a:srgbClr val="AF2058"/>
                </a:solidFill>
                <a:latin typeface="Aptos Display" panose="020B0004020202020204" pitchFamily="34" charset="0"/>
              </a:rPr>
              <a:t>in</a:t>
            </a:r>
            <a:r>
              <a:rPr lang="en-US" b="1" dirty="0">
                <a:solidFill>
                  <a:srgbClr val="AF2058"/>
                </a:solidFill>
                <a:latin typeface="Aptos Display" panose="020B0004020202020204" pitchFamily="34" charset="0"/>
              </a:rPr>
              <a:t> the Report?</a:t>
            </a:r>
          </a:p>
        </p:txBody>
      </p:sp>
      <p:sp>
        <p:nvSpPr>
          <p:cNvPr id="6" name="TextBox 5">
            <a:extLst>
              <a:ext uri="{FF2B5EF4-FFF2-40B4-BE49-F238E27FC236}">
                <a16:creationId xmlns:a16="http://schemas.microsoft.com/office/drawing/2014/main" id="{3A181DBE-CAE2-1150-6723-994CFDBD5D6A}"/>
              </a:ext>
            </a:extLst>
          </p:cNvPr>
          <p:cNvSpPr txBox="1"/>
          <p:nvPr/>
        </p:nvSpPr>
        <p:spPr>
          <a:xfrm>
            <a:off x="0" y="2443742"/>
            <a:ext cx="12192000" cy="1015663"/>
          </a:xfrm>
          <a:prstGeom prst="rect">
            <a:avLst/>
          </a:prstGeom>
          <a:noFill/>
        </p:spPr>
        <p:txBody>
          <a:bodyPr wrap="square" rtlCol="0">
            <a:spAutoFit/>
          </a:bodyPr>
          <a:lstStyle/>
          <a:p>
            <a:pPr algn="ctr"/>
            <a:r>
              <a:rPr lang="en-US" sz="6000" dirty="0">
                <a:latin typeface="Gill Sans MT" panose="020B0502020104020203" pitchFamily="34" charset="0"/>
              </a:rPr>
              <a:t>10 chapters published in 2024</a:t>
            </a:r>
          </a:p>
        </p:txBody>
      </p:sp>
      <p:sp>
        <p:nvSpPr>
          <p:cNvPr id="2" name="Slide Number Placeholder 5">
            <a:extLst>
              <a:ext uri="{FF2B5EF4-FFF2-40B4-BE49-F238E27FC236}">
                <a16:creationId xmlns:a16="http://schemas.microsoft.com/office/drawing/2014/main" id="{4FF199C0-601A-16AF-32A2-52F3CC83105F}"/>
              </a:ext>
            </a:extLst>
          </p:cNvPr>
          <p:cNvSpPr txBox="1">
            <a:spLocks/>
          </p:cNvSpPr>
          <p:nvPr/>
        </p:nvSpPr>
        <p:spPr>
          <a:xfrm>
            <a:off x="9829800" y="6484036"/>
            <a:ext cx="2362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9784670-7490-423C-A944-53DB45B1705B}" type="slidenum">
              <a:rPr lang="en-US" sz="1200" smtClean="0">
                <a:latin typeface="Gill Sans MT" panose="020B0502020104020203" pitchFamily="34" charset="0"/>
              </a:rPr>
              <a:pPr algn="r">
                <a:spcAft>
                  <a:spcPts val="600"/>
                </a:spcAft>
              </a:pPr>
              <a:t>9</a:t>
            </a:fld>
            <a:endParaRPr lang="en-US" sz="1200" dirty="0">
              <a:latin typeface="Gill Sans MT" panose="020B0502020104020203" pitchFamily="34" charset="0"/>
            </a:endParaRPr>
          </a:p>
        </p:txBody>
      </p:sp>
    </p:spTree>
    <p:extLst>
      <p:ext uri="{BB962C8B-B14F-4D97-AF65-F5344CB8AC3E}">
        <p14:creationId xmlns:p14="http://schemas.microsoft.com/office/powerpoint/2010/main" val="2750182245"/>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61048</TotalTime>
  <Words>3281</Words>
  <Application>Microsoft Office PowerPoint</Application>
  <PresentationFormat>Widescreen</PresentationFormat>
  <Paragraphs>400</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 Display</vt:lpstr>
      <vt:lpstr>Arial</vt:lpstr>
      <vt:lpstr>Asap</vt:lpstr>
      <vt:lpstr>Calibri</vt:lpstr>
      <vt:lpstr>Calibri Light</vt:lpstr>
      <vt:lpstr>Gill Sans MT</vt:lpstr>
      <vt:lpstr>Roboto Black</vt:lpstr>
      <vt:lpstr>Wingdings</vt:lpstr>
      <vt:lpstr>Office Theme</vt:lpstr>
      <vt:lpstr>2024 ANNUAL MEETING OF THE  BERMUDA DRUG INFORMATION NETWORK</vt:lpstr>
      <vt:lpstr>PowerPoint Presentation</vt:lpstr>
      <vt:lpstr>PowerPoint Presentation</vt:lpstr>
      <vt:lpstr>PowerPoint Presentation</vt:lpstr>
      <vt:lpstr>PowerPoint Presentation</vt:lpstr>
      <vt:lpstr>NDC ACT 2013</vt:lpstr>
      <vt:lpstr>PowerPoint Presentation</vt:lpstr>
      <vt:lpstr>MISSING DATA FROM BERDIN REPORT</vt:lpstr>
      <vt:lpstr>11 chapters published in 2023</vt:lpstr>
      <vt:lpstr>KEY INDICATORS Substance-related facts</vt:lpstr>
      <vt:lpstr>KEY INDICATORS Substance-related facts</vt:lpstr>
      <vt:lpstr>2023 RETAIL SALES INDEX &amp; CUSTOMS DUTY</vt:lpstr>
      <vt:lpstr>TREATMENT REFERRALS                                                    &amp; ADMISSIONS</vt:lpstr>
      <vt:lpstr>SUBSTANCE OF CHOICE </vt:lpstr>
      <vt:lpstr>PERSONS IN TREATMENT </vt:lpstr>
      <vt:lpstr>LEVEL OF SEVERITY OF SUBSTANCE ABUSE OR DEPENDENCE </vt:lpstr>
      <vt:lpstr>IMPAIRED DRIVING </vt:lpstr>
      <vt:lpstr>PowerPoint Presentation</vt:lpstr>
      <vt:lpstr>PowerPoint Presentation</vt:lpstr>
      <vt:lpstr>DEMAND &amp; SUPPLY REDUCTION EXPENDITURE</vt:lpstr>
      <vt:lpstr>PowerPoint Presentation</vt:lpstr>
      <vt:lpstr>BEYOND 2024</vt:lpstr>
      <vt:lpstr>GOVERNMENT OF BERMUDA GOV.BM </vt:lpstr>
      <vt:lpstr>PowerPoint Presentation</vt:lpstr>
    </vt:vector>
  </TitlesOfParts>
  <Company>Bermuda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ANNUAL MEETING OF THE  BERMUDA DRUG INFORMATION NETWORK</dc:title>
  <dc:creator>Raynor, Kyla J.</dc:creator>
  <cp:lastModifiedBy>Tankard, Stephanie V.</cp:lastModifiedBy>
  <cp:revision>744</cp:revision>
  <cp:lastPrinted>2024-10-31T18:47:16Z</cp:lastPrinted>
  <dcterms:created xsi:type="dcterms:W3CDTF">2020-09-23T15:15:59Z</dcterms:created>
  <dcterms:modified xsi:type="dcterms:W3CDTF">2024-10-31T18:47:47Z</dcterms:modified>
</cp:coreProperties>
</file>