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463" r:id="rId3"/>
    <p:sldId id="816" r:id="rId4"/>
    <p:sldId id="817" r:id="rId5"/>
    <p:sldId id="684" r:id="rId6"/>
    <p:sldId id="613" r:id="rId7"/>
    <p:sldId id="751" r:id="rId8"/>
    <p:sldId id="746" r:id="rId9"/>
    <p:sldId id="818" r:id="rId10"/>
    <p:sldId id="554" r:id="rId11"/>
    <p:sldId id="711" r:id="rId12"/>
    <p:sldId id="705" r:id="rId13"/>
    <p:sldId id="791" r:id="rId14"/>
    <p:sldId id="641" r:id="rId15"/>
    <p:sldId id="557" r:id="rId16"/>
    <p:sldId id="749" r:id="rId17"/>
    <p:sldId id="778" r:id="rId18"/>
    <p:sldId id="596" r:id="rId19"/>
    <p:sldId id="789" r:id="rId20"/>
    <p:sldId id="790" r:id="rId21"/>
    <p:sldId id="693" r:id="rId22"/>
    <p:sldId id="750" r:id="rId23"/>
    <p:sldId id="708" r:id="rId24"/>
    <p:sldId id="694" r:id="rId25"/>
    <p:sldId id="734" r:id="rId26"/>
    <p:sldId id="794" r:id="rId27"/>
    <p:sldId id="795" r:id="rId28"/>
    <p:sldId id="796" r:id="rId29"/>
    <p:sldId id="797" r:id="rId30"/>
    <p:sldId id="715" r:id="rId31"/>
    <p:sldId id="716" r:id="rId32"/>
    <p:sldId id="698" r:id="rId33"/>
    <p:sldId id="752" r:id="rId34"/>
    <p:sldId id="779" r:id="rId35"/>
    <p:sldId id="811" r:id="rId36"/>
    <p:sldId id="780" r:id="rId37"/>
    <p:sldId id="782" r:id="rId38"/>
    <p:sldId id="812" r:id="rId39"/>
    <p:sldId id="814" r:id="rId40"/>
    <p:sldId id="815" r:id="rId41"/>
    <p:sldId id="52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3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Yan Pillitteri" initials="VYP" lastIdx="10" clrIdx="0"/>
  <p:cmAuthor id="7" name="Matthew Heyman" initials="MH" lastIdx="5" clrIdx="7"/>
  <p:cmAuthor id="1" name="Matt Scholl" initials="" lastIdx="0" clrIdx="1"/>
  <p:cmAuthor id="2" name="Kauffman, Leah R" initials="KLR" lastIdx="8" clrIdx="2"/>
  <p:cmAuthor id="3" name="Chris Johnson" initials="CSJ" lastIdx="16" clrIdx="3"/>
  <p:cmAuthor id="4" name="Adam Sedgewick" initials="AS" lastIdx="15" clrIdx="4"/>
  <p:cmAuthor id="5" name="Matthew Heyman" initials="" lastIdx="2" clrIdx="5"/>
  <p:cmAuthor id="6" name="Matthew Smith" initials="MS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6" autoAdjust="0"/>
    <p:restoredTop sz="92534" autoAdjust="0"/>
  </p:normalViewPr>
  <p:slideViewPr>
    <p:cSldViewPr snapToGrid="0" snapToObjects="1">
      <p:cViewPr varScale="1">
        <p:scale>
          <a:sx n="101" d="100"/>
          <a:sy n="101" d="100"/>
        </p:scale>
        <p:origin x="546" y="96"/>
      </p:cViewPr>
      <p:guideLst>
        <p:guide orient="horz" pos="1057"/>
        <p:guide pos="324"/>
      </p:guideLst>
    </p:cSldViewPr>
  </p:slideViewPr>
  <p:outlineViewPr>
    <p:cViewPr>
      <p:scale>
        <a:sx n="33" d="100"/>
        <a:sy n="33" d="100"/>
      </p:scale>
      <p:origin x="0" y="4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AC7BD-9F7C-4F9C-9D2D-768B40F9EA65}" type="doc">
      <dgm:prSet loTypeId="urn:microsoft.com/office/officeart/2005/8/layout/StepDownProcess" loCatId="process" qsTypeId="urn:microsoft.com/office/officeart/2005/8/quickstyle/3D2" qsCatId="3D" csTypeId="urn:microsoft.com/office/officeart/2005/8/colors/colorful1" csCatId="colorful" phldr="1"/>
      <dgm:spPr/>
    </dgm:pt>
    <dgm:pt modelId="{922CD233-472B-44F2-9A37-C095CB4AF8C3}">
      <dgm:prSet phldrT="[Text]"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Engage the Framework Stakeholders</a:t>
          </a:r>
          <a:endParaRPr lang="en-US" sz="1200" dirty="0">
            <a:latin typeface="Arial"/>
            <a:cs typeface="Arial"/>
          </a:endParaRPr>
        </a:p>
      </dgm:t>
    </dgm:pt>
    <dgm:pt modelId="{2159B662-5385-47E0-91C8-BDE5E7A6078A}" type="parTrans" cxnId="{E9CE2CDA-3F84-4A86-A1D3-4D6F8C9FF6FD}">
      <dgm:prSet/>
      <dgm:spPr/>
      <dgm:t>
        <a:bodyPr/>
        <a:lstStyle/>
        <a:p>
          <a:endParaRPr lang="en-US"/>
        </a:p>
      </dgm:t>
    </dgm:pt>
    <dgm:pt modelId="{723CF962-0C33-4215-8CC6-688D0193CFB0}" type="sibTrans" cxnId="{E9CE2CDA-3F84-4A86-A1D3-4D6F8C9FF6FD}">
      <dgm:prSet/>
      <dgm:spPr/>
      <dgm:t>
        <a:bodyPr/>
        <a:lstStyle/>
        <a:p>
          <a:endParaRPr lang="en-US"/>
        </a:p>
      </dgm:t>
    </dgm:pt>
    <dgm:pt modelId="{70AE1DF0-3735-4393-BE9E-6B86A26EBFE8}">
      <dgm:prSet phldrT="[Text]"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Analyze RFI Responses</a:t>
          </a:r>
          <a:endParaRPr lang="en-US" sz="1200" dirty="0">
            <a:latin typeface="Arial"/>
            <a:cs typeface="Arial"/>
          </a:endParaRPr>
        </a:p>
      </dgm:t>
    </dgm:pt>
    <dgm:pt modelId="{3E0CBD38-9A65-421B-B5A8-80834A19BC89}" type="parTrans" cxnId="{5F4E1534-E541-4569-9DEB-B073257592F1}">
      <dgm:prSet/>
      <dgm:spPr/>
      <dgm:t>
        <a:bodyPr/>
        <a:lstStyle/>
        <a:p>
          <a:endParaRPr lang="en-US"/>
        </a:p>
      </dgm:t>
    </dgm:pt>
    <dgm:pt modelId="{43491217-EE31-4FFB-B692-12D860FEED38}" type="sibTrans" cxnId="{5F4E1534-E541-4569-9DEB-B073257592F1}">
      <dgm:prSet/>
      <dgm:spPr/>
      <dgm:t>
        <a:bodyPr/>
        <a:lstStyle/>
        <a:p>
          <a:endParaRPr lang="en-US"/>
        </a:p>
      </dgm:t>
    </dgm:pt>
    <dgm:pt modelId="{0DDB45A0-48DE-42BC-A6C2-7EAE9844772A}">
      <dgm:prSet phldrT="[Text]"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Identify Framework Elements</a:t>
          </a:r>
        </a:p>
      </dgm:t>
    </dgm:pt>
    <dgm:pt modelId="{07D40F53-6608-4F8E-8468-7A618B419A72}" type="parTrans" cxnId="{27961E24-278B-47CE-884D-814E50A7FE82}">
      <dgm:prSet/>
      <dgm:spPr/>
      <dgm:t>
        <a:bodyPr/>
        <a:lstStyle/>
        <a:p>
          <a:endParaRPr lang="en-US"/>
        </a:p>
      </dgm:t>
    </dgm:pt>
    <dgm:pt modelId="{C20991E3-FC18-484A-9871-77EA350FAA33}" type="sibTrans" cxnId="{27961E24-278B-47CE-884D-814E50A7FE82}">
      <dgm:prSet/>
      <dgm:spPr/>
      <dgm:t>
        <a:bodyPr/>
        <a:lstStyle/>
        <a:p>
          <a:endParaRPr lang="en-US"/>
        </a:p>
      </dgm:t>
    </dgm:pt>
    <dgm:pt modelId="{2D97400E-C5E6-4140-BC5E-8351F5814531}">
      <dgm:prSet phldrT="[Text]"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Collect, Categorize, and Post RFI Responses</a:t>
          </a:r>
          <a:endParaRPr lang="en-US" sz="1200" dirty="0">
            <a:latin typeface="Arial"/>
            <a:cs typeface="Arial"/>
          </a:endParaRPr>
        </a:p>
      </dgm:t>
    </dgm:pt>
    <dgm:pt modelId="{E228F266-B7E2-4D7C-ACF2-29C445A0A7CE}" type="sibTrans" cxnId="{699FD43F-FC07-4CDC-BA30-776A3A6D9F82}">
      <dgm:prSet/>
      <dgm:spPr/>
      <dgm:t>
        <a:bodyPr/>
        <a:lstStyle/>
        <a:p>
          <a:endParaRPr lang="en-US"/>
        </a:p>
      </dgm:t>
    </dgm:pt>
    <dgm:pt modelId="{12064EE8-EE3A-4971-BBB7-92797EFD58C3}" type="parTrans" cxnId="{699FD43F-FC07-4CDC-BA30-776A3A6D9F82}">
      <dgm:prSet/>
      <dgm:spPr/>
      <dgm:t>
        <a:bodyPr/>
        <a:lstStyle/>
        <a:p>
          <a:endParaRPr lang="en-US"/>
        </a:p>
      </dgm:t>
    </dgm:pt>
    <dgm:pt modelId="{651EC0D5-6E37-48F3-B587-A8530698C0A9}">
      <dgm:prSet phldrT="[Text]" custT="1"/>
      <dgm:spPr/>
      <dgm:t>
        <a:bodyPr/>
        <a:lstStyle/>
        <a:p>
          <a:r>
            <a:rPr lang="en-US" sz="1200" dirty="0" smtClean="0">
              <a:latin typeface="Arial"/>
              <a:cs typeface="Arial"/>
            </a:rPr>
            <a:t>Prepare and Publish Framework</a:t>
          </a:r>
        </a:p>
      </dgm:t>
    </dgm:pt>
    <dgm:pt modelId="{C9663B53-C907-41E4-ACB3-FD516577FB06}" type="sibTrans" cxnId="{5EEBBA08-9653-4F9B-935C-2C7872AADE3E}">
      <dgm:prSet/>
      <dgm:spPr/>
      <dgm:t>
        <a:bodyPr/>
        <a:lstStyle/>
        <a:p>
          <a:endParaRPr lang="en-US"/>
        </a:p>
      </dgm:t>
    </dgm:pt>
    <dgm:pt modelId="{E395880F-A8B4-4FF0-98AE-067FB74B7CF8}" type="parTrans" cxnId="{5EEBBA08-9653-4F9B-935C-2C7872AADE3E}">
      <dgm:prSet/>
      <dgm:spPr/>
      <dgm:t>
        <a:bodyPr/>
        <a:lstStyle/>
        <a:p>
          <a:endParaRPr lang="en-US"/>
        </a:p>
      </dgm:t>
    </dgm:pt>
    <dgm:pt modelId="{462F0ACE-B33D-49D8-96A8-35EDD7E01B07}" type="pres">
      <dgm:prSet presAssocID="{F9CAC7BD-9F7C-4F9C-9D2D-768B40F9EA65}" presName="rootnode" presStyleCnt="0">
        <dgm:presLayoutVars>
          <dgm:chMax/>
          <dgm:chPref/>
          <dgm:dir/>
          <dgm:animLvl val="lvl"/>
        </dgm:presLayoutVars>
      </dgm:prSet>
      <dgm:spPr/>
    </dgm:pt>
    <dgm:pt modelId="{8642BE4F-1AB3-4252-9C0A-F4EB6EE2DA72}" type="pres">
      <dgm:prSet presAssocID="{922CD233-472B-44F2-9A37-C095CB4AF8C3}" presName="composite" presStyleCnt="0"/>
      <dgm:spPr/>
    </dgm:pt>
    <dgm:pt modelId="{C2E0871B-1759-423B-B3F1-A039C958634F}" type="pres">
      <dgm:prSet presAssocID="{922CD233-472B-44F2-9A37-C095CB4AF8C3}" presName="bentUpArrow1" presStyleLbl="alignImgPlace1" presStyleIdx="0" presStyleCnt="4"/>
      <dgm:spPr/>
    </dgm:pt>
    <dgm:pt modelId="{E815EFF9-31E0-4E91-A27B-8F1CFD20EADA}" type="pres">
      <dgm:prSet presAssocID="{922CD233-472B-44F2-9A37-C095CB4AF8C3}" presName="ParentText" presStyleLbl="node1" presStyleIdx="0" presStyleCnt="5" custScaleX="104775" custScaleY="1013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A63FE-6D0B-49F5-B4F1-F21FFC4D58E2}" type="pres">
      <dgm:prSet presAssocID="{922CD233-472B-44F2-9A37-C095CB4AF8C3}" presName="ChildText" presStyleLbl="revTx" presStyleIdx="0" presStyleCnt="4" custScaleX="328575" custScaleY="41226" custLinFactX="70813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A2044-0C55-4ECF-89F3-318E0F140361}" type="pres">
      <dgm:prSet presAssocID="{723CF962-0C33-4215-8CC6-688D0193CFB0}" presName="sibTrans" presStyleCnt="0"/>
      <dgm:spPr/>
    </dgm:pt>
    <dgm:pt modelId="{887DA6FF-B018-434F-8AF0-4B27F3E9C571}" type="pres">
      <dgm:prSet presAssocID="{2D97400E-C5E6-4140-BC5E-8351F5814531}" presName="composite" presStyleCnt="0"/>
      <dgm:spPr/>
    </dgm:pt>
    <dgm:pt modelId="{34E54298-5DBB-4C28-8910-D35FA330794C}" type="pres">
      <dgm:prSet presAssocID="{2D97400E-C5E6-4140-BC5E-8351F5814531}" presName="bentUpArrow1" presStyleLbl="alignImgPlace1" presStyleIdx="1" presStyleCnt="4" custLinFactNeighborX="-73539" custLinFactNeighborY="2380"/>
      <dgm:spPr/>
    </dgm:pt>
    <dgm:pt modelId="{A762C27F-9848-4310-921A-637526F6E5C7}" type="pres">
      <dgm:prSet presAssocID="{2D97400E-C5E6-4140-BC5E-8351F5814531}" presName="ParentText" presStyleLbl="node1" presStyleIdx="1" presStyleCnt="5" custScaleX="103967" custScaleY="102961" custLinFactNeighborX="-46181" custLinFactNeighborY="1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3BF9D-9A30-40BC-92B3-77B4E01D84C7}" type="pres">
      <dgm:prSet presAssocID="{2D97400E-C5E6-4140-BC5E-8351F5814531}" presName="ChildText" presStyleLbl="revTx" presStyleIdx="1" presStyleCnt="4" custScaleX="332165" custLinFactX="22588" custLinFactNeighborX="100000" custLinFactNeighborY="1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02DFD-0D72-4E0E-9B9E-8C327FDBAE1D}" type="pres">
      <dgm:prSet presAssocID="{E228F266-B7E2-4D7C-ACF2-29C445A0A7CE}" presName="sibTrans" presStyleCnt="0"/>
      <dgm:spPr/>
    </dgm:pt>
    <dgm:pt modelId="{280F3C23-CF68-49C8-B6E0-D4BC255E3814}" type="pres">
      <dgm:prSet presAssocID="{70AE1DF0-3735-4393-BE9E-6B86A26EBFE8}" presName="composite" presStyleCnt="0"/>
      <dgm:spPr/>
    </dgm:pt>
    <dgm:pt modelId="{10963D1A-E195-4306-A60E-916030921EF1}" type="pres">
      <dgm:prSet presAssocID="{70AE1DF0-3735-4393-BE9E-6B86A26EBFE8}" presName="bentUpArrow1" presStyleLbl="alignImgPlace1" presStyleIdx="2" presStyleCnt="4" custLinFactX="-34613" custLinFactNeighborX="-100000" custLinFactNeighborY="-1255"/>
      <dgm:spPr/>
      <dgm:t>
        <a:bodyPr/>
        <a:lstStyle/>
        <a:p>
          <a:endParaRPr lang="en-US"/>
        </a:p>
      </dgm:t>
    </dgm:pt>
    <dgm:pt modelId="{731DB445-8BE5-4A3B-B4BA-B660324B0871}" type="pres">
      <dgm:prSet presAssocID="{70AE1DF0-3735-4393-BE9E-6B86A26EBFE8}" presName="ParentText" presStyleLbl="node1" presStyleIdx="2" presStyleCnt="5" custScaleX="104077" custScaleY="104695" custLinFactNeighborX="-92362" custLinFactNeighborY="-2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CF25-8678-4115-A0D6-124B0AA350C5}" type="pres">
      <dgm:prSet presAssocID="{70AE1DF0-3735-4393-BE9E-6B86A26EBFE8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B0B1A50-9FCF-45A6-B512-861261B8041D}" type="pres">
      <dgm:prSet presAssocID="{43491217-EE31-4FFB-B692-12D860FEED38}" presName="sibTrans" presStyleCnt="0"/>
      <dgm:spPr/>
    </dgm:pt>
    <dgm:pt modelId="{E7C3F08B-058D-4574-9921-7AA11535CAF2}" type="pres">
      <dgm:prSet presAssocID="{0DDB45A0-48DE-42BC-A6C2-7EAE9844772A}" presName="composite" presStyleCnt="0"/>
      <dgm:spPr/>
    </dgm:pt>
    <dgm:pt modelId="{0BB97318-7171-4A46-A58F-5B735C1E28B1}" type="pres">
      <dgm:prSet presAssocID="{0DDB45A0-48DE-42BC-A6C2-7EAE9844772A}" presName="bentUpArrow1" presStyleLbl="alignImgPlace1" presStyleIdx="3" presStyleCnt="4" custLinFactX="-90852" custLinFactNeighborX="-100000" custLinFactNeighborY="-56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30F06F-2519-4EC2-ADFB-D3C81369E1B3}" type="pres">
      <dgm:prSet presAssocID="{0DDB45A0-48DE-42BC-A6C2-7EAE9844772A}" presName="ParentText" presStyleLbl="node1" presStyleIdx="3" presStyleCnt="5" custScaleX="104668" custScaleY="101184" custLinFactX="-33244" custLinFactNeighborX="-100000" custLinFactNeighborY="-53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F069C-21C7-45BF-9782-74CCD97D7C8B}" type="pres">
      <dgm:prSet presAssocID="{0DDB45A0-48DE-42BC-A6C2-7EAE9844772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1A98FCB-3D60-4F60-A3EF-00BF440C96E3}" type="pres">
      <dgm:prSet presAssocID="{C20991E3-FC18-484A-9871-77EA350FAA33}" presName="sibTrans" presStyleCnt="0"/>
      <dgm:spPr/>
    </dgm:pt>
    <dgm:pt modelId="{DB628BC4-82C8-4F1A-8771-A81413D13B8D}" type="pres">
      <dgm:prSet presAssocID="{651EC0D5-6E37-48F3-B587-A8530698C0A9}" presName="composite" presStyleCnt="0"/>
      <dgm:spPr/>
    </dgm:pt>
    <dgm:pt modelId="{B711E0E6-61F9-4D7C-871F-C654BA23537B}" type="pres">
      <dgm:prSet presAssocID="{651EC0D5-6E37-48F3-B587-A8530698C0A9}" presName="ParentText" presStyleLbl="node1" presStyleIdx="4" presStyleCnt="5" custScaleX="105882" custScaleY="101307" custLinFactX="-72470" custLinFactNeighborX="-100000" custLinFactNeighborY="-9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8605AC-A3E1-884F-8582-3A76A4B2370D}" type="presOf" srcId="{0DDB45A0-48DE-42BC-A6C2-7EAE9844772A}" destId="{F730F06F-2519-4EC2-ADFB-D3C81369E1B3}" srcOrd="0" destOrd="0" presId="urn:microsoft.com/office/officeart/2005/8/layout/StepDownProcess"/>
    <dgm:cxn modelId="{F8F37EED-CA2B-A04A-992C-4F0FAC950930}" type="presOf" srcId="{651EC0D5-6E37-48F3-B587-A8530698C0A9}" destId="{B711E0E6-61F9-4D7C-871F-C654BA23537B}" srcOrd="0" destOrd="0" presId="urn:microsoft.com/office/officeart/2005/8/layout/StepDownProcess"/>
    <dgm:cxn modelId="{27961E24-278B-47CE-884D-814E50A7FE82}" srcId="{F9CAC7BD-9F7C-4F9C-9D2D-768B40F9EA65}" destId="{0DDB45A0-48DE-42BC-A6C2-7EAE9844772A}" srcOrd="3" destOrd="0" parTransId="{07D40F53-6608-4F8E-8468-7A618B419A72}" sibTransId="{C20991E3-FC18-484A-9871-77EA350FAA33}"/>
    <dgm:cxn modelId="{E1E942F0-6E18-264C-9DD1-107F7E2F5A5A}" type="presOf" srcId="{922CD233-472B-44F2-9A37-C095CB4AF8C3}" destId="{E815EFF9-31E0-4E91-A27B-8F1CFD20EADA}" srcOrd="0" destOrd="0" presId="urn:microsoft.com/office/officeart/2005/8/layout/StepDownProcess"/>
    <dgm:cxn modelId="{0CE34F0D-C61B-8443-A968-B21F8E35DD2C}" type="presOf" srcId="{F9CAC7BD-9F7C-4F9C-9D2D-768B40F9EA65}" destId="{462F0ACE-B33D-49D8-96A8-35EDD7E01B07}" srcOrd="0" destOrd="0" presId="urn:microsoft.com/office/officeart/2005/8/layout/StepDownProcess"/>
    <dgm:cxn modelId="{A44C27A8-6EF5-5244-8F44-BB198854C5CF}" type="presOf" srcId="{2D97400E-C5E6-4140-BC5E-8351F5814531}" destId="{A762C27F-9848-4310-921A-637526F6E5C7}" srcOrd="0" destOrd="0" presId="urn:microsoft.com/office/officeart/2005/8/layout/StepDownProcess"/>
    <dgm:cxn modelId="{6D4E715A-3193-EE46-83C0-E36A080DEE12}" type="presOf" srcId="{70AE1DF0-3735-4393-BE9E-6B86A26EBFE8}" destId="{731DB445-8BE5-4A3B-B4BA-B660324B0871}" srcOrd="0" destOrd="0" presId="urn:microsoft.com/office/officeart/2005/8/layout/StepDownProcess"/>
    <dgm:cxn modelId="{5F4E1534-E541-4569-9DEB-B073257592F1}" srcId="{F9CAC7BD-9F7C-4F9C-9D2D-768B40F9EA65}" destId="{70AE1DF0-3735-4393-BE9E-6B86A26EBFE8}" srcOrd="2" destOrd="0" parTransId="{3E0CBD38-9A65-421B-B5A8-80834A19BC89}" sibTransId="{43491217-EE31-4FFB-B692-12D860FEED38}"/>
    <dgm:cxn modelId="{E9CE2CDA-3F84-4A86-A1D3-4D6F8C9FF6FD}" srcId="{F9CAC7BD-9F7C-4F9C-9D2D-768B40F9EA65}" destId="{922CD233-472B-44F2-9A37-C095CB4AF8C3}" srcOrd="0" destOrd="0" parTransId="{2159B662-5385-47E0-91C8-BDE5E7A6078A}" sibTransId="{723CF962-0C33-4215-8CC6-688D0193CFB0}"/>
    <dgm:cxn modelId="{699FD43F-FC07-4CDC-BA30-776A3A6D9F82}" srcId="{F9CAC7BD-9F7C-4F9C-9D2D-768B40F9EA65}" destId="{2D97400E-C5E6-4140-BC5E-8351F5814531}" srcOrd="1" destOrd="0" parTransId="{12064EE8-EE3A-4971-BBB7-92797EFD58C3}" sibTransId="{E228F266-B7E2-4D7C-ACF2-29C445A0A7CE}"/>
    <dgm:cxn modelId="{5EEBBA08-9653-4F9B-935C-2C7872AADE3E}" srcId="{F9CAC7BD-9F7C-4F9C-9D2D-768B40F9EA65}" destId="{651EC0D5-6E37-48F3-B587-A8530698C0A9}" srcOrd="4" destOrd="0" parTransId="{E395880F-A8B4-4FF0-98AE-067FB74B7CF8}" sibTransId="{C9663B53-C907-41E4-ACB3-FD516577FB06}"/>
    <dgm:cxn modelId="{C85BF04A-97D3-A04E-BBED-481C233CD292}" type="presParOf" srcId="{462F0ACE-B33D-49D8-96A8-35EDD7E01B07}" destId="{8642BE4F-1AB3-4252-9C0A-F4EB6EE2DA72}" srcOrd="0" destOrd="0" presId="urn:microsoft.com/office/officeart/2005/8/layout/StepDownProcess"/>
    <dgm:cxn modelId="{90424D09-8DF7-7E4E-A14A-2EFD817510FE}" type="presParOf" srcId="{8642BE4F-1AB3-4252-9C0A-F4EB6EE2DA72}" destId="{C2E0871B-1759-423B-B3F1-A039C958634F}" srcOrd="0" destOrd="0" presId="urn:microsoft.com/office/officeart/2005/8/layout/StepDownProcess"/>
    <dgm:cxn modelId="{EF1B1F42-4B20-3D40-B5E0-3842661F1E49}" type="presParOf" srcId="{8642BE4F-1AB3-4252-9C0A-F4EB6EE2DA72}" destId="{E815EFF9-31E0-4E91-A27B-8F1CFD20EADA}" srcOrd="1" destOrd="0" presId="urn:microsoft.com/office/officeart/2005/8/layout/StepDownProcess"/>
    <dgm:cxn modelId="{CD62DEF5-3EF1-7048-8092-BC249D486915}" type="presParOf" srcId="{8642BE4F-1AB3-4252-9C0A-F4EB6EE2DA72}" destId="{F28A63FE-6D0B-49F5-B4F1-F21FFC4D58E2}" srcOrd="2" destOrd="0" presId="urn:microsoft.com/office/officeart/2005/8/layout/StepDownProcess"/>
    <dgm:cxn modelId="{572253E4-9947-704B-AC8A-E196F3E98333}" type="presParOf" srcId="{462F0ACE-B33D-49D8-96A8-35EDD7E01B07}" destId="{DE1A2044-0C55-4ECF-89F3-318E0F140361}" srcOrd="1" destOrd="0" presId="urn:microsoft.com/office/officeart/2005/8/layout/StepDownProcess"/>
    <dgm:cxn modelId="{9476BE92-326A-D848-9E21-4C2CDFA9DF4D}" type="presParOf" srcId="{462F0ACE-B33D-49D8-96A8-35EDD7E01B07}" destId="{887DA6FF-B018-434F-8AF0-4B27F3E9C571}" srcOrd="2" destOrd="0" presId="urn:microsoft.com/office/officeart/2005/8/layout/StepDownProcess"/>
    <dgm:cxn modelId="{4BB9CBBF-60C3-D64A-9B97-5DFF44D7E905}" type="presParOf" srcId="{887DA6FF-B018-434F-8AF0-4B27F3E9C571}" destId="{34E54298-5DBB-4C28-8910-D35FA330794C}" srcOrd="0" destOrd="0" presId="urn:microsoft.com/office/officeart/2005/8/layout/StepDownProcess"/>
    <dgm:cxn modelId="{CCC0B6B5-652B-E44D-8240-9FCA9728402B}" type="presParOf" srcId="{887DA6FF-B018-434F-8AF0-4B27F3E9C571}" destId="{A762C27F-9848-4310-921A-637526F6E5C7}" srcOrd="1" destOrd="0" presId="urn:microsoft.com/office/officeart/2005/8/layout/StepDownProcess"/>
    <dgm:cxn modelId="{C9D73805-3605-FB45-A5BF-C173F9BEAF79}" type="presParOf" srcId="{887DA6FF-B018-434F-8AF0-4B27F3E9C571}" destId="{CF03BF9D-9A30-40BC-92B3-77B4E01D84C7}" srcOrd="2" destOrd="0" presId="urn:microsoft.com/office/officeart/2005/8/layout/StepDownProcess"/>
    <dgm:cxn modelId="{28A9DCF1-7B5B-564D-B1A8-50F78AE3FC47}" type="presParOf" srcId="{462F0ACE-B33D-49D8-96A8-35EDD7E01B07}" destId="{27C02DFD-0D72-4E0E-9B9E-8C327FDBAE1D}" srcOrd="3" destOrd="0" presId="urn:microsoft.com/office/officeart/2005/8/layout/StepDownProcess"/>
    <dgm:cxn modelId="{CDB59B03-577F-1D44-9097-36F537EB3FF9}" type="presParOf" srcId="{462F0ACE-B33D-49D8-96A8-35EDD7E01B07}" destId="{280F3C23-CF68-49C8-B6E0-D4BC255E3814}" srcOrd="4" destOrd="0" presId="urn:microsoft.com/office/officeart/2005/8/layout/StepDownProcess"/>
    <dgm:cxn modelId="{D7F38FC0-1B93-8148-9FD7-66804249255E}" type="presParOf" srcId="{280F3C23-CF68-49C8-B6E0-D4BC255E3814}" destId="{10963D1A-E195-4306-A60E-916030921EF1}" srcOrd="0" destOrd="0" presId="urn:microsoft.com/office/officeart/2005/8/layout/StepDownProcess"/>
    <dgm:cxn modelId="{A9E07F6A-C657-8C4F-B93D-4141817807B2}" type="presParOf" srcId="{280F3C23-CF68-49C8-B6E0-D4BC255E3814}" destId="{731DB445-8BE5-4A3B-B4BA-B660324B0871}" srcOrd="1" destOrd="0" presId="urn:microsoft.com/office/officeart/2005/8/layout/StepDownProcess"/>
    <dgm:cxn modelId="{0B7E5E39-DFFC-C24F-87B3-618A8C59C802}" type="presParOf" srcId="{280F3C23-CF68-49C8-B6E0-D4BC255E3814}" destId="{21DDCF25-8678-4115-A0D6-124B0AA350C5}" srcOrd="2" destOrd="0" presId="urn:microsoft.com/office/officeart/2005/8/layout/StepDownProcess"/>
    <dgm:cxn modelId="{0E4864C3-8CF7-594D-85CF-9EA00FA3E209}" type="presParOf" srcId="{462F0ACE-B33D-49D8-96A8-35EDD7E01B07}" destId="{6B0B1A50-9FCF-45A6-B512-861261B8041D}" srcOrd="5" destOrd="0" presId="urn:microsoft.com/office/officeart/2005/8/layout/StepDownProcess"/>
    <dgm:cxn modelId="{3A42B10B-E640-E048-B2E4-AA7A8E2DD637}" type="presParOf" srcId="{462F0ACE-B33D-49D8-96A8-35EDD7E01B07}" destId="{E7C3F08B-058D-4574-9921-7AA11535CAF2}" srcOrd="6" destOrd="0" presId="urn:microsoft.com/office/officeart/2005/8/layout/StepDownProcess"/>
    <dgm:cxn modelId="{07AB08E8-4EDF-614E-A66F-BBFA6B7BC719}" type="presParOf" srcId="{E7C3F08B-058D-4574-9921-7AA11535CAF2}" destId="{0BB97318-7171-4A46-A58F-5B735C1E28B1}" srcOrd="0" destOrd="0" presId="urn:microsoft.com/office/officeart/2005/8/layout/StepDownProcess"/>
    <dgm:cxn modelId="{19AFBEEC-DAD4-F641-963D-DBAA008346D0}" type="presParOf" srcId="{E7C3F08B-058D-4574-9921-7AA11535CAF2}" destId="{F730F06F-2519-4EC2-ADFB-D3C81369E1B3}" srcOrd="1" destOrd="0" presId="urn:microsoft.com/office/officeart/2005/8/layout/StepDownProcess"/>
    <dgm:cxn modelId="{60295B24-55D2-8440-B0F9-7998C74C1482}" type="presParOf" srcId="{E7C3F08B-058D-4574-9921-7AA11535CAF2}" destId="{D01F069C-21C7-45BF-9782-74CCD97D7C8B}" srcOrd="2" destOrd="0" presId="urn:microsoft.com/office/officeart/2005/8/layout/StepDownProcess"/>
    <dgm:cxn modelId="{457C02DD-580E-234E-A258-16B04E7F2894}" type="presParOf" srcId="{462F0ACE-B33D-49D8-96A8-35EDD7E01B07}" destId="{A1A98FCB-3D60-4F60-A3EF-00BF440C96E3}" srcOrd="7" destOrd="0" presId="urn:microsoft.com/office/officeart/2005/8/layout/StepDownProcess"/>
    <dgm:cxn modelId="{F3FCD3E7-91C4-6042-8A2C-2FD9AFAA304C}" type="presParOf" srcId="{462F0ACE-B33D-49D8-96A8-35EDD7E01B07}" destId="{DB628BC4-82C8-4F1A-8771-A81413D13B8D}" srcOrd="8" destOrd="0" presId="urn:microsoft.com/office/officeart/2005/8/layout/StepDownProcess"/>
    <dgm:cxn modelId="{8D3933C1-85B8-4542-84C9-2CFD4F1305CF}" type="presParOf" srcId="{DB628BC4-82C8-4F1A-8771-A81413D13B8D}" destId="{B711E0E6-61F9-4D7C-871F-C654BA23537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1004EF-1778-5C42-B393-43DD943A417C}" type="doc">
      <dgm:prSet loTypeId="urn:microsoft.com/office/officeart/2005/8/layout/chart3" loCatId="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DEBCA11-1F3B-3A4F-8CE9-469B5A42302B}">
      <dgm:prSet phldrT="[Text]"/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Framework Core</a:t>
          </a:r>
          <a:endParaRPr lang="en-US" dirty="0">
            <a:latin typeface="Arial"/>
            <a:cs typeface="Arial"/>
          </a:endParaRPr>
        </a:p>
      </dgm:t>
    </dgm:pt>
    <dgm:pt modelId="{07CCA36A-BD4F-D24E-9640-1F4A5C1B7973}" type="parTrans" cxnId="{3C9180B5-3735-0C46-A76B-2A70DA6C553C}">
      <dgm:prSet/>
      <dgm:spPr/>
      <dgm:t>
        <a:bodyPr/>
        <a:lstStyle/>
        <a:p>
          <a:endParaRPr lang="en-US"/>
        </a:p>
      </dgm:t>
    </dgm:pt>
    <dgm:pt modelId="{2F4CB396-4137-9B46-A390-DA0318FB4280}" type="sibTrans" cxnId="{3C9180B5-3735-0C46-A76B-2A70DA6C553C}">
      <dgm:prSet/>
      <dgm:spPr/>
      <dgm:t>
        <a:bodyPr/>
        <a:lstStyle/>
        <a:p>
          <a:endParaRPr lang="en-US"/>
        </a:p>
      </dgm:t>
    </dgm:pt>
    <dgm:pt modelId="{36628495-CD2D-FF43-8474-1B0560BCA6BD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Framework </a:t>
          </a:r>
          <a:r>
            <a:rPr lang="en-US" dirty="0" smtClean="0">
              <a:solidFill>
                <a:schemeClr val="bg1"/>
              </a:solidFill>
              <a:latin typeface="Arial"/>
              <a:cs typeface="Arial"/>
            </a:rPr>
            <a:t>Implementation </a:t>
          </a:r>
          <a:r>
            <a:rPr lang="en-US" dirty="0" smtClean="0">
              <a:latin typeface="Arial"/>
              <a:cs typeface="Arial"/>
            </a:rPr>
            <a:t>Tiers</a:t>
          </a:r>
          <a:endParaRPr lang="en-US" dirty="0">
            <a:latin typeface="Arial"/>
            <a:cs typeface="Arial"/>
          </a:endParaRPr>
        </a:p>
      </dgm:t>
    </dgm:pt>
    <dgm:pt modelId="{D23E180C-55A7-3840-A6A9-61853D7E915D}" type="parTrans" cxnId="{E0FF2055-2434-6949-9062-EA344D7577FA}">
      <dgm:prSet/>
      <dgm:spPr/>
      <dgm:t>
        <a:bodyPr/>
        <a:lstStyle/>
        <a:p>
          <a:endParaRPr lang="en-US"/>
        </a:p>
      </dgm:t>
    </dgm:pt>
    <dgm:pt modelId="{CB399B5B-4300-7646-9706-B7B463E566A4}" type="sibTrans" cxnId="{E0FF2055-2434-6949-9062-EA344D7577FA}">
      <dgm:prSet/>
      <dgm:spPr/>
      <dgm:t>
        <a:bodyPr/>
        <a:lstStyle/>
        <a:p>
          <a:endParaRPr lang="en-US"/>
        </a:p>
      </dgm:t>
    </dgm:pt>
    <dgm:pt modelId="{0178B7BA-4603-1C4D-A30C-78CA7C98B36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Arial"/>
              <a:cs typeface="Arial"/>
            </a:rPr>
            <a:t>Framework Profile</a:t>
          </a:r>
          <a:endParaRPr lang="en-US" dirty="0">
            <a:latin typeface="Arial"/>
            <a:cs typeface="Arial"/>
          </a:endParaRPr>
        </a:p>
      </dgm:t>
    </dgm:pt>
    <dgm:pt modelId="{ADDCCD04-CF97-EF4F-A334-BD47DC6CF9C1}" type="parTrans" cxnId="{08005D48-4ABC-7C49-9928-D89F5812DFA0}">
      <dgm:prSet/>
      <dgm:spPr/>
      <dgm:t>
        <a:bodyPr/>
        <a:lstStyle/>
        <a:p>
          <a:endParaRPr lang="en-US"/>
        </a:p>
      </dgm:t>
    </dgm:pt>
    <dgm:pt modelId="{920E6FD2-F5F9-D94A-938B-96892EDC07A9}" type="sibTrans" cxnId="{08005D48-4ABC-7C49-9928-D89F5812DFA0}">
      <dgm:prSet/>
      <dgm:spPr/>
      <dgm:t>
        <a:bodyPr/>
        <a:lstStyle/>
        <a:p>
          <a:endParaRPr lang="en-US"/>
        </a:p>
      </dgm:t>
    </dgm:pt>
    <dgm:pt modelId="{23568142-4F3C-DB44-A361-A357C9830E2E}" type="pres">
      <dgm:prSet presAssocID="{401004EF-1778-5C42-B393-43DD943A41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A7D1BC-4042-D740-8793-4DEA38780107}" type="pres">
      <dgm:prSet presAssocID="{401004EF-1778-5C42-B393-43DD943A417C}" presName="wedge1" presStyleLbl="node1" presStyleIdx="0" presStyleCnt="3"/>
      <dgm:spPr/>
      <dgm:t>
        <a:bodyPr/>
        <a:lstStyle/>
        <a:p>
          <a:endParaRPr lang="en-US"/>
        </a:p>
      </dgm:t>
    </dgm:pt>
    <dgm:pt modelId="{8DB0A8B5-5026-F741-B326-281CF3A4D577}" type="pres">
      <dgm:prSet presAssocID="{401004EF-1778-5C42-B393-43DD943A41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4683-F09C-1F44-8FAA-F85BB47F99AF}" type="pres">
      <dgm:prSet presAssocID="{401004EF-1778-5C42-B393-43DD943A417C}" presName="wedge2" presStyleLbl="node1" presStyleIdx="1" presStyleCnt="3" custLinFactNeighborX="3870" custLinFactNeighborY="387"/>
      <dgm:spPr/>
      <dgm:t>
        <a:bodyPr/>
        <a:lstStyle/>
        <a:p>
          <a:endParaRPr lang="en-US"/>
        </a:p>
      </dgm:t>
    </dgm:pt>
    <dgm:pt modelId="{6EFDA4FD-A574-F74A-BC20-A3AF9B9632B9}" type="pres">
      <dgm:prSet presAssocID="{401004EF-1778-5C42-B393-43DD943A41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F142D-3696-9F4D-AAF4-E4D08372B641}" type="pres">
      <dgm:prSet presAssocID="{401004EF-1778-5C42-B393-43DD943A417C}" presName="wedge3" presStyleLbl="node1" presStyleIdx="2" presStyleCnt="3" custLinFactNeighborX="1935" custLinFactNeighborY="-3096"/>
      <dgm:spPr/>
      <dgm:t>
        <a:bodyPr/>
        <a:lstStyle/>
        <a:p>
          <a:endParaRPr lang="en-US"/>
        </a:p>
      </dgm:t>
    </dgm:pt>
    <dgm:pt modelId="{96CE90CD-7B6C-F14F-AF37-99FB95DE5D8C}" type="pres">
      <dgm:prSet presAssocID="{401004EF-1778-5C42-B393-43DD943A41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16CF16-98B3-8648-BF30-203FE3E6FAC4}" type="presOf" srcId="{0178B7BA-4603-1C4D-A30C-78CA7C98B36D}" destId="{96CE90CD-7B6C-F14F-AF37-99FB95DE5D8C}" srcOrd="1" destOrd="0" presId="urn:microsoft.com/office/officeart/2005/8/layout/chart3"/>
    <dgm:cxn modelId="{DDE81339-CB97-2142-8B35-5C17E50B5C71}" type="presOf" srcId="{36628495-CD2D-FF43-8474-1B0560BCA6BD}" destId="{6EFDA4FD-A574-F74A-BC20-A3AF9B9632B9}" srcOrd="1" destOrd="0" presId="urn:microsoft.com/office/officeart/2005/8/layout/chart3"/>
    <dgm:cxn modelId="{A4415B53-0BDB-BF41-B552-32DF27B8CB2A}" type="presOf" srcId="{401004EF-1778-5C42-B393-43DD943A417C}" destId="{23568142-4F3C-DB44-A361-A357C9830E2E}" srcOrd="0" destOrd="0" presId="urn:microsoft.com/office/officeart/2005/8/layout/chart3"/>
    <dgm:cxn modelId="{3629C431-7BD0-9B4A-A673-9F6BC54CBCB1}" type="presOf" srcId="{0178B7BA-4603-1C4D-A30C-78CA7C98B36D}" destId="{BB7F142D-3696-9F4D-AAF4-E4D08372B641}" srcOrd="0" destOrd="0" presId="urn:microsoft.com/office/officeart/2005/8/layout/chart3"/>
    <dgm:cxn modelId="{3C9180B5-3735-0C46-A76B-2A70DA6C553C}" srcId="{401004EF-1778-5C42-B393-43DD943A417C}" destId="{BDEBCA11-1F3B-3A4F-8CE9-469B5A42302B}" srcOrd="0" destOrd="0" parTransId="{07CCA36A-BD4F-D24E-9640-1F4A5C1B7973}" sibTransId="{2F4CB396-4137-9B46-A390-DA0318FB4280}"/>
    <dgm:cxn modelId="{364DDAA0-7E7F-DC4C-A44E-E28B54608BDF}" type="presOf" srcId="{36628495-CD2D-FF43-8474-1B0560BCA6BD}" destId="{4BAD4683-F09C-1F44-8FAA-F85BB47F99AF}" srcOrd="0" destOrd="0" presId="urn:microsoft.com/office/officeart/2005/8/layout/chart3"/>
    <dgm:cxn modelId="{78B9F2B1-0B78-9C43-A911-2CB212F05F67}" type="presOf" srcId="{BDEBCA11-1F3B-3A4F-8CE9-469B5A42302B}" destId="{8DB0A8B5-5026-F741-B326-281CF3A4D577}" srcOrd="1" destOrd="0" presId="urn:microsoft.com/office/officeart/2005/8/layout/chart3"/>
    <dgm:cxn modelId="{E0FF2055-2434-6949-9062-EA344D7577FA}" srcId="{401004EF-1778-5C42-B393-43DD943A417C}" destId="{36628495-CD2D-FF43-8474-1B0560BCA6BD}" srcOrd="1" destOrd="0" parTransId="{D23E180C-55A7-3840-A6A9-61853D7E915D}" sibTransId="{CB399B5B-4300-7646-9706-B7B463E566A4}"/>
    <dgm:cxn modelId="{DCF88787-6FD6-2142-AA6B-08EA42D04E24}" type="presOf" srcId="{BDEBCA11-1F3B-3A4F-8CE9-469B5A42302B}" destId="{37A7D1BC-4042-D740-8793-4DEA38780107}" srcOrd="0" destOrd="0" presId="urn:microsoft.com/office/officeart/2005/8/layout/chart3"/>
    <dgm:cxn modelId="{08005D48-4ABC-7C49-9928-D89F5812DFA0}" srcId="{401004EF-1778-5C42-B393-43DD943A417C}" destId="{0178B7BA-4603-1C4D-A30C-78CA7C98B36D}" srcOrd="2" destOrd="0" parTransId="{ADDCCD04-CF97-EF4F-A334-BD47DC6CF9C1}" sibTransId="{920E6FD2-F5F9-D94A-938B-96892EDC07A9}"/>
    <dgm:cxn modelId="{3DB8B1FC-9C37-4B4F-838C-A77E94ED5370}" type="presParOf" srcId="{23568142-4F3C-DB44-A361-A357C9830E2E}" destId="{37A7D1BC-4042-D740-8793-4DEA38780107}" srcOrd="0" destOrd="0" presId="urn:microsoft.com/office/officeart/2005/8/layout/chart3"/>
    <dgm:cxn modelId="{643AD5E5-AEA9-4E41-923B-37A92A44DF63}" type="presParOf" srcId="{23568142-4F3C-DB44-A361-A357C9830E2E}" destId="{8DB0A8B5-5026-F741-B326-281CF3A4D577}" srcOrd="1" destOrd="0" presId="urn:microsoft.com/office/officeart/2005/8/layout/chart3"/>
    <dgm:cxn modelId="{7E01ABB0-F7D7-E746-918A-2E872635A221}" type="presParOf" srcId="{23568142-4F3C-DB44-A361-A357C9830E2E}" destId="{4BAD4683-F09C-1F44-8FAA-F85BB47F99AF}" srcOrd="2" destOrd="0" presId="urn:microsoft.com/office/officeart/2005/8/layout/chart3"/>
    <dgm:cxn modelId="{CB76FC39-2701-0341-9E90-57E8BD375F83}" type="presParOf" srcId="{23568142-4F3C-DB44-A361-A357C9830E2E}" destId="{6EFDA4FD-A574-F74A-BC20-A3AF9B9632B9}" srcOrd="3" destOrd="0" presId="urn:microsoft.com/office/officeart/2005/8/layout/chart3"/>
    <dgm:cxn modelId="{ECC1B1B0-A5D8-844F-9AF4-157E64E18290}" type="presParOf" srcId="{23568142-4F3C-DB44-A361-A357C9830E2E}" destId="{BB7F142D-3696-9F4D-AAF4-E4D08372B641}" srcOrd="4" destOrd="0" presId="urn:microsoft.com/office/officeart/2005/8/layout/chart3"/>
    <dgm:cxn modelId="{90A4AA04-66E3-5048-9CA0-8DBE4413D63E}" type="presParOf" srcId="{23568142-4F3C-DB44-A361-A357C9830E2E}" destId="{96CE90CD-7B6C-F14F-AF37-99FB95DE5D8C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131-95EC-2C45-A1EF-E6AE8B20041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C3A9-487D-0645-A833-18A666042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902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508F6-6A1D-4D4F-8BED-9F0A5BA2A9C5}" type="datetimeFigureOut">
              <a:rPr lang="en-US" smtClean="0"/>
              <a:pPr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02A33-D6ED-8345-92B5-FE0B6F3F94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9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3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25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7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00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56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10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7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34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09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8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92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99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5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56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53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187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2AA4A2-8564-469D-89F4-E6BF3CACC6A0}" type="slidenum">
              <a:rPr lang="en-US"/>
              <a:pPr/>
              <a:t>34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06936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512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5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 smtClean="0"/>
          </a:p>
          <a:p>
            <a:pPr marL="171450" indent="-171450" defTabSz="897301">
              <a:lnSpc>
                <a:spcPct val="115000"/>
              </a:lnSpc>
              <a:spcAft>
                <a:spcPts val="992"/>
              </a:spcAft>
              <a:buFont typeface="Arial"/>
              <a:buChar char="•"/>
              <a:tabLst>
                <a:tab pos="453585" algn="l"/>
              </a:tabLst>
              <a:defRPr/>
            </a:pPr>
            <a:endParaRPr lang="en-US" baseline="0" dirty="0" smtClean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 smtClean="0"/>
          </a:p>
          <a:p>
            <a:pPr marL="0" indent="0" defTabSz="897301">
              <a:lnSpc>
                <a:spcPct val="115000"/>
              </a:lnSpc>
              <a:spcAft>
                <a:spcPts val="992"/>
              </a:spcAft>
              <a:buFont typeface="+mj-lt"/>
              <a:buNone/>
              <a:tabLst>
                <a:tab pos="453585" algn="l"/>
              </a:tabLs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9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53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3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07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2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58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02A33-D6ED-8345-92B5-FE0B6F3F946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7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lnSpc>
                <a:spcPts val="2300"/>
              </a:lnSpc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lnSpc>
                <a:spcPts val="2300"/>
              </a:lnSpc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86400"/>
          </a:xfrm>
        </p:spPr>
        <p:txBody>
          <a:bodyPr/>
          <a:lstStyle>
            <a:lvl1pPr>
              <a:buSzPct val="120000"/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buSzPct val="120000"/>
              <a:buFont typeface="Arial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lnSpc>
                <a:spcPts val="2400"/>
              </a:lnSpc>
              <a:spcBef>
                <a:spcPts val="480"/>
              </a:spcBef>
              <a:spcAft>
                <a:spcPts val="500"/>
              </a:spcAft>
              <a:buFont typeface="Wingdings" pitchFamily="2" charset="2"/>
              <a:buChar char="§"/>
              <a:defRPr sz="20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685800">
              <a:lnSpc>
                <a:spcPts val="2160"/>
              </a:lnSpc>
              <a:spcBef>
                <a:spcPts val="400"/>
              </a:spcBef>
              <a:spcAft>
                <a:spcPts val="400"/>
              </a:spcAft>
              <a:buSzPct val="120000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914400">
              <a:lnSpc>
                <a:spcPts val="2160"/>
              </a:lnSpc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04800"/>
            <a:ext cx="8458200" cy="762000"/>
          </a:xfrm>
        </p:spPr>
        <p:txBody>
          <a:bodyPr anchor="b">
            <a:noAutofit/>
          </a:bodyPr>
          <a:lstStyle>
            <a:lvl1pPr algn="l">
              <a:lnSpc>
                <a:spcPts val="2600"/>
              </a:lnSpc>
              <a:defRPr sz="2400" b="1" u="none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5072061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340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38"/>
            <a:ext cx="5486400" cy="50006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 algn="r">
              <a:defRPr>
                <a:latin typeface="Arial"/>
                <a:cs typeface="Arial"/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8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135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600200"/>
            <a:ext cx="7391400" cy="3276600"/>
          </a:xfrm>
        </p:spPr>
        <p:txBody>
          <a:bodyPr/>
          <a:lstStyle>
            <a:lvl1pPr>
              <a:buFontTx/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Presentation Title</a:t>
            </a:r>
          </a:p>
          <a:p>
            <a:pPr lvl="1"/>
            <a:r>
              <a:rPr lang="en-US" dirty="0" smtClean="0"/>
              <a:t>Title slide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145269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_idea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4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title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yberframework@nist.go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ybersecurityframework.it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ition.fcc.gov/pshs/advisory/csric4/CSRIC_IV_WG4_Final_Report_031815.pdf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://www.awwa.org/Portals/0/files/legreg/documents/AWWACybersecurityguide.pdf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nist.gov/sites/default/files/documents/2017/05/18/financial_services_csf.pdf" TargetMode="External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dir.texas.gov/View-About-DIR/Information-Security/Pages/Content.aspx?id=5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scio.org/Newsroom/ArtMID/484/ArticleID/277/NASCIO-Recognizes-State-Chief-Information-Security-Officers-with-Jarrett-Scholarship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ndsu.edu/fileadmin/conferences/cybersecurity/Slides/Bakke-Art-STAGEnetSecurityModel.pdf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://www.houston.org/policy/infrastructure.html" TargetMode="External"/><Relationship Id="rId9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www.uscg.mil/hq/cg5/cg544/docs/Maritime_BLT_CSF.pdf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://csrc.nist.gov/cyberframework/documents/csf-manufacturing-profile-draft.pdf" TargetMode="External"/><Relationship Id="rId4" Type="http://schemas.openxmlformats.org/officeDocument/2006/relationships/hyperlink" Target="https://www.nist.gov/sites/default/files/documents/2016/09/15/baldrige-cybersecurity-excellence-builder-draft-09.2016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src.nist.gov/publications/drafts/nistir-8170/nistir8170-draft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cyberframework@nist.g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yberframework@nist.gov" TargetMode="External"/><Relationship Id="rId5" Type="http://schemas.openxmlformats.org/officeDocument/2006/relationships/hyperlink" Target="http://www.nist.gov/cyberframework" TargetMode="External"/><Relationship Id="rId4" Type="http://schemas.openxmlformats.org/officeDocument/2006/relationships/hyperlink" Target="http://csrc.nist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788" y="1713873"/>
            <a:ext cx="8515880" cy="3213727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Framework for Improving Critical Infrastructure Cybersecurity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September 2017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31200" y="6362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NIST-log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4" y="5491697"/>
            <a:ext cx="2150534" cy="985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8788" y="6039537"/>
            <a:ext cx="24160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Arial"/>
                <a:cs typeface="Arial"/>
                <a:hlinkClick r:id="rId4"/>
              </a:rPr>
              <a:t>cyberframework</a:t>
            </a:r>
            <a:r>
              <a:rPr lang="en-US" sz="1500" dirty="0">
                <a:latin typeface="Arial"/>
                <a:cs typeface="Arial"/>
                <a:hlinkClick r:id="rId4"/>
              </a:rPr>
              <a:t>@nist.gov</a:t>
            </a:r>
            <a:r>
              <a:rPr lang="en-US" sz="1500" dirty="0">
                <a:latin typeface="Arial"/>
                <a:cs typeface="Arial"/>
              </a:rPr>
              <a:t> </a:t>
            </a:r>
            <a:endParaRPr lang="en-US" sz="15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11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595959"/>
                </a:solidFill>
              </a:rPr>
              <a:t>Key Properties of Cyber Risk Management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775" y="1124701"/>
            <a:ext cx="2419515" cy="49926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Risk Management Process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46715" y="1393535"/>
            <a:ext cx="6298420" cy="16130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Integrated Risk Management Program</a:t>
            </a:r>
          </a:p>
        </p:txBody>
      </p:sp>
      <p:sp>
        <p:nvSpPr>
          <p:cNvPr id="15" name="Cloud 14"/>
          <p:cNvSpPr/>
          <p:nvPr/>
        </p:nvSpPr>
        <p:spPr>
          <a:xfrm>
            <a:off x="6874495" y="3390595"/>
            <a:ext cx="2190890" cy="215068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04925" y="4005075"/>
            <a:ext cx="1822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External</a:t>
            </a:r>
          </a:p>
          <a:p>
            <a:pPr algn="ctr"/>
            <a:r>
              <a:rPr lang="en-US" b="1" dirty="0" smtClean="0">
                <a:latin typeface="+mn-lt"/>
              </a:rPr>
              <a:t>Participation</a:t>
            </a:r>
            <a:endParaRPr lang="en-US" b="1" dirty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40100" y="4427530"/>
            <a:ext cx="1459390" cy="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6170"/>
            <a:ext cx="5334000" cy="712030"/>
          </a:xfrm>
        </p:spPr>
        <p:txBody>
          <a:bodyPr/>
          <a:lstStyle/>
          <a:p>
            <a:r>
              <a:rPr lang="en-US" sz="3200" dirty="0" smtClean="0"/>
              <a:t>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44024"/>
              </p:ext>
            </p:extLst>
          </p:nvPr>
        </p:nvGraphicFramePr>
        <p:xfrm>
          <a:off x="438683" y="937815"/>
          <a:ext cx="8112930" cy="4328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/>
                <a:gridCol w="1411804"/>
                <a:gridCol w="1411804"/>
                <a:gridCol w="1411804"/>
                <a:gridCol w="122915"/>
                <a:gridCol w="1288889"/>
                <a:gridCol w="232830"/>
                <a:gridCol w="419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Partial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Risk Informed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Repeatable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Adaptive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Risk Management Process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 functionality and repeatability of cybersecurity</a:t>
                      </a:r>
                      <a:r>
                        <a:rPr lang="en-US" baseline="0" dirty="0" smtClean="0"/>
                        <a:t> risk management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Integrated Risk Management Program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extent to which cybersecurity is considered in broader risk management decisions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External Participation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The degree</a:t>
                      </a:r>
                      <a:r>
                        <a:rPr lang="en-US" baseline="0" dirty="0" smtClean="0"/>
                        <a:t> to which the organization benefits my sharing or receiving information from outside parties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26170"/>
            <a:ext cx="8991600" cy="712030"/>
          </a:xfrm>
        </p:spPr>
        <p:txBody>
          <a:bodyPr/>
          <a:lstStyle/>
          <a:p>
            <a:r>
              <a:rPr lang="en-US" sz="3200" dirty="0" smtClean="0"/>
              <a:t>Intel Adaptation of Implementation Tiers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rgbClr val="FFFFFF"/>
                </a:solidFill>
              </a:rPr>
              <a:pPr defTabSz="914400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38683" y="806427"/>
          <a:ext cx="8112930" cy="44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3283"/>
                <a:gridCol w="1411804"/>
                <a:gridCol w="1411804"/>
                <a:gridCol w="1534719"/>
                <a:gridCol w="1521719"/>
                <a:gridCol w="4196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Partial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Risk Informed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Repeatable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Adaptive</a:t>
                      </a:r>
                      <a:endParaRPr lang="en-US" sz="2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People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Whether people have</a:t>
                      </a:r>
                      <a:r>
                        <a:rPr lang="en-US" baseline="0" dirty="0" smtClean="0"/>
                        <a:t> assigned roles, regular training, take initiative by becoming champions,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Process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i="1" dirty="0" smtClean="0"/>
                        <a:t>NIST Risk Management Process</a:t>
                      </a:r>
                      <a:r>
                        <a:rPr lang="en-US" dirty="0" smtClean="0"/>
                        <a:t> +</a:t>
                      </a:r>
                    </a:p>
                    <a:p>
                      <a:pPr marL="344488" indent="0"/>
                      <a:r>
                        <a:rPr lang="en-US" i="1" dirty="0" smtClean="0"/>
                        <a:t>NIST Integrated Risk Management Program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dirty="0" smtClean="0"/>
                        <a:t>Whether tools</a:t>
                      </a:r>
                      <a:r>
                        <a:rPr lang="en-US" baseline="0" dirty="0" smtClean="0"/>
                        <a:t> are implemented, maintained, evolved, provide effectiveness metrics,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Ecosystem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344488" indent="0"/>
                      <a:r>
                        <a:rPr lang="en-US" i="1" dirty="0" smtClean="0"/>
                        <a:t>NIST External Participation</a:t>
                      </a:r>
                      <a:r>
                        <a:rPr lang="en-US" dirty="0" smtClean="0"/>
                        <a:t> +</a:t>
                      </a:r>
                    </a:p>
                    <a:p>
                      <a:pPr marL="344488" indent="0"/>
                      <a:r>
                        <a:rPr lang="en-US" dirty="0" smtClean="0"/>
                        <a:t>Whether the organization understands its role in the ecosystem, including external dependencies</a:t>
                      </a:r>
                      <a:r>
                        <a:rPr lang="en-US" baseline="0" dirty="0" smtClean="0"/>
                        <a:t> with partners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grass-seedling-growing-L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r="3866" b="2765"/>
          <a:stretch/>
        </p:blipFill>
        <p:spPr>
          <a:xfrm>
            <a:off x="2231672" y="4867971"/>
            <a:ext cx="6337458" cy="1990029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9908"/>
            <a:ext cx="8458200" cy="762000"/>
          </a:xfrm>
        </p:spPr>
        <p:txBody>
          <a:bodyPr/>
          <a:lstStyle/>
          <a:p>
            <a:r>
              <a:rPr lang="en-US" sz="3200" dirty="0" smtClean="0"/>
              <a:t>Core</a:t>
            </a:r>
            <a:br>
              <a:rPr lang="en-US" sz="3200" dirty="0" smtClean="0"/>
            </a:br>
            <a:r>
              <a:rPr lang="en-US" sz="2000" b="0" i="1" dirty="0" smtClean="0"/>
              <a:t>Cybersecurity Framework Component</a:t>
            </a:r>
            <a:endParaRPr lang="en-US" sz="2000" b="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47378"/>
              </p:ext>
            </p:extLst>
          </p:nvPr>
        </p:nvGraphicFramePr>
        <p:xfrm>
          <a:off x="652845" y="1060638"/>
          <a:ext cx="7535001" cy="5791200"/>
        </p:xfrm>
        <a:graphic>
          <a:graphicData uri="http://schemas.openxmlformats.org/drawingml/2006/table">
            <a:tbl>
              <a:tblPr firstRow="1" firstCol="1" bandRow="1"/>
              <a:tblGrid>
                <a:gridCol w="2274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1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55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2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</a:t>
                      </a:r>
                      <a:endParaRPr lang="en-US" sz="160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processes and assets need protection?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Asset Management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ID.AM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ID.BE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Governance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ID.GV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Assessment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Risk Management Strategy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ID.RM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520"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safeguards are available?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Protect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Access Control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PR.AC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Awareness and Training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PR.AT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Data Security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PR.DS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7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Information Protection Processes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</a:rPr>
                        <a:t>&amp; Procedures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PR.IP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Maintenance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PR.MA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Protective Technology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PR.PT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techniques can identify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Detect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Anomalies and Events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DE.AE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67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Security Continuous Monitoring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DE.CM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Detection Processes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DE.DP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3520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techniques can contain impacts of incidents?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Respond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Response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Analysis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RS.AN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Mitigation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RS.MI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RS.IM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352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What techniques can restore capabilities?</a:t>
                      </a:r>
                    </a:p>
                  </a:txBody>
                  <a:tcPr marL="29204" marR="2920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Times New Roman"/>
                        </a:rPr>
                        <a:t>Recover</a:t>
                      </a:r>
                      <a:endParaRPr lang="en-US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Recovery Planning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RC.RP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Improvements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RC.IM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/>
                        </a:rPr>
                        <a:t>Communications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RC.CO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86658"/>
            <a:ext cx="8458200" cy="762000"/>
          </a:xfrm>
        </p:spPr>
        <p:txBody>
          <a:bodyPr/>
          <a:lstStyle/>
          <a:p>
            <a:r>
              <a:rPr lang="en-US" sz="3200" dirty="0"/>
              <a:t>Core </a:t>
            </a:r>
            <a:r>
              <a:rPr lang="mr-IN" sz="3200" dirty="0"/>
              <a:t>–</a:t>
            </a:r>
            <a:r>
              <a:rPr lang="en-US" sz="3200" dirty="0"/>
              <a:t> Example</a:t>
            </a:r>
            <a:br>
              <a:rPr lang="en-US" sz="3200" dirty="0"/>
            </a:br>
            <a:r>
              <a:rPr lang="en-US" sz="2000" b="0" i="1" dirty="0" smtClean="0"/>
              <a:t>Cybersecurity Framework Component</a:t>
            </a:r>
            <a:endParaRPr lang="en-US" sz="2000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97658"/>
              </p:ext>
            </p:extLst>
          </p:nvPr>
        </p:nvGraphicFramePr>
        <p:xfrm>
          <a:off x="258593" y="1512425"/>
          <a:ext cx="8580607" cy="2585720"/>
        </p:xfrm>
        <a:graphic>
          <a:graphicData uri="http://schemas.openxmlformats.org/drawingml/2006/table">
            <a:tbl>
              <a:tblPr firstRow="1" firstCol="1" bandRow="1"/>
              <a:tblGrid>
                <a:gridCol w="1197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46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3500"/>
                <a:gridCol w="2905406"/>
              </a:tblGrid>
              <a:tr h="2269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</a:rPr>
                        <a:t>Function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/>
                        </a:rPr>
                        <a:t>Category</a:t>
                      </a:r>
                      <a:endParaRPr lang="en-US" sz="2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Subcategory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  <a:cs typeface="Courier New" panose="02070309020205020404" pitchFamily="49" charset="0"/>
                        </a:rPr>
                        <a:t>Informative Reference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Courier New" panose="02070309020205020404" pitchFamily="49" charset="0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</a:rPr>
                        <a:t>Identify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</a:rPr>
                        <a:t>Business Environment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/>
                          <a:latin typeface="+mn-lt"/>
                          <a:ea typeface="Times New Roman"/>
                        </a:rPr>
                        <a:t>ID.BE-3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Times New Roman"/>
                        </a:rPr>
                        <a:t>: Priorities for organizational mission, objectives, and activities are established and communicated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COBIT 5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APO02.01, APO02.06, APO03.01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ISA 62443-2-1:2009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4.2.2.1, 4.2.3.6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NIST SP 800-53 Rev. 4 </a:t>
                      </a:r>
                      <a:r>
                        <a:rPr 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PM-11, SA-14</a:t>
                      </a:r>
                    </a:p>
                  </a:txBody>
                  <a:tcPr marL="29204" marR="29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lide Number Placeholder 4"/>
          <p:cNvSpPr txBox="1">
            <a:spLocks/>
          </p:cNvSpPr>
          <p:nvPr/>
        </p:nvSpPr>
        <p:spPr>
          <a:xfrm>
            <a:off x="6705600" y="65087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228600" y="526296"/>
            <a:ext cx="8458200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 smtClean="0"/>
              <a:t>Core </a:t>
            </a:r>
            <a:r>
              <a:rPr lang="mr-IN" sz="3200" dirty="0" smtClean="0"/>
              <a:t>–</a:t>
            </a:r>
            <a:r>
              <a:rPr lang="en-US" sz="3200" dirty="0" smtClean="0"/>
              <a:t> Example</a:t>
            </a:r>
          </a:p>
          <a:p>
            <a:r>
              <a:rPr lang="en-US" sz="2000" b="0" i="1" dirty="0"/>
              <a:t>Cybersecurity Framework Component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140" t="24223" r="23725" b="27946"/>
          <a:stretch/>
        </p:blipFill>
        <p:spPr>
          <a:xfrm>
            <a:off x="260256" y="1864956"/>
            <a:ext cx="8426544" cy="3338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496" y="1431866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Function</a:t>
            </a:r>
            <a:endParaRPr 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3892830" y="1431866"/>
            <a:ext cx="1499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Subcategory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61589" y="1431866"/>
            <a:ext cx="1131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/>
              <a:t>Category</a:t>
            </a:r>
            <a:endParaRPr lang="en-US" sz="2000" b="1"/>
          </a:p>
        </p:txBody>
      </p:sp>
      <p:sp>
        <p:nvSpPr>
          <p:cNvPr id="9" name="TextBox 8"/>
          <p:cNvSpPr txBox="1"/>
          <p:nvPr/>
        </p:nvSpPr>
        <p:spPr>
          <a:xfrm>
            <a:off x="6039070" y="1431866"/>
            <a:ext cx="255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Informative Reference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09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 flipV="1">
            <a:off x="3156155" y="1473199"/>
            <a:ext cx="548640" cy="463736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61193" y="1968499"/>
            <a:ext cx="548640" cy="4705351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59864"/>
            <a:ext cx="8915400" cy="762000"/>
          </a:xfrm>
        </p:spPr>
        <p:txBody>
          <a:bodyPr/>
          <a:lstStyle/>
          <a:p>
            <a:r>
              <a:rPr lang="en-US" sz="3200" dirty="0" smtClean="0"/>
              <a:t>Core for Greater Cybersecurity Participation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i="1" dirty="0" smtClean="0"/>
              <a:t>A Catalog of Cybersecurity Outcomes</a:t>
            </a:r>
            <a:endParaRPr lang="en-US" sz="2000" b="0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68995"/>
              </p:ext>
            </p:extLst>
          </p:nvPr>
        </p:nvGraphicFramePr>
        <p:xfrm>
          <a:off x="2133600" y="2215777"/>
          <a:ext cx="3342343" cy="3651088"/>
        </p:xfrm>
        <a:graphic>
          <a:graphicData uri="http://schemas.openxmlformats.org/drawingml/2006/table">
            <a:tbl>
              <a:tblPr firstRow="1" firstCol="1" bandRow="1"/>
              <a:tblGrid>
                <a:gridCol w="787993"/>
                <a:gridCol w="510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870"/>
                <a:gridCol w="510870"/>
                <a:gridCol w="510870"/>
                <a:gridCol w="510870"/>
              </a:tblGrid>
              <a:tr h="8422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Times New Roman"/>
                        </a:rPr>
                        <a:t>5</a:t>
                      </a: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9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22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4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39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98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4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9305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287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29204" marR="29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940">
                        <a:alpha val="6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0286" y="234766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Functions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50103" y="4837732"/>
            <a:ext cx="315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Informative References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47206" y="4161966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Subcategories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39530" y="3270319"/>
            <a:ext cx="1974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Categories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23923" y="6187974"/>
            <a:ext cx="163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Reporting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721950" y="1141420"/>
            <a:ext cx="212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/>
              <a:t>“Organizational Inputs”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2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Profile</a:t>
            </a:r>
            <a:br>
              <a:rPr lang="en-US" sz="3200" dirty="0" smtClean="0"/>
            </a:br>
            <a:r>
              <a:rPr lang="en-US" sz="2000" b="0" i="1" dirty="0" smtClean="0"/>
              <a:t>Cybersecurity </a:t>
            </a:r>
            <a:r>
              <a:rPr lang="en-US" sz="2000" b="0" i="1" dirty="0"/>
              <a:t>Framework Component</a:t>
            </a:r>
            <a:endParaRPr lang="en-US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5306" y="1491215"/>
            <a:ext cx="1528655" cy="364506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Identify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45306" y="1919736"/>
            <a:ext cx="1787350" cy="36450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Protect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45306" y="2348257"/>
            <a:ext cx="1787350" cy="3645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Detect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5306" y="2776778"/>
            <a:ext cx="1528655" cy="3645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Respond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45306" y="3205299"/>
            <a:ext cx="1280160" cy="3645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Recover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3525" y="1221043"/>
            <a:ext cx="5819676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i="1" dirty="0" smtClean="0"/>
              <a:t>Ways to think about a Profile: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A customization of the Core for a given sector, subsector, or organization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A fusion of business/mission logic and cybersecurity outcomes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3524" y="4146373"/>
            <a:ext cx="8107143" cy="25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/>
              <a:t>An alignment of cybersecurity requirements with operational methodologies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/>
              <a:t>A basis for assessment and expressing target state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800" dirty="0"/>
              <a:t>A decision support tool for cybersecurity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18245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227" y="71710"/>
            <a:ext cx="8735773" cy="1021439"/>
          </a:xfrm>
        </p:spPr>
        <p:txBody>
          <a:bodyPr/>
          <a:lstStyle/>
          <a:p>
            <a:r>
              <a:rPr lang="en-US" sz="3200" dirty="0" smtClean="0"/>
              <a:t>Cybersecurity Program Objectives</a:t>
            </a:r>
            <a:br>
              <a:rPr lang="en-US" sz="3200" dirty="0" smtClean="0"/>
            </a:br>
            <a:r>
              <a:rPr lang="en-US" sz="2000" b="0" i="1" dirty="0" smtClean="0"/>
              <a:t>Three Things All Cybersecurity Programs Must Do</a:t>
            </a:r>
            <a:endParaRPr lang="en-US" sz="1400" b="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37728" y="1465505"/>
            <a:ext cx="8206272" cy="4890845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Support Mission/Business Objectives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Fulfill Cybersecurity Requirements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Manage Vulnerability and Threat Associated with the Technical Environment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6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227" y="71710"/>
            <a:ext cx="8735773" cy="1021439"/>
          </a:xfrm>
        </p:spPr>
        <p:txBody>
          <a:bodyPr/>
          <a:lstStyle/>
          <a:p>
            <a:r>
              <a:rPr lang="en-US" sz="3200" dirty="0" smtClean="0"/>
              <a:t>Cybersecurity Program Objectives</a:t>
            </a:r>
            <a:br>
              <a:rPr lang="en-US" sz="3200" dirty="0" smtClean="0"/>
            </a:br>
            <a:r>
              <a:rPr lang="en-US" sz="2000" b="0" i="1" dirty="0" smtClean="0"/>
              <a:t>Three Things All Cybersecurity Programs Must Do</a:t>
            </a:r>
            <a:endParaRPr lang="en-US" sz="1400" b="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37728" y="1465505"/>
            <a:ext cx="8206272" cy="4890845"/>
          </a:xfr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Support Mission/Business Objectives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Fulfill Cybersecurity Requirements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Manage Vulnerability and Threat Associated with the Technical Environment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tabLst>
                <a:tab pos="669925" algn="l"/>
              </a:tabLst>
            </a:pPr>
            <a:r>
              <a:rPr lang="en-US" sz="2800" dirty="0" smtClean="0"/>
              <a:t>	</a:t>
            </a:r>
            <a:r>
              <a:rPr lang="mr-IN" sz="2800" i="1" dirty="0" smtClean="0"/>
              <a:t>…</a:t>
            </a:r>
            <a:r>
              <a:rPr lang="en-US" sz="2800" i="1" dirty="0" smtClean="0"/>
              <a:t>accomplished through the processes of: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Dependency Analysis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Requirements/Compliance Management</a:t>
            </a:r>
          </a:p>
          <a:p>
            <a:pPr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en-US" sz="2800" dirty="0" smtClean="0"/>
              <a:t>Threat and Vulnerability Management</a:t>
            </a:r>
            <a:endParaRPr lang="en-US" sz="2800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86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International Dialogs</a:t>
            </a:r>
            <a:endParaRPr lang="en-US" sz="3200" dirty="0"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5406" y="1300647"/>
            <a:ext cx="7135091" cy="578439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Used by over 30% of U.S. organizations, trending to 50% (per Gartner)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Used by the United States Government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Used by international governments and orgs: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Japanese translation by IPA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Italian adaptation within Italy’s National Framework for Cybersecurity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Hebrew adaptation by Government of Israel</a:t>
            </a:r>
          </a:p>
          <a:p>
            <a:pPr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Acknowledged as best practice by the insurance industry</a:t>
            </a:r>
          </a:p>
          <a:p>
            <a:pPr lvl="1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smtClean="0">
                <a:latin typeface="Arial"/>
                <a:cs typeface="Arial"/>
              </a:rPr>
              <a:t>Marsh McLennan, ABI, ACE, AEGIS, AIG, AIRMIC, Allianz, Aspen, Barbican, Beazley, Brit insurance, CFC underwriting, Guy Carpenter, </a:t>
            </a:r>
            <a:r>
              <a:rPr lang="en-US" dirty="0" err="1" smtClean="0">
                <a:latin typeface="Arial"/>
                <a:cs typeface="Arial"/>
              </a:rPr>
              <a:t>Hiscox</a:t>
            </a:r>
            <a:r>
              <a:rPr lang="en-US" dirty="0" smtClean="0">
                <a:latin typeface="Arial"/>
                <a:cs typeface="Arial"/>
              </a:rPr>
              <a:t>, Lloyd’s, </a:t>
            </a:r>
            <a:r>
              <a:rPr lang="en-US" dirty="0" err="1" smtClean="0">
                <a:latin typeface="Arial"/>
                <a:cs typeface="Arial"/>
              </a:rPr>
              <a:t>Tokio</a:t>
            </a:r>
            <a:r>
              <a:rPr lang="en-US" dirty="0" smtClean="0">
                <a:latin typeface="Arial"/>
                <a:cs typeface="Arial"/>
              </a:rPr>
              <a:t> Marine Kiln, XL, Zurich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7" y="3607351"/>
            <a:ext cx="914400" cy="6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7" y="2863852"/>
            <a:ext cx="914400" cy="6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7" y="4350850"/>
            <a:ext cx="914400" cy="640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23876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67" y="1285414"/>
            <a:ext cx="731520" cy="73152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027" y="2120353"/>
            <a:ext cx="91440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 smtClean="0"/>
              <a:t>Profile Foundational Information</a:t>
            </a:r>
            <a:br>
              <a:rPr lang="en-US" sz="3200" dirty="0" smtClean="0"/>
            </a:br>
            <a:r>
              <a:rPr lang="en-US" sz="1600" b="0" i="1" dirty="0" smtClean="0"/>
              <a:t>A Profile Can be Created from Three Types of Information</a:t>
            </a:r>
            <a:endParaRPr lang="en-US" sz="1600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483427"/>
              </p:ext>
            </p:extLst>
          </p:nvPr>
        </p:nvGraphicFramePr>
        <p:xfrm>
          <a:off x="3876109" y="3298661"/>
          <a:ext cx="1466981" cy="1651746"/>
        </p:xfrm>
        <a:graphic>
          <a:graphicData uri="http://schemas.openxmlformats.org/drawingml/2006/table">
            <a:tbl>
              <a:tblPr firstRow="1" firstCol="1" bandRow="1"/>
              <a:tblGrid>
                <a:gridCol w="1466981"/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Subcategory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985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600" y="3105102"/>
            <a:ext cx="2544671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Cybersecurity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 smtClean="0"/>
              <a:t>Requirements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Legislation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Regulation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Internal &amp; External Policy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93143" y="3105102"/>
            <a:ext cx="291472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Technical </a:t>
            </a:r>
            <a:r>
              <a:rPr lang="en-US" sz="2400" b="1" u="sng" dirty="0" smtClean="0"/>
              <a:t>Environment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Threats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Vulnerabilities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67044" y="3625749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flipH="1">
            <a:off x="5541943" y="3625749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4460928" y="2943104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155692" y="1212693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01948" y="3225541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2</a:t>
            </a:r>
            <a:endParaRPr lang="en-US" sz="2800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832542" y="3282691"/>
            <a:ext cx="640080" cy="64008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800" dirty="0" smtClean="0"/>
              <a:t>3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5611" y="1084930"/>
            <a:ext cx="16679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Business </a:t>
            </a:r>
            <a:r>
              <a:rPr lang="en-US" sz="2400" b="1" u="sng" dirty="0" smtClean="0"/>
              <a:t>Objectives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Objective 1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Objective 2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Objective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2234" y="5305635"/>
            <a:ext cx="29147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Operating</a:t>
            </a:r>
          </a:p>
          <a:p>
            <a:pPr algn="ctr">
              <a:spcAft>
                <a:spcPts val="600"/>
              </a:spcAft>
            </a:pPr>
            <a:r>
              <a:rPr lang="en-US" sz="2400" b="1" u="sng" dirty="0" smtClean="0"/>
              <a:t>Methodologies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Controls Catalogs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Technical Guidance</a:t>
            </a:r>
          </a:p>
        </p:txBody>
      </p:sp>
      <p:sp>
        <p:nvSpPr>
          <p:cNvPr id="20" name="Right Arrow 19"/>
          <p:cNvSpPr/>
          <p:nvPr/>
        </p:nvSpPr>
        <p:spPr>
          <a:xfrm rot="5400000">
            <a:off x="4460928" y="5106342"/>
            <a:ext cx="304703" cy="24341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8227" y="71710"/>
            <a:ext cx="8735773" cy="1021439"/>
          </a:xfrm>
        </p:spPr>
        <p:txBody>
          <a:bodyPr/>
          <a:lstStyle/>
          <a:p>
            <a:r>
              <a:rPr lang="en-US" sz="3200" dirty="0"/>
              <a:t>Framework </a:t>
            </a:r>
            <a:r>
              <a:rPr lang="en-US" sz="3200" dirty="0" smtClean="0"/>
              <a:t>Seven Step Process</a:t>
            </a:r>
            <a:br>
              <a:rPr lang="en-US" sz="3200" dirty="0" smtClean="0"/>
            </a:br>
            <a:r>
              <a:rPr lang="en-US" sz="2000" b="0" i="1" dirty="0" smtClean="0"/>
              <a:t>Gap Analysis Using Framework Profiles</a:t>
            </a:r>
            <a:endParaRPr lang="en-US" sz="1400" b="0" i="1" dirty="0">
              <a:latin typeface="Arial"/>
              <a:cs typeface="Arial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08740" y="1617906"/>
            <a:ext cx="8206272" cy="422231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1: Prioritize and Scope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2: Orient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3: Create a Current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4: Conduct a Risk Assessment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5: Create a Target Profile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6: Determine, Analyze, and Prioritize Gaps</a:t>
            </a:r>
          </a:p>
          <a:p>
            <a:pPr>
              <a:spcBef>
                <a:spcPts val="1000"/>
              </a:spcBef>
              <a:buFont typeface="Arial"/>
              <a:buChar char="•"/>
            </a:pPr>
            <a:r>
              <a:rPr lang="en-US" sz="2800" dirty="0"/>
              <a:t>Step 7: Implementation Action Plan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8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96454" y="6112936"/>
            <a:ext cx="691444" cy="619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37883"/>
            <a:ext cx="8458200" cy="762000"/>
          </a:xfrm>
        </p:spPr>
        <p:txBody>
          <a:bodyPr/>
          <a:lstStyle/>
          <a:p>
            <a:r>
              <a:rPr lang="en-US" sz="3200" dirty="0" smtClean="0"/>
              <a:t>Resource and Budget </a:t>
            </a:r>
            <a:r>
              <a:rPr lang="en-US" sz="3200" dirty="0" err="1" smtClean="0"/>
              <a:t>Decisioning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b="0" i="1" dirty="0" smtClean="0"/>
              <a:t>What Can You Do with a CSF Profile</a:t>
            </a:r>
            <a:endParaRPr lang="en-US" sz="1600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98544"/>
              </p:ext>
            </p:extLst>
          </p:nvPr>
        </p:nvGraphicFramePr>
        <p:xfrm>
          <a:off x="147413" y="2809179"/>
          <a:ext cx="8255250" cy="3101340"/>
        </p:xfrm>
        <a:graphic>
          <a:graphicData uri="http://schemas.openxmlformats.org/drawingml/2006/table">
            <a:tbl>
              <a:tblPr firstRow="1" firstCol="1" bandRow="1"/>
              <a:tblGrid>
                <a:gridCol w="1462813"/>
                <a:gridCol w="1288957"/>
                <a:gridCol w="1156395"/>
                <a:gridCol w="1156395"/>
                <a:gridCol w="1569128"/>
                <a:gridCol w="1621562"/>
              </a:tblGrid>
              <a:tr h="2153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Sub-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category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Priority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Gaps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Budget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1 Activities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Year 2 Activities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687" marR="306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0214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small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$$$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94446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61308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300360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  <a:tr h="294157"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moderate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$$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reassess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2" name="Diamond 1"/>
          <p:cNvSpPr>
            <a:spLocks noChangeAspect="1"/>
          </p:cNvSpPr>
          <p:nvPr/>
        </p:nvSpPr>
        <p:spPr>
          <a:xfrm>
            <a:off x="4525645" y="1264964"/>
            <a:ext cx="1371600" cy="1371600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As-Is</a:t>
            </a:r>
            <a:endParaRPr lang="en-US" sz="1500" dirty="0"/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099668" y="1276304"/>
            <a:ext cx="2962628" cy="1371600"/>
            <a:chOff x="5289723" y="1171220"/>
            <a:chExt cx="3659722" cy="1694329"/>
          </a:xfrm>
        </p:grpSpPr>
        <p:sp>
          <p:nvSpPr>
            <p:cNvPr id="16" name="Diamond 15"/>
            <p:cNvSpPr>
              <a:spLocks noChangeAspect="1"/>
            </p:cNvSpPr>
            <p:nvPr/>
          </p:nvSpPr>
          <p:spPr>
            <a:xfrm>
              <a:off x="5289723" y="1171220"/>
              <a:ext cx="1694331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Year 1</a:t>
              </a:r>
            </a:p>
            <a:p>
              <a:pPr algn="ctr"/>
              <a:r>
                <a:rPr lang="en-US" sz="1500" dirty="0" smtClean="0"/>
                <a:t>To-Be</a:t>
              </a:r>
              <a:endParaRPr lang="en-US" sz="1500" dirty="0"/>
            </a:p>
          </p:txBody>
        </p:sp>
        <p:sp>
          <p:nvSpPr>
            <p:cNvPr id="18" name="Diamond 17"/>
            <p:cNvSpPr>
              <a:spLocks noChangeAspect="1"/>
            </p:cNvSpPr>
            <p:nvPr/>
          </p:nvSpPr>
          <p:spPr>
            <a:xfrm>
              <a:off x="7255116" y="1171220"/>
              <a:ext cx="1694329" cy="1694329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Year 2</a:t>
              </a:r>
            </a:p>
            <a:p>
              <a:pPr algn="ctr"/>
              <a:r>
                <a:rPr lang="en-US" sz="1500" dirty="0" smtClean="0"/>
                <a:t>To-Be</a:t>
              </a:r>
              <a:endParaRPr lang="en-US" sz="15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60439" y="6112936"/>
            <a:ext cx="6441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…and supports on-going operational decisions too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2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0" y="181510"/>
            <a:ext cx="9144000" cy="762000"/>
          </a:xfrm>
        </p:spPr>
        <p:txBody>
          <a:bodyPr/>
          <a:lstStyle/>
          <a:p>
            <a:r>
              <a:rPr lang="en-US" sz="3200" dirty="0" smtClean="0"/>
              <a:t>Supporting Risk Management with Framework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84" y="1158925"/>
            <a:ext cx="7656733" cy="56241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304800"/>
            <a:ext cx="8797739" cy="762000"/>
          </a:xfrm>
        </p:spPr>
        <p:txBody>
          <a:bodyPr/>
          <a:lstStyle/>
          <a:p>
            <a:r>
              <a:rPr lang="en-US" sz="3200" dirty="0" smtClean="0"/>
              <a:t>Operate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i="1" dirty="0"/>
              <a:t>Use Cybersecurity Framework Profiles to distribute and organize </a:t>
            </a:r>
            <a:r>
              <a:rPr lang="en-US" sz="2000" b="0" i="1" dirty="0" smtClean="0"/>
              <a:t>labor</a:t>
            </a:r>
            <a:endParaRPr lang="en-US" sz="2000" b="0" i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171"/>
          <p:cNvGraphicFramePr/>
          <p:nvPr>
            <p:extLst>
              <p:ext uri="{D42A27DB-BD31-4B8C-83A1-F6EECF244321}">
                <p14:modId xmlns:p14="http://schemas.microsoft.com/office/powerpoint/2010/main" val="560987066"/>
              </p:ext>
            </p:extLst>
          </p:nvPr>
        </p:nvGraphicFramePr>
        <p:xfrm>
          <a:off x="486131" y="1625473"/>
          <a:ext cx="8440724" cy="3295401"/>
        </p:xfrm>
        <a:graphic>
          <a:graphicData uri="http://schemas.openxmlformats.org/drawingml/2006/table">
            <a:tbl>
              <a:tblPr firstRow="1" lastRow="1" bandRow="1"/>
              <a:tblGrid>
                <a:gridCol w="1338383"/>
                <a:gridCol w="1435672"/>
                <a:gridCol w="1406133"/>
                <a:gridCol w="733156"/>
                <a:gridCol w="821831"/>
                <a:gridCol w="927100"/>
                <a:gridCol w="956618"/>
                <a:gridCol w="821831"/>
              </a:tblGrid>
              <a:tr h="430009"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sym typeface="Avenir Next Demi Bold"/>
                        </a:rPr>
                        <a:t>Subcats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sym typeface="Avenir Next Demi Bold"/>
                        </a:rPr>
                        <a:t>Reqs</a:t>
                      </a:r>
                    </a:p>
                  </a:txBody>
                  <a:tcPr marL="50800" marR="50800" marT="50800" marB="50800" anchor="ctr" horzOverflow="overflow"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sym typeface="Avenir Next Demi Bold"/>
                        </a:rPr>
                        <a:t>Priorities</a:t>
                      </a: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Who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What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When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noFill/>
                      <a:miter lim="400000"/>
                    </a:ln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How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 horzOverflow="overflow">
                    <a:lnL w="12700" cmpd="sng">
                      <a:noFill/>
                      <a:prstDash val="solid"/>
                    </a:lnL>
                    <a:lnR w="12700">
                      <a:miter lim="400000"/>
                    </a:lnR>
                    <a:solidFill>
                      <a:srgbClr val="BFBFBF"/>
                    </a:solidFill>
                  </a:tcPr>
                </a:tc>
              </a:tr>
              <a:tr h="448576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>
                          <a:solidFill>
                            <a:srgbClr val="5B5854"/>
                          </a:solidFill>
                          <a:sym typeface="Avenir Next Medium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A, B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591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B5854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C, D, E, F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High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4113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B5854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G, H, I, J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Low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188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...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6625"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5B5854"/>
                          </a:solidFill>
                          <a:sym typeface="Avenir Next Medium"/>
                        </a:rPr>
                        <a:t>98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Medium"/>
                        </a:rPr>
                        <a:t>XX, YY, ZZ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Medium"/>
                        </a:rPr>
                        <a:t>Mod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2686">
                <a:tc>
                  <a:txBody>
                    <a:bodyPr/>
                    <a:lstStyle/>
                    <a:p>
                      <a:pPr algn="ctr" defTabSz="914400">
                        <a:defRPr sz="2200" b="0" cap="none" spc="0">
                          <a:sym typeface="Avenir Next Demi Bold"/>
                        </a:defRPr>
                      </a:pPr>
                      <a:endParaRPr sz="2400"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Reqs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 dirty="0">
                          <a:solidFill>
                            <a:srgbClr val="5B5854"/>
                          </a:solidFill>
                          <a:sym typeface="Avenir Next Demi Bold"/>
                        </a:rPr>
                        <a:t>Priorities</a:t>
                      </a:r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Industry </a:t>
            </a:r>
            <a:r>
              <a:rPr lang="en-US" sz="3200" dirty="0">
                <a:cs typeface="+mj-cs"/>
              </a:rPr>
              <a:t>Resources</a:t>
            </a:r>
            <a:br>
              <a:rPr lang="en-US" sz="3200" dirty="0">
                <a:cs typeface="+mj-cs"/>
              </a:rPr>
            </a:br>
            <a:r>
              <a:rPr lang="en-US" sz="1800" b="0" i="1" dirty="0">
                <a:cs typeface="+mj-cs"/>
              </a:rPr>
              <a:t>https://</a:t>
            </a:r>
            <a:r>
              <a:rPr lang="en-US" sz="1800" b="0" i="1" dirty="0" err="1">
                <a:cs typeface="+mj-cs"/>
              </a:rPr>
              <a:t>www.nist.gov</a:t>
            </a:r>
            <a:r>
              <a:rPr lang="en-US" sz="1800" b="0" i="1" dirty="0">
                <a:cs typeface="+mj-cs"/>
              </a:rPr>
              <a:t>/</a:t>
            </a:r>
            <a:r>
              <a:rPr lang="en-US" sz="1800" b="0" i="1" dirty="0" err="1">
                <a:cs typeface="+mj-cs"/>
              </a:rPr>
              <a:t>cyberframework</a:t>
            </a:r>
            <a:r>
              <a:rPr lang="en-US" sz="1800" b="0" i="1" dirty="0">
                <a:cs typeface="+mj-cs"/>
              </a:rPr>
              <a:t>/industry-resources</a:t>
            </a:r>
            <a:endParaRPr lang="en-US" sz="3200" b="0" i="1" dirty="0"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" y="1087837"/>
            <a:ext cx="9140544" cy="4318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553" y="5765284"/>
            <a:ext cx="7825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Over 70 Unique Resources for Your Understanding and Use!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59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468774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154930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61202"/>
            <a:ext cx="8915400" cy="762000"/>
          </a:xfrm>
        </p:spPr>
        <p:txBody>
          <a:bodyPr/>
          <a:lstStyle/>
          <a:p>
            <a:r>
              <a:rPr lang="en-US" sz="3200" dirty="0"/>
              <a:t>Examples of Framework Industry Resources</a:t>
            </a:r>
            <a:br>
              <a:rPr lang="en-US" sz="3200" dirty="0"/>
            </a:br>
            <a:r>
              <a:rPr lang="en-US" sz="2000" b="0" i="1" dirty="0"/>
              <a:t>www.nist.gov/</a:t>
            </a:r>
            <a:r>
              <a:rPr lang="en-US" sz="2000" b="0" i="1" dirty="0" err="1"/>
              <a:t>cyberframework</a:t>
            </a:r>
            <a:r>
              <a:rPr lang="en-US" sz="2000" b="0" i="1" dirty="0"/>
              <a:t>/industry-resources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94" r="7508"/>
          <a:stretch/>
        </p:blipFill>
        <p:spPr>
          <a:xfrm>
            <a:off x="667602" y="3314591"/>
            <a:ext cx="1143000" cy="107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489" y="3578463"/>
            <a:ext cx="327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"/>
              </a:rPr>
              <a:t>The Cybersecurity Framework</a:t>
            </a:r>
          </a:p>
          <a:p>
            <a:r>
              <a:rPr lang="en-US" dirty="0">
                <a:latin typeface="Arial"/>
                <a:cs typeface="Arial"/>
                <a:hlinkClick r:id=""/>
              </a:rPr>
              <a:t> in Action: An Intel Use Case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3489" y="5753726"/>
            <a:ext cx="4199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  <a:hlinkClick r:id="rId4"/>
              </a:rPr>
              <a:t>Financial Services Sector Specific Cybersecurity “Profile” </a:t>
            </a:r>
            <a:endParaRPr lang="en-US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2135" y="2283891"/>
            <a:ext cx="452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/>
                <a:cs typeface="Arial"/>
              </a:rPr>
              <a:t>American Water Works Association’s </a:t>
            </a:r>
            <a:r>
              <a:rPr lang="en-US" i="1" dirty="0">
                <a:latin typeface="Arial"/>
                <a:cs typeface="Arial"/>
                <a:hlinkClick r:id="rId5"/>
              </a:rPr>
              <a:t>Process Control System Security Guidance for the Water Sector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729" y="4672152"/>
            <a:ext cx="578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charset="0"/>
                <a:ea typeface="Arial" charset="0"/>
                <a:cs typeface="Arial" charset="0"/>
                <a:hlinkClick r:id="rId6"/>
              </a:rPr>
              <a:t>Cybersecurity Risk Management and Best Practices Working Group 4: Final Report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4421" y="4178636"/>
            <a:ext cx="2152379" cy="1389185"/>
          </a:xfrm>
          <a:prstGeom prst="rect">
            <a:avLst/>
          </a:prstGeom>
        </p:spPr>
      </p:pic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3489" y="1297201"/>
            <a:ext cx="333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  <a:hlinkClick r:id="rId8"/>
              </a:rPr>
              <a:t>Italy’s National Framework for Cybersecurity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9570" y="1112862"/>
            <a:ext cx="1790870" cy="1050134"/>
            <a:chOff x="440802" y="1176962"/>
            <a:chExt cx="2235200" cy="11703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802" y="1176962"/>
              <a:ext cx="2235200" cy="5461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802" y="1712335"/>
              <a:ext cx="2209800" cy="635000"/>
            </a:xfrm>
            <a:prstGeom prst="rect">
              <a:avLst/>
            </a:prstGeom>
          </p:spPr>
        </p:pic>
      </p:grpSp>
      <p:pic>
        <p:nvPicPr>
          <p:cNvPr id="19" name="Picture 18" descr="Screen Shot 2016-07-01 at 2.59.03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20" y="2196626"/>
            <a:ext cx="1190780" cy="9706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26"/>
          <a:stretch/>
        </p:blipFill>
        <p:spPr>
          <a:xfrm>
            <a:off x="707912" y="5607281"/>
            <a:ext cx="1054186" cy="12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2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40802" y="4664915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802" y="2351071"/>
            <a:ext cx="8501165" cy="10917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2808"/>
            <a:ext cx="8458200" cy="762000"/>
          </a:xfrm>
        </p:spPr>
        <p:txBody>
          <a:bodyPr/>
          <a:lstStyle/>
          <a:p>
            <a:r>
              <a:rPr lang="en-US" sz="3200" dirty="0" smtClean="0"/>
              <a:t>Examples of U.S. State &amp; Local Use</a:t>
            </a:r>
            <a:br>
              <a:rPr lang="en-US" sz="3200" dirty="0" smtClean="0"/>
            </a:br>
            <a:r>
              <a:rPr lang="en-US" sz="2000" b="0" i="1" dirty="0" err="1" smtClean="0"/>
              <a:t>www.nist.gov</a:t>
            </a:r>
            <a:r>
              <a:rPr lang="en-US" sz="2000" b="0" i="1" dirty="0" smtClean="0"/>
              <a:t>/</a:t>
            </a:r>
            <a:r>
              <a:rPr lang="en-US" sz="2000" b="0" i="1" dirty="0" err="1" smtClean="0"/>
              <a:t>cyberframework</a:t>
            </a:r>
            <a:r>
              <a:rPr lang="en-US" sz="2000" b="0" i="1" dirty="0" smtClean="0"/>
              <a:t>/industry-resources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0883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2537" y="1239408"/>
            <a:ext cx="66223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  <a:hlinkClick r:id="rId3"/>
              </a:rPr>
              <a:t>Texas, Department of Information Resources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Aligned Agency Security Plans with Framework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Aligned Product and Service Vendor Requirements with Framework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0256" y="3637211"/>
            <a:ext cx="522450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  <a:hlinkClick r:id="rId4"/>
              </a:rPr>
              <a:t>Houston, Greater Houston Partnership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Integrated Framework into their Cybersecurity Guide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Offer On-Line Framework Self-Assessment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403" y="2468082"/>
            <a:ext cx="6068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/>
                <a:cs typeface="Arial"/>
                <a:hlinkClick r:id="rId5"/>
              </a:rPr>
              <a:t>North Dakota, Information Technology Department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85750" algn="r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Allocated Roles &amp; Responsibilities using Framework</a:t>
            </a:r>
          </a:p>
          <a:p>
            <a:pPr marL="285750" indent="-285750" algn="r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Adopted the Framework into their Security Operation Strategy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530" y="4766233"/>
            <a:ext cx="53069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Arial"/>
                <a:cs typeface="Arial"/>
                <a:hlinkClick r:id="rId6"/>
              </a:rPr>
              <a:t>National Association of State CIOs</a:t>
            </a:r>
            <a:endParaRPr lang="en-US" sz="2000" dirty="0" smtClean="0">
              <a:latin typeface="Arial"/>
              <a:cs typeface="Arial"/>
            </a:endParaRPr>
          </a:p>
          <a:p>
            <a:pPr marL="342900" indent="-342900" algn="r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2 out of 3 CIOs from the 2015 NASCIO Awards cited Framework as a part of their award-winning strategy  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1953" y="5900886"/>
            <a:ext cx="6989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New Jersey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Developed a cybersecurity framework that aligns controls and procedures with Framework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Picture 2" descr="Screen Shot 2015-11-11 at 10.56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1258965"/>
            <a:ext cx="1866900" cy="800100"/>
          </a:xfrm>
          <a:prstGeom prst="rect">
            <a:avLst/>
          </a:prstGeom>
        </p:spPr>
      </p:pic>
      <p:pic>
        <p:nvPicPr>
          <p:cNvPr id="11" name="Picture 10" descr="Screen Shot 2015-11-11 at 11.02.09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709" y="2398109"/>
            <a:ext cx="1818551" cy="1016581"/>
          </a:xfrm>
          <a:prstGeom prst="rect">
            <a:avLst/>
          </a:prstGeom>
        </p:spPr>
      </p:pic>
      <p:pic>
        <p:nvPicPr>
          <p:cNvPr id="14" name="Picture 13" descr="Screen Shot 2015-11-11 at 11.07.52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2" y="3550771"/>
            <a:ext cx="3111500" cy="990600"/>
          </a:xfrm>
          <a:prstGeom prst="rect">
            <a:avLst/>
          </a:prstGeom>
        </p:spPr>
      </p:pic>
      <p:pic>
        <p:nvPicPr>
          <p:cNvPr id="19" name="Picture 18" descr="Screen Shot 2015-11-11 at 11.10.10 A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1" y="4786174"/>
            <a:ext cx="3156672" cy="891073"/>
          </a:xfrm>
          <a:prstGeom prst="rect">
            <a:avLst/>
          </a:prstGeom>
        </p:spPr>
      </p:pic>
      <p:pic>
        <p:nvPicPr>
          <p:cNvPr id="20" name="Picture 19" descr="Screen Shot 2015-11-11 at 11.18.14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0" y="5828875"/>
            <a:ext cx="1110869" cy="10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85635" y="1295491"/>
            <a:ext cx="8501165" cy="1443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2100" y="4902200"/>
            <a:ext cx="8501165" cy="1443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61202"/>
            <a:ext cx="8915400" cy="762000"/>
          </a:xfrm>
        </p:spPr>
        <p:txBody>
          <a:bodyPr/>
          <a:lstStyle/>
          <a:p>
            <a:r>
              <a:rPr lang="en-US" sz="3200" dirty="0" smtClean="0"/>
              <a:t>Recent NIST Work Products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i="1" dirty="0"/>
              <a:t>www.nist.gov/</a:t>
            </a:r>
            <a:r>
              <a:rPr lang="en-US" sz="2000" b="0" i="1" dirty="0" err="1"/>
              <a:t>cyberframework</a:t>
            </a:r>
            <a:r>
              <a:rPr lang="en-US" sz="2000" b="0" i="1" dirty="0"/>
              <a:t>/industry-resources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19484" y="5104521"/>
            <a:ext cx="4067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Maritime Profile</a:t>
            </a:r>
          </a:p>
          <a:p>
            <a:r>
              <a:rPr lang="en-US" sz="2000" i="1" dirty="0">
                <a:latin typeface="Arial" charset="0"/>
                <a:ea typeface="Arial" charset="0"/>
                <a:cs typeface="Arial" charset="0"/>
                <a:hlinkClick r:id="rId3"/>
              </a:rPr>
              <a:t>U.S. Coast Guard Bulk Liquid Transport Profile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807" y="3300705"/>
            <a:ext cx="3974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Self-Assessment Criteria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i="1" dirty="0">
                <a:latin typeface="Arial" charset="0"/>
                <a:ea typeface="Arial" charset="0"/>
                <a:cs typeface="Arial" charset="0"/>
                <a:hlinkClick r:id="rId4"/>
              </a:rPr>
              <a:t>Baldrige Cybersecurity Excellence Builder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42682" y="1456344"/>
            <a:ext cx="4067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Manufacturing Profile</a:t>
            </a:r>
            <a:br>
              <a:rPr lang="en-US" sz="2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i="1" dirty="0">
                <a:latin typeface="Arial" charset="0"/>
                <a:ea typeface="Arial" charset="0"/>
                <a:cs typeface="Arial" charset="0"/>
                <a:hlinkClick r:id="rId5"/>
              </a:rPr>
              <a:t>NIST Discrete Manufacturing Cybersecurity Framework Profile </a:t>
            </a:r>
            <a:endParaRPr lang="en-US" sz="2000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t="17823" b="5375"/>
          <a:stretch/>
        </p:blipFill>
        <p:spPr>
          <a:xfrm>
            <a:off x="305136" y="1475991"/>
            <a:ext cx="4174046" cy="10994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636" y="5104521"/>
            <a:ext cx="4174046" cy="1067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41016"/>
          <a:stretch/>
        </p:blipFill>
        <p:spPr>
          <a:xfrm>
            <a:off x="4660697" y="2871710"/>
            <a:ext cx="3499528" cy="193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Framework Roadmap Items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Authentication 			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Automated Indicator Sharing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Conformity </a:t>
            </a:r>
            <a:r>
              <a:rPr lang="en-US" sz="2800" dirty="0">
                <a:solidFill>
                  <a:srgbClr val="31859C"/>
                </a:solidFill>
              </a:rPr>
              <a:t>Assessment 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Cybersecurity Workforce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Data Analytics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Federal Agency Cybersecurity Alignment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International Aspects, Impacts, and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Supply Chain Risk Management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Technical Privacy </a:t>
            </a:r>
            <a:r>
              <a:rPr lang="en-US" sz="2800" dirty="0" smtClean="0">
                <a:solidFill>
                  <a:srgbClr val="31859C"/>
                </a:solidFill>
              </a:rPr>
              <a:t>Standards</a:t>
            </a:r>
            <a:endParaRPr lang="en-US" sz="2800" dirty="0">
              <a:solidFill>
                <a:srgbClr val="31859C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7500" y="3060700"/>
            <a:ext cx="1066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-43798"/>
            <a:ext cx="8458200" cy="990159"/>
          </a:xfrm>
        </p:spPr>
        <p:txBody>
          <a:bodyPr/>
          <a:lstStyle/>
          <a:p>
            <a:r>
              <a:rPr lang="en-US" sz="2800" dirty="0" smtClean="0"/>
              <a:t>Improving </a:t>
            </a:r>
            <a:r>
              <a:rPr lang="en-US" sz="2800" dirty="0"/>
              <a:t>Critical Infrastructure </a:t>
            </a:r>
            <a:r>
              <a:rPr lang="en-US" sz="2800" dirty="0" smtClean="0"/>
              <a:t>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85000" lnSpcReduction="20000"/>
          </a:bodyPr>
          <a:lstStyle/>
          <a:p>
            <a:pPr marL="0" indent="0" algn="ctr"/>
            <a:r>
              <a:rPr lang="en-US" sz="3500" i="1" dirty="0"/>
              <a:t>“It is the policy of the United States to enhance the security and </a:t>
            </a:r>
            <a:r>
              <a:rPr lang="en-US" sz="3500" i="1" dirty="0" smtClean="0"/>
              <a:t>resilience </a:t>
            </a:r>
            <a:r>
              <a:rPr lang="en-US" sz="3500" i="1" dirty="0"/>
              <a:t>of the Nation’s critical infrastructure and to maintain a </a:t>
            </a:r>
            <a:r>
              <a:rPr lang="en-US" sz="3500" i="1" dirty="0" smtClean="0"/>
              <a:t>cyber </a:t>
            </a:r>
            <a:r>
              <a:rPr lang="en-US" sz="3500" i="1" dirty="0"/>
              <a:t>environment that encourages efficiency, innovation, and </a:t>
            </a:r>
            <a:r>
              <a:rPr lang="en-US" sz="3500" i="1" dirty="0" smtClean="0"/>
              <a:t>economic </a:t>
            </a:r>
            <a:r>
              <a:rPr lang="en-US" sz="3500" i="1" dirty="0"/>
              <a:t>prosperity while promoting safety, security, business </a:t>
            </a:r>
            <a:r>
              <a:rPr lang="en-US" sz="3500" i="1" dirty="0" smtClean="0"/>
              <a:t>confidentiality</a:t>
            </a:r>
            <a:r>
              <a:rPr lang="en-US" sz="3500" i="1" dirty="0"/>
              <a:t>, privacy, and civil </a:t>
            </a:r>
            <a:r>
              <a:rPr lang="en-US" sz="3500" i="1" dirty="0" smtClean="0"/>
              <a:t>liberties” </a:t>
            </a:r>
          </a:p>
          <a:p>
            <a:pPr marL="0" indent="0" algn="ctr"/>
            <a:endParaRPr lang="en-US" sz="1600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 smtClean="0"/>
              <a:t>Executive </a:t>
            </a:r>
            <a:r>
              <a:rPr lang="en-US" sz="2400" dirty="0"/>
              <a:t>Order </a:t>
            </a:r>
            <a:r>
              <a:rPr lang="en-US" sz="2400" dirty="0" smtClean="0"/>
              <a:t>13636</a:t>
            </a:r>
          </a:p>
          <a:p>
            <a:pPr marL="0" indent="0" algn="ctr"/>
            <a:r>
              <a:rPr lang="en-US" sz="1600" dirty="0" smtClean="0"/>
              <a:t>12 February 2013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12721" y="4095927"/>
            <a:ext cx="1864472" cy="1698337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National Initiative for Cybersecurity Education</a:t>
            </a:r>
            <a:endParaRPr lang="en-US" sz="2800" dirty="0"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9790" y="1289503"/>
            <a:ext cx="4175468" cy="5362472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Early stages of collaboration to show the connection points between Cybersecurity Framework and National Initiative for Cybersecurity Education</a:t>
            </a:r>
          </a:p>
          <a:p>
            <a:pPr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Anticipate use cases for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Organizing academic curriculum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Workforce roles and responsibilities</a:t>
            </a:r>
          </a:p>
          <a:p>
            <a:pPr lvl="1">
              <a:spcBef>
                <a:spcPts val="1000"/>
              </a:spcBef>
              <a:buClr>
                <a:schemeClr val="tx1"/>
              </a:buClr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Professional certifications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Shot 2015-09-01 at 5.2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95" y="1266270"/>
            <a:ext cx="4940889" cy="48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Framework Roadmap Items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Authentication 			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Automated Indicator Sharing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Conformity </a:t>
            </a:r>
            <a:r>
              <a:rPr lang="en-US" sz="2800" dirty="0">
                <a:solidFill>
                  <a:srgbClr val="31859C"/>
                </a:solidFill>
              </a:rPr>
              <a:t>Assessment 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Cybersecurity Workforce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Data Analytics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Federal Agency Cybersecurity Alignment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International Aspects, Impacts, and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Supply Chain Risk Management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Technical Privacy </a:t>
            </a:r>
            <a:r>
              <a:rPr lang="en-US" sz="2800" dirty="0" smtClean="0">
                <a:solidFill>
                  <a:srgbClr val="31859C"/>
                </a:solidFill>
              </a:rPr>
              <a:t>Standards</a:t>
            </a:r>
            <a:endParaRPr lang="en-US" sz="2800" dirty="0">
              <a:solidFill>
                <a:srgbClr val="31859C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7500" y="4876800"/>
            <a:ext cx="1066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International Dialogs</a:t>
            </a:r>
            <a:endParaRPr lang="en-US" sz="3200" dirty="0">
              <a:cs typeface="+mj-cs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535406" y="1194631"/>
            <a:ext cx="8027207" cy="5784393"/>
          </a:xfrm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800" dirty="0" smtClean="0">
                <a:latin typeface="Arial"/>
                <a:cs typeface="Arial"/>
              </a:rPr>
              <a:t>ISO/IEC Study Periods and Technical Reports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Proposed Draft Technical Report ISO 27103</a:t>
            </a:r>
          </a:p>
          <a:p>
            <a:pPr marL="0" indent="0"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2800" dirty="0" smtClean="0">
                <a:latin typeface="Arial"/>
                <a:cs typeface="Arial"/>
              </a:rPr>
              <a:t>Thirty countries have participated in discussion with NIST, including dialog with: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U.S. Border Nations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7 </a:t>
            </a:r>
            <a:r>
              <a:rPr lang="en-US" sz="2800" dirty="0">
                <a:latin typeface="Arial"/>
                <a:cs typeface="Arial"/>
              </a:rPr>
              <a:t>countries in Asia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5 countries in the Middle </a:t>
            </a:r>
            <a:r>
              <a:rPr lang="en-US" sz="2800" dirty="0" smtClean="0">
                <a:latin typeface="Arial"/>
                <a:cs typeface="Arial"/>
              </a:rPr>
              <a:t>East</a:t>
            </a:r>
            <a:endParaRPr lang="en-US" sz="2800" dirty="0">
              <a:latin typeface="Arial"/>
              <a:cs typeface="Arial"/>
            </a:endParaRP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The European </a:t>
            </a:r>
            <a:r>
              <a:rPr lang="en-US" sz="2800" dirty="0" smtClean="0">
                <a:latin typeface="Arial"/>
                <a:cs typeface="Arial"/>
              </a:rPr>
              <a:t>Union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en-US" sz="2800" dirty="0" smtClean="0">
                <a:latin typeface="Arial"/>
                <a:cs typeface="Arial"/>
              </a:rPr>
              <a:t>14 </a:t>
            </a:r>
            <a:r>
              <a:rPr lang="en-US" sz="2800" dirty="0">
                <a:latin typeface="Arial"/>
                <a:cs typeface="Arial"/>
              </a:rPr>
              <a:t>out of 28 </a:t>
            </a:r>
            <a:r>
              <a:rPr lang="en-US" sz="2800" dirty="0" smtClean="0">
                <a:latin typeface="Arial"/>
                <a:cs typeface="Arial"/>
              </a:rPr>
              <a:t>EU Member States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3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Work in Progress: Framework Roadmap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Authentication 			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Automated Indicator Sharing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Conformity </a:t>
            </a:r>
            <a:r>
              <a:rPr lang="en-US" sz="2800" dirty="0">
                <a:solidFill>
                  <a:srgbClr val="31859C"/>
                </a:solidFill>
              </a:rPr>
              <a:t>Assessment 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Cybersecurity Workforce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Data Analytics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Federal Agency Cybersecurity Alignment</a:t>
            </a:r>
            <a:endParaRPr lang="en-US" sz="2800" dirty="0">
              <a:solidFill>
                <a:srgbClr val="31859C"/>
              </a:solidFill>
            </a:endParaRP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International Aspects, Impacts, and Alignment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 smtClean="0">
                <a:solidFill>
                  <a:srgbClr val="31859C"/>
                </a:solidFill>
              </a:rPr>
              <a:t>Supply Chain Risk Management</a:t>
            </a:r>
          </a:p>
          <a:p>
            <a:pPr marL="1028700" lvl="1" indent="0">
              <a:spcBef>
                <a:spcPts val="2000"/>
              </a:spcBef>
              <a:buNone/>
            </a:pPr>
            <a:r>
              <a:rPr lang="en-US" sz="2800" dirty="0">
                <a:solidFill>
                  <a:srgbClr val="31859C"/>
                </a:solidFill>
              </a:rPr>
              <a:t>Technical Privacy </a:t>
            </a:r>
            <a:r>
              <a:rPr lang="en-US" sz="2800" dirty="0" smtClean="0">
                <a:solidFill>
                  <a:srgbClr val="31859C"/>
                </a:solidFill>
              </a:rPr>
              <a:t>Standards</a:t>
            </a:r>
            <a:endParaRPr lang="en-US" sz="2800" dirty="0">
              <a:solidFill>
                <a:srgbClr val="31859C"/>
              </a:solidFill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17500" y="4267200"/>
            <a:ext cx="1066800" cy="406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318136" y="1169457"/>
            <a:ext cx="8838564" cy="52927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</a:pPr>
            <a:r>
              <a:rPr lang="en-US" sz="2800" b="1" dirty="0">
                <a:solidFill>
                  <a:srgbClr val="020AA6"/>
                </a:solidFill>
                <a:latin typeface="Arial" charset="0"/>
                <a:ea typeface="Arial" charset="0"/>
                <a:cs typeface="Arial" charset="0"/>
              </a:rPr>
              <a:t>FIPS - </a:t>
            </a:r>
            <a:r>
              <a:rPr lang="en-US" sz="2800" dirty="0">
                <a:solidFill>
                  <a:srgbClr val="020AA6"/>
                </a:solidFill>
                <a:latin typeface="Arial" charset="0"/>
                <a:ea typeface="Arial" charset="0"/>
                <a:cs typeface="Arial" charset="0"/>
              </a:rPr>
              <a:t>Federal Information Processing Standards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FIPS 199 – Standards for Security Categorization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FIPS 200 – Minimum Security Requirements 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Clr>
                <a:schemeClr val="accent2">
                  <a:lumMod val="75000"/>
                </a:schemeClr>
              </a:buClr>
            </a:pPr>
            <a:r>
              <a:rPr lang="en-US" sz="2800" b="1" dirty="0">
                <a:solidFill>
                  <a:srgbClr val="020AA6"/>
                </a:solidFill>
                <a:latin typeface="Arial" charset="0"/>
                <a:ea typeface="Arial" charset="0"/>
                <a:cs typeface="Arial" charset="0"/>
              </a:rPr>
              <a:t>SPs</a:t>
            </a:r>
            <a:r>
              <a:rPr lang="en-US" sz="2800" dirty="0">
                <a:solidFill>
                  <a:srgbClr val="020AA6"/>
                </a:solidFill>
                <a:latin typeface="Arial" charset="0"/>
                <a:ea typeface="Arial" charset="0"/>
                <a:cs typeface="Arial" charset="0"/>
              </a:rPr>
              <a:t> – Special Publications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800-18 – Guide for System Security Plan development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800-30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Guide for Conducting Risk Assessments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800-34 – Guide for Contingency Plan development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800-37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Guide for Applying the Risk Management Framework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800-39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Managing Information Security Risk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800-53/53A</a:t>
            </a: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22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Security controls catalog/assessment procedures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800-60 – Mapping Information Types to Security Categories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800-128 – Security-focused Configuration Management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 800-137 – Information Security Continuous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Monitoring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20AA6"/>
              </a:buClr>
              <a:buFont typeface="Wingdings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Many others for operational and technical 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implementations</a:t>
            </a:r>
            <a:endParaRPr lang="en-US" sz="2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8136" y="384178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u="non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ea typeface="Adobe Fan Heiti Std B" pitchFamily="34" charset="-128"/>
                <a:cs typeface="Arial" pitchFamily="34" charset="0"/>
              </a:defRPr>
            </a:lvl1pPr>
          </a:lstStyle>
          <a:p>
            <a:r>
              <a:rPr lang="en-US" sz="3200" dirty="0" smtClean="0"/>
              <a:t>Standards and Guidelines </a:t>
            </a:r>
            <a:r>
              <a:rPr lang="en-US" sz="3200" smtClean="0"/>
              <a:t>for Cybersecurity Risk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00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1300"/>
            <a:ext cx="8458200" cy="889000"/>
          </a:xfrm>
        </p:spPr>
        <p:txBody>
          <a:bodyPr/>
          <a:lstStyle/>
          <a:p>
            <a:r>
              <a:rPr lang="en-US" sz="3200" dirty="0" smtClean="0"/>
              <a:t>Cybersecurity Executive Order 13800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300" b="0" i="1" dirty="0"/>
              <a:t> </a:t>
            </a:r>
            <a:r>
              <a:rPr lang="en-US" sz="1800" b="0" i="1" dirty="0" smtClean="0"/>
              <a:t>Strengthening </a:t>
            </a:r>
            <a:r>
              <a:rPr lang="en-US" sz="1800" b="0" i="1" dirty="0"/>
              <a:t>the Cybersecurity of Federal Networks and Critical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643270"/>
            <a:ext cx="8593138" cy="4952790"/>
          </a:xfrm>
        </p:spPr>
        <p:txBody>
          <a:bodyPr>
            <a:noAutofit/>
          </a:bodyPr>
          <a:lstStyle/>
          <a:p>
            <a:pPr fontAlgn="base"/>
            <a:r>
              <a:rPr lang="en-US" sz="2400" b="1" u="sng" dirty="0" smtClean="0"/>
              <a:t>Risk Management</a:t>
            </a:r>
            <a:r>
              <a:rPr lang="en-US" sz="2400" dirty="0" smtClean="0"/>
              <a:t>:</a:t>
            </a:r>
          </a:p>
          <a:p>
            <a:pPr fontAlgn="base"/>
            <a:r>
              <a:rPr lang="en-US" sz="2400" dirty="0" smtClean="0"/>
              <a:t>(ii) “</a:t>
            </a:r>
            <a:r>
              <a:rPr lang="mr-IN" sz="2400" dirty="0" smtClean="0"/>
              <a:t>…</a:t>
            </a:r>
            <a:r>
              <a:rPr lang="en-US" sz="2400" dirty="0" smtClean="0"/>
              <a:t>agency </a:t>
            </a:r>
            <a:r>
              <a:rPr lang="en-US" sz="2400" dirty="0"/>
              <a:t>head </a:t>
            </a:r>
            <a:r>
              <a:rPr lang="en-US" sz="2400" b="1" dirty="0"/>
              <a:t>shall use </a:t>
            </a:r>
            <a:r>
              <a:rPr lang="en-US" sz="2400" dirty="0"/>
              <a:t>The </a:t>
            </a:r>
            <a:r>
              <a:rPr lang="en-US" sz="2400" dirty="0" smtClean="0"/>
              <a:t>Framework” and</a:t>
            </a:r>
          </a:p>
          <a:p>
            <a:pPr marL="622300" fontAlgn="base"/>
            <a:r>
              <a:rPr lang="en-US" sz="2400" dirty="0" smtClean="0"/>
              <a:t>“</a:t>
            </a:r>
            <a:r>
              <a:rPr lang="mr-IN" sz="2400" dirty="0" smtClean="0"/>
              <a:t>…</a:t>
            </a:r>
            <a:r>
              <a:rPr lang="en-US" sz="2400" dirty="0" smtClean="0"/>
              <a:t>provide </a:t>
            </a:r>
            <a:r>
              <a:rPr lang="en-US" sz="2400" dirty="0"/>
              <a:t>a risk management report </a:t>
            </a:r>
            <a:r>
              <a:rPr lang="en-US" sz="2400" dirty="0" smtClean="0"/>
              <a:t>within </a:t>
            </a:r>
            <a:r>
              <a:rPr lang="en-US" sz="2400" dirty="0"/>
              <a:t>90 </a:t>
            </a:r>
            <a:r>
              <a:rPr lang="en-US" sz="2400" dirty="0" smtClean="0"/>
              <a:t>days containing a description of the “</a:t>
            </a:r>
            <a:r>
              <a:rPr lang="mr-IN" sz="2400" dirty="0" smtClean="0"/>
              <a:t>…</a:t>
            </a:r>
            <a:r>
              <a:rPr lang="en-US" sz="2400" dirty="0" smtClean="0"/>
              <a:t>agency's </a:t>
            </a:r>
            <a:r>
              <a:rPr lang="en-US" sz="2400" b="1" dirty="0"/>
              <a:t>action plan to implement the </a:t>
            </a:r>
            <a:r>
              <a:rPr lang="en-US" sz="2400" b="1" dirty="0" smtClean="0"/>
              <a:t>Framework</a:t>
            </a:r>
            <a:r>
              <a:rPr lang="en-US" sz="2400" dirty="0" smtClean="0"/>
              <a:t>.”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5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67134"/>
              </p:ext>
            </p:extLst>
          </p:nvPr>
        </p:nvGraphicFramePr>
        <p:xfrm>
          <a:off x="571500" y="1231042"/>
          <a:ext cx="7886700" cy="55108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886700"/>
              </a:tblGrid>
              <a:tr h="431921">
                <a:tc>
                  <a:txBody>
                    <a:bodyPr/>
                    <a:lstStyle/>
                    <a:p>
                      <a:pPr marL="7556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1. Integrate enterprise and cybersecurity risk management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358815">
                <a:tc>
                  <a:txBody>
                    <a:bodyPr/>
                    <a:lstStyle/>
                    <a:p>
                      <a:pPr marL="469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2. Manage cybersecurity requirements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448712">
                <a:tc>
                  <a:txBody>
                    <a:bodyPr/>
                    <a:lstStyle/>
                    <a:p>
                      <a:pPr marL="755650" marR="0" indent="-300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Integrate and align cybersecurity and acquisition processes</a:t>
                      </a:r>
                      <a:endParaRPr lang="en-US" sz="2400" baseline="0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405114">
                <a:tc>
                  <a:txBody>
                    <a:bodyPr/>
                    <a:lstStyle/>
                    <a:p>
                      <a:pPr marL="469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4. Evaluate organizational cybersecurity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353125">
                <a:tc>
                  <a:txBody>
                    <a:bodyPr/>
                    <a:lstStyle/>
                    <a:p>
                      <a:pPr marL="469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5. Manage the cybersecurity program</a:t>
                      </a:r>
                      <a:endParaRPr lang="en-US" sz="2400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782449">
                <a:tc>
                  <a:txBody>
                    <a:bodyPr/>
                    <a:lstStyle/>
                    <a:p>
                      <a:pPr marL="8128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6. Maintain a comprehensive understanding of cybersecurity risk</a:t>
                      </a:r>
                      <a:r>
                        <a:rPr lang="en-US" sz="28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400" i="1" dirty="0" smtClean="0"/>
                        <a:t>(supports</a:t>
                      </a:r>
                      <a:r>
                        <a:rPr lang="en-US" sz="2400" i="1" baseline="0" dirty="0" smtClean="0"/>
                        <a:t> RMF Authorize)</a:t>
                      </a:r>
                      <a:endParaRPr lang="en-US" sz="2400" i="1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468775">
                <a:tc>
                  <a:txBody>
                    <a:bodyPr/>
                    <a:lstStyle/>
                    <a:p>
                      <a:pPr marL="469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7. Report cybersecurity risks</a:t>
                      </a:r>
                      <a:r>
                        <a:rPr lang="en-US" sz="28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400" i="1" dirty="0" smtClean="0"/>
                        <a:t>(supports</a:t>
                      </a:r>
                      <a:r>
                        <a:rPr lang="en-US" sz="2400" i="1" baseline="0" dirty="0" smtClean="0"/>
                        <a:t> RMF Monitor)</a:t>
                      </a:r>
                      <a:endParaRPr lang="en-US" sz="2400" i="1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  <a:tr h="603591">
                <a:tc>
                  <a:txBody>
                    <a:bodyPr/>
                    <a:lstStyle/>
                    <a:p>
                      <a:pPr marL="4699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8. Inform the tailoring process </a:t>
                      </a:r>
                      <a:r>
                        <a:rPr lang="en-US" sz="2400" i="1" baseline="0" dirty="0" smtClean="0"/>
                        <a:t>(supports RMF Select)</a:t>
                      </a:r>
                      <a:endParaRPr lang="en-US" sz="2400" i="1" dirty="0" smtClean="0"/>
                    </a:p>
                  </a:txBody>
                  <a:tcPr>
                    <a:solidFill>
                      <a:srgbClr val="FFFFFF">
                        <a:alpha val="32941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68491" y="6533958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schemeClr val="tx1"/>
                </a:solidFill>
                <a:latin typeface="Arial"/>
                <a:cs typeface="Arial"/>
              </a:rPr>
              <a:pPr defTabSz="914400"/>
              <a:t>36</a:t>
            </a:fld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" y="358783"/>
            <a:ext cx="9144000" cy="762000"/>
          </a:xfrm>
        </p:spPr>
        <p:txBody>
          <a:bodyPr/>
          <a:lstStyle/>
          <a:p>
            <a:r>
              <a:rPr lang="en-US" sz="3200" dirty="0" smtClean="0"/>
              <a:t>Proposed U.S. Federal Usage</a:t>
            </a:r>
            <a:br>
              <a:rPr lang="en-US" sz="3200" dirty="0" smtClean="0"/>
            </a:br>
            <a:r>
              <a:rPr lang="en-US" sz="1600" i="1" dirty="0" smtClean="0">
                <a:hlinkClick r:id="rId3"/>
              </a:rPr>
              <a:t>NIST IR 8170 The Cybersecurity Framework: Implementation Guidance for Federal Agencies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74502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68300"/>
            <a:ext cx="8458200" cy="762000"/>
          </a:xfrm>
        </p:spPr>
        <p:txBody>
          <a:bodyPr/>
          <a:lstStyle/>
          <a:p>
            <a:r>
              <a:rPr lang="en-US" sz="3600" dirty="0" smtClean="0"/>
              <a:t>Next Steps</a:t>
            </a:r>
            <a:br>
              <a:rPr lang="en-US" sz="3600" dirty="0" smtClean="0"/>
            </a:br>
            <a:r>
              <a:rPr lang="en-US" sz="1800" b="0" i="1" dirty="0" smtClean="0"/>
              <a:t>Framework Update</a:t>
            </a:r>
            <a:endParaRPr lang="en-US" sz="1800" b="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7388"/>
          </a:xfrm>
        </p:spPr>
        <p:txBody>
          <a:bodyPr>
            <a:normAutofit/>
          </a:bodyPr>
          <a:lstStyle/>
          <a:p>
            <a:r>
              <a:rPr lang="en-US" sz="2400" dirty="0"/>
              <a:t>Key features of this second draft will </a:t>
            </a:r>
            <a:r>
              <a:rPr lang="en-US" sz="2400" dirty="0" smtClean="0"/>
              <a:t>include:</a:t>
            </a:r>
            <a:endParaRPr lang="en-US" sz="2400" dirty="0"/>
          </a:p>
          <a:p>
            <a:pPr lvl="0">
              <a:buFont typeface="Arial" charset="0"/>
              <a:buChar char="•"/>
            </a:pPr>
            <a:r>
              <a:rPr lang="en-US" sz="2200" dirty="0" smtClean="0"/>
              <a:t>Update to </a:t>
            </a:r>
            <a:r>
              <a:rPr lang="en-US" sz="2200" dirty="0"/>
              <a:t>the </a:t>
            </a:r>
            <a:r>
              <a:rPr lang="en-US" sz="2200" dirty="0">
                <a:solidFill>
                  <a:schemeClr val="accent1"/>
                </a:solidFill>
              </a:rPr>
              <a:t>measurement section </a:t>
            </a:r>
            <a:r>
              <a:rPr lang="en-US" sz="2200" dirty="0"/>
              <a:t>to refine and summarize self-assessment </a:t>
            </a:r>
            <a:r>
              <a:rPr lang="en-US" sz="2200" dirty="0" smtClean="0"/>
              <a:t>concepts (Section 4)</a:t>
            </a:r>
            <a:endParaRPr lang="en-US" sz="2200" dirty="0"/>
          </a:p>
          <a:p>
            <a:pPr lvl="0">
              <a:buFont typeface="Arial" charset="0"/>
              <a:buChar char="•"/>
            </a:pPr>
            <a:r>
              <a:rPr lang="en-US" sz="2200" dirty="0"/>
              <a:t>Integration of the proposed </a:t>
            </a:r>
            <a:r>
              <a:rPr lang="en-US" sz="2200" dirty="0">
                <a:solidFill>
                  <a:schemeClr val="accent1"/>
                </a:solidFill>
              </a:rPr>
              <a:t>Cyber Supply Chain Risk Management Implementation Tier </a:t>
            </a:r>
            <a:r>
              <a:rPr lang="en-US" sz="2200" dirty="0"/>
              <a:t>language into some combination of the other three Implementation Tier </a:t>
            </a:r>
            <a:r>
              <a:rPr lang="en-US" sz="2200" dirty="0" smtClean="0"/>
              <a:t>properties</a:t>
            </a:r>
            <a:endParaRPr lang="en-US" sz="2200" dirty="0"/>
          </a:p>
          <a:p>
            <a:pPr lvl="0">
              <a:buFont typeface="Arial" charset="0"/>
              <a:buChar char="•"/>
            </a:pPr>
            <a:r>
              <a:rPr lang="en-US" sz="2200" dirty="0"/>
              <a:t>Refinement and clarification within </a:t>
            </a:r>
            <a:r>
              <a:rPr lang="en-US" sz="2200" dirty="0" smtClean="0">
                <a:solidFill>
                  <a:schemeClr val="accent1"/>
                </a:solidFill>
              </a:rPr>
              <a:t>Communicating </a:t>
            </a:r>
            <a:r>
              <a:rPr lang="en-US" sz="2200" dirty="0">
                <a:solidFill>
                  <a:schemeClr val="accent1"/>
                </a:solidFill>
              </a:rPr>
              <a:t>Cybersecurity Requirements with </a:t>
            </a:r>
            <a:r>
              <a:rPr lang="en-US" sz="2200" dirty="0" smtClean="0">
                <a:solidFill>
                  <a:schemeClr val="accent1"/>
                </a:solidFill>
              </a:rPr>
              <a:t>Stakeholders</a:t>
            </a:r>
            <a:r>
              <a:rPr lang="en-US" sz="2200" dirty="0" smtClean="0"/>
              <a:t> (Section 3.3)</a:t>
            </a:r>
            <a:endParaRPr lang="en-US" sz="2200" dirty="0"/>
          </a:p>
          <a:p>
            <a:pPr lvl="0">
              <a:buFont typeface="Arial" charset="0"/>
              <a:buChar char="•"/>
            </a:pPr>
            <a:r>
              <a:rPr lang="en-US" sz="2200" dirty="0"/>
              <a:t>Removal </a:t>
            </a:r>
            <a:r>
              <a:rPr lang="en-US" sz="2200" dirty="0" smtClean="0"/>
              <a:t>of U.S. </a:t>
            </a:r>
            <a:r>
              <a:rPr lang="en-US" sz="2200" dirty="0" smtClean="0">
                <a:solidFill>
                  <a:schemeClr val="accent1"/>
                </a:solidFill>
              </a:rPr>
              <a:t>federal government applicability </a:t>
            </a:r>
            <a:r>
              <a:rPr lang="en-US" sz="2200" dirty="0" smtClean="0"/>
              <a:t>statements (Section 3.7)</a:t>
            </a:r>
            <a:endParaRPr lang="en-US" sz="2200" dirty="0"/>
          </a:p>
          <a:p>
            <a:pPr lvl="0">
              <a:buFont typeface="Arial" charset="0"/>
              <a:buChar char="•"/>
            </a:pPr>
            <a:r>
              <a:rPr lang="en-US" sz="2200" dirty="0"/>
              <a:t>An evaluation and possible language updates throughout the document to better accommodate </a:t>
            </a:r>
            <a:r>
              <a:rPr lang="en-US" sz="2200" dirty="0" smtClean="0"/>
              <a:t>Internet of Things </a:t>
            </a:r>
            <a:r>
              <a:rPr lang="en-US" sz="2200" dirty="0"/>
              <a:t>and </a:t>
            </a:r>
            <a:r>
              <a:rPr lang="en-US" sz="2200" dirty="0">
                <a:solidFill>
                  <a:schemeClr val="accent1"/>
                </a:solidFill>
              </a:rPr>
              <a:t>Industrial Control Systems</a:t>
            </a:r>
            <a:r>
              <a:rPr lang="en-US" sz="2200" dirty="0"/>
              <a:t> </a:t>
            </a:r>
            <a:r>
              <a:rPr lang="en-US" sz="2200" dirty="0" smtClean="0"/>
              <a:t>cybersecurity</a:t>
            </a:r>
            <a:endParaRPr lang="en-US" sz="2200" dirty="0"/>
          </a:p>
          <a:p>
            <a:pPr>
              <a:buFont typeface="Arial" charset="0"/>
              <a:buChar char="•"/>
            </a:pPr>
            <a:r>
              <a:rPr lang="en-US" sz="2200" dirty="0"/>
              <a:t>An additional subcategory in the PR.AC subcategory to address </a:t>
            </a:r>
            <a:r>
              <a:rPr lang="en-US" sz="2200" dirty="0" smtClean="0">
                <a:solidFill>
                  <a:schemeClr val="accent1"/>
                </a:solidFill>
              </a:rPr>
              <a:t>authentication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02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368300"/>
            <a:ext cx="8458200" cy="762000"/>
          </a:xfrm>
        </p:spPr>
        <p:txBody>
          <a:bodyPr/>
          <a:lstStyle/>
          <a:p>
            <a:r>
              <a:rPr lang="en-US" sz="3600" dirty="0" smtClean="0"/>
              <a:t>Next Steps</a:t>
            </a:r>
            <a:br>
              <a:rPr lang="en-US" sz="3600" dirty="0" smtClean="0"/>
            </a:br>
            <a:r>
              <a:rPr lang="en-US" sz="1800" b="0" i="1" dirty="0" smtClean="0"/>
              <a:t>Program Focus</a:t>
            </a:r>
            <a:endParaRPr lang="en-US" sz="1800" b="0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0604" lvl="1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rgbClr val="4F81BD"/>
                </a:solidFill>
              </a:rPr>
              <a:t>Federal agencies</a:t>
            </a:r>
          </a:p>
          <a:p>
            <a:pPr marL="260604" indent="-260604" defTabSz="694944">
              <a:spcBef>
                <a:spcPts val="700"/>
              </a:spcBef>
              <a:spcAft>
                <a:spcPts val="1000"/>
              </a:spcAft>
              <a:buSzPct val="100000"/>
              <a:buFont typeface="Arial"/>
              <a:buChar char="•"/>
              <a:defRPr sz="2128"/>
            </a:pPr>
            <a:r>
              <a:rPr lang="en-US" sz="2800" dirty="0">
                <a:solidFill>
                  <a:schemeClr val="accent1"/>
                </a:solidFill>
              </a:rPr>
              <a:t>Small- and Medium- sized Businesses </a:t>
            </a:r>
            <a:r>
              <a:rPr lang="en-US" sz="2800" dirty="0">
                <a:solidFill>
                  <a:schemeClr val="tx1"/>
                </a:solidFill>
              </a:rPr>
              <a:t>(SMBs)</a:t>
            </a:r>
          </a:p>
          <a:p>
            <a:pPr marL="260604" lvl="1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rgbClr val="4F81BD"/>
                </a:solidFill>
              </a:rPr>
              <a:t>International organizations, </a:t>
            </a:r>
            <a:r>
              <a:rPr lang="en-US" sz="2800" dirty="0">
                <a:solidFill>
                  <a:schemeClr val="tx1"/>
                </a:solidFill>
              </a:rPr>
              <a:t>including: </a:t>
            </a:r>
          </a:p>
          <a:p>
            <a:pPr marL="686054" lvl="2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chemeClr val="tx1"/>
                </a:solidFill>
              </a:rPr>
              <a:t>Companies with presence or business outside the U.S.</a:t>
            </a:r>
          </a:p>
          <a:p>
            <a:pPr marL="686054" lvl="2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chemeClr val="tx1"/>
                </a:solidFill>
              </a:rPr>
              <a:t>Other governments</a:t>
            </a:r>
          </a:p>
          <a:p>
            <a:pPr marL="686054" lvl="2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chemeClr val="tx1"/>
                </a:solidFill>
              </a:rPr>
              <a:t>International organizations</a:t>
            </a:r>
            <a:endParaRPr lang="en-US" sz="2800" dirty="0">
              <a:solidFill>
                <a:srgbClr val="4F81BD"/>
              </a:solidFill>
            </a:endParaRPr>
          </a:p>
          <a:p>
            <a:pPr marL="260604" lvl="1" indent="-260604" defTabSz="694944">
              <a:spcBef>
                <a:spcPts val="700"/>
              </a:spcBef>
              <a:spcAft>
                <a:spcPts val="1000"/>
              </a:spcAft>
              <a:buFont typeface="Arial"/>
              <a:buChar char="•"/>
              <a:defRPr sz="2128"/>
            </a:pPr>
            <a:r>
              <a:rPr lang="en-US" sz="2800" dirty="0">
                <a:solidFill>
                  <a:srgbClr val="4F81BD"/>
                </a:solidFill>
              </a:rPr>
              <a:t>Regulators</a:t>
            </a:r>
            <a:r>
              <a:rPr lang="en-US" sz="2800" dirty="0">
                <a:solidFill>
                  <a:schemeClr val="tx1"/>
                </a:solidFill>
              </a:rPr>
              <a:t> at federal and state </a:t>
            </a:r>
            <a:r>
              <a:rPr lang="en-US" sz="2800" dirty="0" smtClean="0">
                <a:solidFill>
                  <a:schemeClr val="tx1"/>
                </a:solidFill>
              </a:rPr>
              <a:t>levels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350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116222"/>
            <a:ext cx="8458200" cy="990159"/>
          </a:xfrm>
        </p:spPr>
        <p:txBody>
          <a:bodyPr/>
          <a:lstStyle/>
          <a:p>
            <a:r>
              <a:rPr lang="en-US" sz="3200" dirty="0" smtClean="0"/>
              <a:t>Next Steps</a:t>
            </a:r>
            <a:br>
              <a:rPr lang="en-US" sz="3200" dirty="0" smtClean="0"/>
            </a:br>
            <a:r>
              <a:rPr lang="en-US" sz="2000" b="0" i="1" dirty="0" smtClean="0"/>
              <a:t>Stakeholder Recommended Actions</a:t>
            </a:r>
            <a:endParaRPr lang="en-US" sz="1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403896" cy="5475007"/>
          </a:xfrm>
        </p:spPr>
        <p:txBody>
          <a:bodyPr>
            <a:normAutofit fontScale="92500"/>
          </a:bodyPr>
          <a:lstStyle/>
          <a:p>
            <a:pPr marL="0" indent="0"/>
            <a:r>
              <a:rPr lang="en-US" sz="2600" dirty="0" smtClean="0"/>
              <a:t>Stakeholders should consider activities to:</a:t>
            </a: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Customize </a:t>
            </a:r>
            <a:r>
              <a:rPr lang="en-US" sz="2800" dirty="0" smtClean="0">
                <a:solidFill>
                  <a:schemeClr val="accent1"/>
                </a:solidFill>
              </a:rPr>
              <a:t>Framework</a:t>
            </a:r>
            <a:r>
              <a:rPr lang="en-US" sz="2800" dirty="0" smtClean="0"/>
              <a:t> </a:t>
            </a:r>
            <a:r>
              <a:rPr lang="en-US" sz="2800" dirty="0"/>
              <a:t>for your sector or </a:t>
            </a:r>
            <a:r>
              <a:rPr lang="en-US" sz="2800" dirty="0" smtClean="0"/>
              <a:t>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Publish </a:t>
            </a:r>
            <a:r>
              <a:rPr lang="en-US" sz="2800" dirty="0"/>
              <a:t>a </a:t>
            </a:r>
            <a:r>
              <a:rPr lang="en-US" sz="2800" dirty="0" smtClean="0"/>
              <a:t>sector or </a:t>
            </a:r>
            <a:r>
              <a:rPr lang="en-US" sz="2800" dirty="0" smtClean="0">
                <a:solidFill>
                  <a:schemeClr val="accent1"/>
                </a:solidFill>
              </a:rPr>
              <a:t>community </a:t>
            </a:r>
            <a:r>
              <a:rPr lang="en-US" sz="2800" dirty="0">
                <a:solidFill>
                  <a:schemeClr val="accent1"/>
                </a:solidFill>
              </a:rPr>
              <a:t>Profile </a:t>
            </a:r>
            <a:r>
              <a:rPr lang="en-US" sz="2800" dirty="0"/>
              <a:t>or relevant “</a:t>
            </a:r>
            <a:r>
              <a:rPr lang="en-US" sz="2800" dirty="0" smtClean="0">
                <a:solidFill>
                  <a:schemeClr val="accent1"/>
                </a:solidFill>
              </a:rPr>
              <a:t>crosswalk</a:t>
            </a:r>
            <a:r>
              <a:rPr lang="en-US" sz="2800" dirty="0" smtClean="0"/>
              <a:t>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Advocate</a:t>
            </a:r>
            <a:r>
              <a:rPr lang="en-US" sz="2800" dirty="0" smtClean="0"/>
              <a:t> </a:t>
            </a:r>
            <a:r>
              <a:rPr lang="en-US" sz="2800" dirty="0"/>
              <a:t>for the Framework throughout your sector or community, with related sectors </a:t>
            </a:r>
            <a:r>
              <a:rPr lang="en-US" sz="2800" dirty="0" smtClean="0"/>
              <a:t>and communities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Publish </a:t>
            </a:r>
            <a:r>
              <a:rPr lang="en-US" sz="2800" dirty="0"/>
              <a:t>“summaries of use” or </a:t>
            </a:r>
            <a:r>
              <a:rPr lang="en-US" sz="2800" dirty="0">
                <a:solidFill>
                  <a:schemeClr val="accent1"/>
                </a:solidFill>
              </a:rPr>
              <a:t>case studies </a:t>
            </a:r>
            <a:r>
              <a:rPr lang="en-US" sz="2800" dirty="0"/>
              <a:t>of your Framework implementation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Submit a paper during the NIST </a:t>
            </a:r>
            <a:r>
              <a:rPr lang="en-US" sz="2800" dirty="0">
                <a:solidFill>
                  <a:schemeClr val="accent1"/>
                </a:solidFill>
              </a:rPr>
              <a:t>call for </a:t>
            </a:r>
            <a:r>
              <a:rPr lang="en-US" sz="2800" dirty="0" smtClean="0">
                <a:solidFill>
                  <a:schemeClr val="accent1"/>
                </a:solidFill>
              </a:rPr>
              <a:t>abstracts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Share </a:t>
            </a:r>
            <a:r>
              <a:rPr lang="en-US" sz="2800" dirty="0"/>
              <a:t>your Framework </a:t>
            </a:r>
            <a:r>
              <a:rPr lang="en-US" sz="2800" dirty="0">
                <a:solidFill>
                  <a:schemeClr val="accent1"/>
                </a:solidFill>
              </a:rPr>
              <a:t>resources</a:t>
            </a:r>
            <a:r>
              <a:rPr lang="en-US" sz="2800" dirty="0"/>
              <a:t> with </a:t>
            </a:r>
            <a:r>
              <a:rPr lang="en-US" sz="2800" dirty="0" smtClean="0"/>
              <a:t>NIST at </a:t>
            </a:r>
            <a:r>
              <a:rPr lang="en-US" sz="2800" dirty="0" smtClean="0">
                <a:hlinkClick r:id="rId3"/>
              </a:rPr>
              <a:t>cyberframework@nist.gov</a:t>
            </a:r>
            <a:r>
              <a:rPr lang="en-US" sz="2800" dirty="0" smtClean="0"/>
              <a:t>. </a:t>
            </a:r>
            <a:endParaRPr lang="en-US" sz="2800" i="1" dirty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 smtClean="0"/>
          </a:p>
          <a:p>
            <a:pPr marL="0" indent="0" algn="ctr"/>
            <a:endParaRPr lang="en-US" i="1" dirty="0"/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the Executive Order, the Cybersecurity Framework Must...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810"/>
            <a:ext cx="8229600" cy="5410200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595959"/>
                </a:solidFill>
              </a:rPr>
              <a:t>Include </a:t>
            </a:r>
            <a:r>
              <a:rPr lang="en-US" sz="2400" dirty="0">
                <a:solidFill>
                  <a:srgbClr val="595959"/>
                </a:solidFill>
              </a:rPr>
              <a:t>a set of standards, methodologies, procedures, and processes that </a:t>
            </a:r>
            <a:r>
              <a:rPr lang="en-US" sz="2400" dirty="0">
                <a:solidFill>
                  <a:srgbClr val="31859C"/>
                </a:solidFill>
              </a:rPr>
              <a:t>align policy, business, and technological approaches to address cyber </a:t>
            </a:r>
            <a:r>
              <a:rPr lang="en-US" sz="2400" dirty="0" smtClean="0">
                <a:solidFill>
                  <a:srgbClr val="31859C"/>
                </a:solidFill>
              </a:rPr>
              <a:t>risks</a:t>
            </a:r>
            <a:endParaRPr lang="en-US" sz="2400" dirty="0" smtClean="0"/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595959"/>
                </a:solidFill>
              </a:rPr>
              <a:t>P</a:t>
            </a:r>
            <a:r>
              <a:rPr lang="en-US" sz="2400" dirty="0" smtClean="0">
                <a:solidFill>
                  <a:srgbClr val="595959"/>
                </a:solidFill>
              </a:rPr>
              <a:t>rovide </a:t>
            </a:r>
            <a:r>
              <a:rPr lang="en-US" sz="2400" dirty="0">
                <a:solidFill>
                  <a:srgbClr val="595959"/>
                </a:solidFill>
              </a:rPr>
              <a:t>a </a:t>
            </a:r>
            <a:r>
              <a:rPr lang="en-US" sz="2400" dirty="0">
                <a:solidFill>
                  <a:srgbClr val="31859C"/>
                </a:solidFill>
              </a:rPr>
              <a:t>prioritized, flexible, repeatable, performance-based, and cost-effective approach</a:t>
            </a:r>
            <a:r>
              <a:rPr lang="en-US" sz="2400" dirty="0">
                <a:solidFill>
                  <a:srgbClr val="595959"/>
                </a:solidFill>
              </a:rPr>
              <a:t>, including information security measures and controls, to help owners and operators of critical infrastructure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31859C"/>
                </a:solidFill>
              </a:rPr>
              <a:t>identify, assess, and manage cyber </a:t>
            </a:r>
            <a:r>
              <a:rPr lang="en-US" sz="2400" dirty="0" smtClean="0">
                <a:solidFill>
                  <a:srgbClr val="31859C"/>
                </a:solidFill>
              </a:rPr>
              <a:t>risk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solidFill>
                  <a:srgbClr val="31859C"/>
                </a:solidFill>
              </a:rPr>
              <a:t>I</a:t>
            </a:r>
            <a:r>
              <a:rPr lang="en-US" sz="2400" dirty="0" smtClean="0">
                <a:solidFill>
                  <a:srgbClr val="31859C"/>
                </a:solidFill>
              </a:rPr>
              <a:t>dentify </a:t>
            </a:r>
            <a:r>
              <a:rPr lang="en-US" sz="2400" dirty="0">
                <a:solidFill>
                  <a:srgbClr val="31859C"/>
                </a:solidFill>
              </a:rPr>
              <a:t>areas for improvement </a:t>
            </a:r>
            <a:r>
              <a:rPr lang="en-US" sz="2400" dirty="0" smtClean="0">
                <a:solidFill>
                  <a:srgbClr val="595959"/>
                </a:solidFill>
              </a:rPr>
              <a:t>to </a:t>
            </a:r>
            <a:r>
              <a:rPr lang="en-US" sz="2400" dirty="0">
                <a:solidFill>
                  <a:srgbClr val="595959"/>
                </a:solidFill>
              </a:rPr>
              <a:t>be addressed through future collaboration with particular sectors and standards-developing </a:t>
            </a:r>
            <a:r>
              <a:rPr lang="en-US" sz="2400" dirty="0" smtClean="0">
                <a:solidFill>
                  <a:srgbClr val="595959"/>
                </a:solidFill>
              </a:rPr>
              <a:t>organizations 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31859C"/>
                </a:solidFill>
              </a:rPr>
              <a:t>Be </a:t>
            </a:r>
            <a:r>
              <a:rPr lang="en-US" sz="2400" dirty="0">
                <a:solidFill>
                  <a:srgbClr val="31859C"/>
                </a:solidFill>
              </a:rPr>
              <a:t>consistent with voluntary international </a:t>
            </a:r>
            <a:r>
              <a:rPr lang="en-US" sz="2400" dirty="0" smtClean="0">
                <a:solidFill>
                  <a:srgbClr val="31859C"/>
                </a:solidFill>
              </a:rPr>
              <a:t>standards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4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581891" y="1264116"/>
            <a:ext cx="8429374" cy="5593883"/>
          </a:xfrm>
        </p:spPr>
        <p:txBody>
          <a:bodyPr>
            <a:noAutofit/>
          </a:bodyPr>
          <a:lstStyle/>
          <a:p>
            <a:pPr marL="0" indent="0"/>
            <a:r>
              <a:rPr lang="en-US" sz="2400" b="0" dirty="0" smtClean="0">
                <a:latin typeface="+mn-lt"/>
                <a:cs typeface="Arial"/>
              </a:rPr>
              <a:t>The National Institute of Standards and Technology Web site is available at </a:t>
            </a:r>
            <a:r>
              <a:rPr lang="en-US" sz="2400" b="0" dirty="0" smtClean="0">
                <a:latin typeface="+mn-lt"/>
                <a:cs typeface="Arial"/>
                <a:hlinkClick r:id="rId3"/>
              </a:rPr>
              <a:t>http://www.nist.gov</a:t>
            </a:r>
            <a:endParaRPr lang="en-US" sz="2400" b="0" dirty="0" smtClean="0">
              <a:latin typeface="+mn-lt"/>
              <a:cs typeface="Arial"/>
            </a:endParaRPr>
          </a:p>
          <a:p>
            <a:pPr marL="0" indent="0"/>
            <a:endParaRPr lang="en-US" sz="2400" b="0" dirty="0" smtClean="0">
              <a:latin typeface="+mn-lt"/>
              <a:cs typeface="Arial"/>
            </a:endParaRPr>
          </a:p>
          <a:p>
            <a:pPr marL="0" indent="0"/>
            <a:r>
              <a:rPr lang="en-US" sz="2400" b="0" dirty="0" smtClean="0">
                <a:latin typeface="+mn-lt"/>
                <a:cs typeface="Arial"/>
              </a:rPr>
              <a:t>NIST Computer Security Division Computer Security Resource Center </a:t>
            </a:r>
            <a:r>
              <a:rPr lang="en-US" sz="2400" b="0" dirty="0">
                <a:latin typeface="+mn-lt"/>
                <a:cs typeface="Arial"/>
              </a:rPr>
              <a:t>is available at </a:t>
            </a:r>
            <a:r>
              <a:rPr lang="en-US" sz="2400" b="0" dirty="0">
                <a:latin typeface="+mn-lt"/>
                <a:cs typeface="Arial"/>
                <a:hlinkClick r:id="rId4"/>
              </a:rPr>
              <a:t>http://csrc.nist.gov</a:t>
            </a:r>
            <a:r>
              <a:rPr lang="en-US" sz="2400" b="0" dirty="0" smtClean="0">
                <a:latin typeface="+mn-lt"/>
                <a:cs typeface="Arial"/>
                <a:hlinkClick r:id="rId4"/>
              </a:rPr>
              <a:t>/</a:t>
            </a:r>
            <a:endParaRPr lang="en-US" sz="2400" b="0" dirty="0" smtClean="0">
              <a:latin typeface="+mn-lt"/>
              <a:cs typeface="Arial"/>
            </a:endParaRPr>
          </a:p>
          <a:p>
            <a:pPr marL="0" indent="0"/>
            <a:endParaRPr lang="en-US" sz="2400" b="0" dirty="0" smtClean="0">
              <a:latin typeface="+mn-lt"/>
              <a:cs typeface="Arial"/>
            </a:endParaRPr>
          </a:p>
          <a:p>
            <a:pPr marL="0" indent="0"/>
            <a:r>
              <a:rPr lang="en-US" sz="2400" b="0" dirty="0" smtClean="0">
                <a:latin typeface="+mn-lt"/>
                <a:cs typeface="Arial"/>
              </a:rPr>
              <a:t>The </a:t>
            </a:r>
            <a:r>
              <a:rPr lang="en-US" sz="2400" b="0" i="1" dirty="0">
                <a:latin typeface="+mn-lt"/>
                <a:cs typeface="Arial"/>
              </a:rPr>
              <a:t>Framework for Improving Critical Infrastructure </a:t>
            </a:r>
            <a:r>
              <a:rPr lang="en-US" sz="2400" b="0" i="1" dirty="0" smtClean="0">
                <a:latin typeface="+mn-lt"/>
                <a:cs typeface="Arial"/>
              </a:rPr>
              <a:t>Cybersecurity</a:t>
            </a:r>
            <a:r>
              <a:rPr lang="en-US" sz="2400" b="0" dirty="0" smtClean="0">
                <a:latin typeface="+mn-lt"/>
                <a:cs typeface="Arial"/>
              </a:rPr>
              <a:t> and related </a:t>
            </a:r>
            <a:r>
              <a:rPr lang="en-US" sz="2400" b="0" dirty="0">
                <a:latin typeface="+mn-lt"/>
                <a:cs typeface="Arial"/>
              </a:rPr>
              <a:t>news and information are available </a:t>
            </a:r>
            <a:r>
              <a:rPr lang="en-US" sz="2400" b="0" dirty="0" smtClean="0">
                <a:latin typeface="+mn-lt"/>
                <a:cs typeface="Arial"/>
              </a:rPr>
              <a:t>at </a:t>
            </a:r>
            <a:r>
              <a:rPr lang="en-US" sz="2400" b="0" dirty="0" smtClean="0">
                <a:latin typeface="+mn-lt"/>
                <a:cs typeface="Aruak"/>
                <a:hlinkClick r:id="rId5"/>
              </a:rPr>
              <a:t>www.nist.gov</a:t>
            </a:r>
            <a:r>
              <a:rPr lang="en-US" sz="2400" b="0" dirty="0">
                <a:latin typeface="+mn-lt"/>
                <a:cs typeface="Aruak"/>
                <a:hlinkClick r:id="rId5"/>
              </a:rPr>
              <a:t>/cyberframework</a:t>
            </a:r>
            <a:r>
              <a:rPr lang="en-US" sz="2400" b="0" dirty="0">
                <a:latin typeface="+mn-lt"/>
                <a:cs typeface="Aruak"/>
              </a:rPr>
              <a:t> </a:t>
            </a:r>
            <a:endParaRPr lang="en-US" sz="2400" b="0" dirty="0" smtClean="0">
              <a:latin typeface="+mn-lt"/>
              <a:cs typeface="Aruak"/>
            </a:endParaRPr>
          </a:p>
          <a:p>
            <a:endParaRPr lang="en-US" sz="2400" b="0" dirty="0">
              <a:latin typeface="+mn-lt"/>
              <a:cs typeface="Aruak"/>
            </a:endParaRPr>
          </a:p>
          <a:p>
            <a:pPr marL="11113" indent="-11113"/>
            <a:r>
              <a:rPr lang="en-US" sz="2400" b="0" dirty="0" smtClean="0">
                <a:latin typeface="+mn-lt"/>
                <a:cs typeface="Aruak"/>
              </a:rPr>
              <a:t>For additional Framework info and help </a:t>
            </a:r>
            <a:r>
              <a:rPr lang="en-US" sz="2400" b="0" dirty="0">
                <a:latin typeface="+mn-lt"/>
                <a:cs typeface="Aruak"/>
                <a:hlinkClick r:id="rId6"/>
              </a:rPr>
              <a:t>cyberframework@nist.gov</a:t>
            </a:r>
            <a:r>
              <a:rPr lang="en-US" sz="2400" b="0" dirty="0">
                <a:latin typeface="+mn-lt"/>
                <a:cs typeface="Aruak"/>
              </a:rPr>
              <a:t> </a:t>
            </a:r>
            <a:endParaRPr lang="en-US" sz="2400" b="0" dirty="0" smtClean="0">
              <a:latin typeface="+mn-lt"/>
              <a:cs typeface="Aruak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39460" y="419200"/>
            <a:ext cx="8262540" cy="762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Where to Learn More and Stay Current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67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Development of the Framework</a:t>
            </a:r>
            <a:endParaRPr lang="en-US" sz="32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385954"/>
              </p:ext>
            </p:extLst>
          </p:nvPr>
        </p:nvGraphicFramePr>
        <p:xfrm>
          <a:off x="228601" y="350364"/>
          <a:ext cx="8047800" cy="7127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23524" y="1331929"/>
            <a:ext cx="4418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EO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13636 Issued – February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12,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2013 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NIST Issues RFI – February 26, 2013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1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Framework Workshop – April 03, 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4744" y="2520490"/>
            <a:ext cx="5496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Completed – April 08,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Identify Common Practices/Themes – May 15,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1194" y="3534534"/>
            <a:ext cx="550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Framework Workshop at CMU – May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Draft Outline of Preliminary Framework – June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711" y="4581862"/>
            <a:ext cx="431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at UCSD – July 2013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4</a:t>
            </a:r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Workshop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 UT Dallas –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Sept 2013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3505" y="5647024"/>
            <a:ext cx="317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4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Workshop at NC State – Nov 2013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Published Framework – Feb 2014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4607040"/>
            <a:ext cx="2162175" cy="2338579"/>
            <a:chOff x="530305" y="4176713"/>
            <a:chExt cx="2162175" cy="2450283"/>
          </a:xfrm>
        </p:grpSpPr>
        <p:sp>
          <p:nvSpPr>
            <p:cNvPr id="16" name="Rounded Rectangle 15"/>
            <p:cNvSpPr/>
            <p:nvPr/>
          </p:nvSpPr>
          <p:spPr>
            <a:xfrm>
              <a:off x="530305" y="4176713"/>
              <a:ext cx="2162175" cy="20531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305" y="4297323"/>
              <a:ext cx="2162175" cy="2329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/>
                  <a:cs typeface="Arial"/>
                </a:rPr>
                <a:t>Ongoing Engagement</a:t>
              </a:r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:</a:t>
              </a:r>
              <a:b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</a:br>
              <a:endParaRPr lang="en-US" sz="1400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Open public comment and review encouraged and promoted throughout the process…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/>
                  <a:cs typeface="Arial"/>
                </a:rPr>
                <a:t>and to this day</a:t>
              </a:r>
              <a:endParaRPr lang="en-US" sz="14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9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Key Attributes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voluntary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</a:pPr>
            <a:r>
              <a:rPr lang="en-US" dirty="0"/>
              <a:t>Is meant to be </a:t>
            </a:r>
            <a:r>
              <a:rPr lang="en-US" i="1" u="sng" dirty="0" smtClean="0"/>
              <a:t>customized</a:t>
            </a:r>
            <a:r>
              <a:rPr lang="en-US" dirty="0" smtClean="0"/>
              <a:t>.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framework, not a prescriptive standard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Provides a </a:t>
            </a:r>
            <a:r>
              <a:rPr lang="en-US" i="1" u="sng" dirty="0"/>
              <a:t>common language </a:t>
            </a:r>
            <a:r>
              <a:rPr lang="en-US" dirty="0"/>
              <a:t>and systematic methodology for managing cyber risk. 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 smtClean="0"/>
              <a:t>Does </a:t>
            </a:r>
            <a:r>
              <a:rPr lang="en-US" dirty="0"/>
              <a:t>not tell an organization </a:t>
            </a:r>
            <a:r>
              <a:rPr lang="en-US" i="1" u="sng" dirty="0"/>
              <a:t>how</a:t>
            </a:r>
            <a:r>
              <a:rPr lang="en-US" i="1" dirty="0"/>
              <a:t> </a:t>
            </a:r>
            <a:r>
              <a:rPr lang="en-US" dirty="0"/>
              <a:t>much cyber risk is tolerable, nor provide “the one and only” formula for cybersecurity.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Enable best practices to become </a:t>
            </a:r>
            <a:r>
              <a:rPr lang="en-US" i="1" u="sng" dirty="0"/>
              <a:t>standard practices for everyone </a:t>
            </a:r>
            <a:r>
              <a:rPr lang="en-US" dirty="0"/>
              <a:t>via common lexicon to enable action across diverse stakeholders.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It’s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living document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 smtClean="0"/>
              <a:t>Can be updated </a:t>
            </a:r>
            <a:r>
              <a:rPr lang="en-US" dirty="0"/>
              <a:t>as stakeholders </a:t>
            </a:r>
            <a:r>
              <a:rPr lang="en-US" i="1" u="sng" dirty="0"/>
              <a:t>learn from </a:t>
            </a:r>
            <a:r>
              <a:rPr lang="en-US" i="1" u="sng" dirty="0" smtClean="0"/>
              <a:t>implementation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 smtClean="0"/>
              <a:t>Can be updated as </a:t>
            </a:r>
            <a:r>
              <a:rPr lang="en-US" i="1" u="sng" dirty="0"/>
              <a:t>technology and </a:t>
            </a:r>
            <a:r>
              <a:rPr lang="en-US" i="1" u="sng" dirty="0" smtClean="0"/>
              <a:t>threats </a:t>
            </a:r>
            <a:r>
              <a:rPr lang="en-US" dirty="0" smtClean="0"/>
              <a:t>changes.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</a:pPr>
            <a:endParaRPr lang="en-US" i="1" dirty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87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5660"/>
            <a:ext cx="8458200" cy="762000"/>
          </a:xfrm>
        </p:spPr>
        <p:txBody>
          <a:bodyPr/>
          <a:lstStyle/>
          <a:p>
            <a:r>
              <a:rPr lang="en-US" sz="3200" dirty="0" smtClean="0"/>
              <a:t>Why Cybersecurity Framework?</a:t>
            </a:r>
            <a:br>
              <a:rPr lang="en-US" sz="3200" dirty="0" smtClean="0"/>
            </a:br>
            <a:r>
              <a:rPr lang="en-US" sz="2000" b="0" i="1" dirty="0" smtClean="0"/>
              <a:t>Cybersecurity Framework Uses</a:t>
            </a:r>
            <a:endParaRPr lang="en-US" sz="2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87" y="1311276"/>
            <a:ext cx="3710763" cy="5410200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en-US" b="1" dirty="0" smtClean="0">
                <a:solidFill>
                  <a:srgbClr val="595959"/>
                </a:solidFill>
              </a:rPr>
              <a:t>What do they use it for?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Identify affect of cybersecurity on business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Align and de-conflict cybersecurity requirements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</a:rPr>
              <a:t>Prioritize cybersecurity outcomes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Organize, authorize, task, and track work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>
                <a:solidFill>
                  <a:srgbClr val="595959"/>
                </a:solidFill>
              </a:rPr>
              <a:t>Express risk disposition</a:t>
            </a:r>
          </a:p>
          <a:p>
            <a:pPr>
              <a:spcAft>
                <a:spcPts val="1000"/>
              </a:spcAft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</a:rPr>
              <a:t>Understand gaps between current and target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</a:rPr>
              <a:pPr defTabSz="9144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775" y="1311276"/>
            <a:ext cx="4309731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SzPct val="12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ts val="23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</a:pPr>
            <a:r>
              <a:rPr lang="en-US" b="1" dirty="0" smtClean="0">
                <a:solidFill>
                  <a:srgbClr val="595959"/>
                </a:solidFill>
              </a:rPr>
              <a:t>Who uses it?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Inside of critical infrastructure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Outside of critical infrastructure including: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State &amp; local governments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U.S. federal agencies</a:t>
            </a:r>
          </a:p>
          <a:p>
            <a:pPr lvl="1"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Governments of other nations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That have a </a:t>
            </a:r>
            <a:r>
              <a:rPr lang="en-US" dirty="0">
                <a:solidFill>
                  <a:srgbClr val="31859C"/>
                </a:solidFill>
              </a:rPr>
              <a:t>mature</a:t>
            </a:r>
            <a:r>
              <a:rPr lang="en-US" dirty="0"/>
              <a:t> cybersecurity risk management program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That </a:t>
            </a:r>
            <a:r>
              <a:rPr lang="en-US" dirty="0">
                <a:solidFill>
                  <a:srgbClr val="31859C"/>
                </a:solidFill>
              </a:rPr>
              <a:t>don’t yet</a:t>
            </a:r>
            <a:r>
              <a:rPr lang="en-US" dirty="0"/>
              <a:t> have a cybersecurity risk management program</a:t>
            </a:r>
          </a:p>
          <a:p>
            <a:pPr>
              <a:spcBef>
                <a:spcPts val="0"/>
              </a:spcBef>
              <a:spcAft>
                <a:spcPts val="1000"/>
              </a:spcAft>
              <a:buFont typeface="Arial"/>
              <a:buChar char="•"/>
            </a:pPr>
            <a:r>
              <a:rPr lang="en-US" dirty="0"/>
              <a:t>Of any size</a:t>
            </a:r>
          </a:p>
        </p:txBody>
      </p:sp>
    </p:spTree>
    <p:extLst>
      <p:ext uri="{BB962C8B-B14F-4D97-AF65-F5344CB8AC3E}">
        <p14:creationId xmlns:p14="http://schemas.microsoft.com/office/powerpoint/2010/main" val="65474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236" y="105064"/>
            <a:ext cx="8458200" cy="990159"/>
          </a:xfrm>
        </p:spPr>
        <p:txBody>
          <a:bodyPr/>
          <a:lstStyle/>
          <a:p>
            <a:r>
              <a:rPr lang="en-US" sz="2800" i="1" dirty="0"/>
              <a:t>Continued</a:t>
            </a:r>
            <a:r>
              <a:rPr lang="en-US" sz="2800" dirty="0"/>
              <a:t> Improvement of Critical Infrastructure Cybersecurity</a:t>
            </a:r>
            <a:endParaRPr lang="en-US" sz="18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9096" y="1297862"/>
            <a:ext cx="8229600" cy="5243945"/>
          </a:xfrm>
        </p:spPr>
        <p:txBody>
          <a:bodyPr>
            <a:normAutofit fontScale="77500" lnSpcReduction="20000"/>
          </a:bodyPr>
          <a:lstStyle/>
          <a:p>
            <a:pPr marL="0" indent="0" algn="ctr"/>
            <a:r>
              <a:rPr lang="en-US" sz="2100" dirty="0"/>
              <a:t>Amends the National Institute of Standards and Technology Act (15 U.S.C. 272</a:t>
            </a:r>
            <a:r>
              <a:rPr lang="de-DE" sz="2100" dirty="0"/>
              <a:t>(c)) </a:t>
            </a:r>
            <a:r>
              <a:rPr lang="de-DE" sz="2100" dirty="0" err="1"/>
              <a:t>to</a:t>
            </a:r>
            <a:r>
              <a:rPr lang="de-DE" sz="2100" dirty="0"/>
              <a:t> </a:t>
            </a:r>
            <a:r>
              <a:rPr lang="de-DE" sz="2100" dirty="0" err="1"/>
              <a:t>say</a:t>
            </a:r>
            <a:r>
              <a:rPr lang="de-DE" sz="2100" dirty="0"/>
              <a:t>:</a:t>
            </a:r>
          </a:p>
          <a:p>
            <a:pPr marL="0" indent="0" algn="ctr"/>
            <a:r>
              <a:rPr lang="en-US" sz="3500" i="1" dirty="0"/>
              <a:t>“</a:t>
            </a:r>
            <a:r>
              <a:rPr lang="is-IS" sz="3500" i="1" dirty="0"/>
              <a:t>…</a:t>
            </a:r>
            <a:r>
              <a:rPr lang="en-US" sz="3600" i="1" dirty="0"/>
              <a:t>on an ongoing basis, facilitate and support the development of a voluntary, consensus-based, industry-led set of standards, guidelines, best practices, methodologies, procedures, and processes to cost-effectively reduce cyber risks to critical infrastructure</a:t>
            </a:r>
            <a:r>
              <a:rPr lang="en-US" sz="3600" dirty="0"/>
              <a:t>”</a:t>
            </a:r>
            <a:endParaRPr lang="en-US" sz="3500" i="1" dirty="0"/>
          </a:p>
          <a:p>
            <a:pPr marL="0" indent="0" algn="ctr"/>
            <a:endParaRPr lang="en-US" sz="1600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sz="2400" dirty="0"/>
              <a:t>Cybersecurity Enhancement Act of 2014</a:t>
            </a:r>
          </a:p>
          <a:p>
            <a:pPr marL="0" indent="0" algn="ctr"/>
            <a:r>
              <a:rPr lang="en-US" sz="2400" dirty="0"/>
              <a:t>(P.L. 113-274)</a:t>
            </a:r>
          </a:p>
          <a:p>
            <a:pPr marL="0" indent="0" algn="ctr"/>
            <a:r>
              <a:rPr lang="en-US" sz="1600" dirty="0"/>
              <a:t>18 December 2014</a:t>
            </a:r>
            <a:endParaRPr lang="en-US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/>
              <a:buChar char="•"/>
            </a:pPr>
            <a:endParaRPr lang="en-US" sz="1900" dirty="0"/>
          </a:p>
          <a:p>
            <a:endParaRPr lang="en-US" b="1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602100" y="3734422"/>
            <a:ext cx="1864472" cy="1698337"/>
          </a:xfrm>
          <a:prstGeom prst="ellipse">
            <a:avLst/>
          </a:prstGeom>
          <a:blipFill>
            <a:blip r:embed="rId3"/>
            <a:srcRect/>
            <a:stretch>
              <a:fillRect l="-25000" r="-25000"/>
            </a:stretch>
          </a:blipFill>
          <a:ln w="57150" cmpd="thickThin">
            <a:solidFill>
              <a:schemeClr val="accent5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7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595959"/>
                </a:solidFill>
              </a:rPr>
              <a:t>Cybersecurity Framework Components</a:t>
            </a:r>
            <a:endParaRPr lang="en-US" sz="3200" dirty="0">
              <a:solidFill>
                <a:srgbClr val="595959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3724" y="4762498"/>
            <a:ext cx="3568391" cy="160370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marL="168275" lvl="2" algn="ctr">
              <a:lnSpc>
                <a:spcPct val="100000"/>
              </a:lnSpc>
            </a:pP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Describes how cybersecurity </a:t>
            </a:r>
            <a:b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risk is managed by an organization </a:t>
            </a:r>
            <a:b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and degree the risk management practices exhibit key characteristics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8505" y="1406078"/>
            <a:ext cx="3285018" cy="2270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5563" lvl="2">
              <a:lnSpc>
                <a:spcPct val="100000"/>
              </a:lnSpc>
            </a:pP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Aligns industry standards and best practices to the Framework Core in a particular implementation scenario</a:t>
            </a:r>
          </a:p>
          <a:p>
            <a:pPr marL="55563" lvl="2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lvl="2" defTabSz="906463">
              <a:lnSpc>
                <a:spcPct val="100000"/>
              </a:lnSpc>
            </a:pP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Supports prioritization and measurement while </a:t>
            </a:r>
            <a:b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factoring in business </a:t>
            </a:r>
            <a:b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needs</a:t>
            </a: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3364" y="1406077"/>
            <a:ext cx="3291840" cy="22768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lvl="2" indent="-223838" algn="r">
              <a:lnSpc>
                <a:spcPct val="100000"/>
              </a:lnSpc>
            </a:pP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Cybersecurity </a:t>
            </a: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activities and informative </a:t>
            </a: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references, organized </a:t>
            </a: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around particular outcomes </a:t>
            </a:r>
            <a:endParaRPr lang="en-US" sz="1500" dirty="0" smtClean="0">
              <a:solidFill>
                <a:srgbClr val="595959"/>
              </a:solidFill>
              <a:latin typeface="Arial"/>
              <a:cs typeface="Arial"/>
            </a:endParaRPr>
          </a:p>
          <a:p>
            <a:pPr marL="55563" lvl="2" algn="r">
              <a:lnSpc>
                <a:spcPct val="100000"/>
              </a:lnSpc>
            </a:pP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858838" lvl="2" algn="r" defTabSz="906463">
              <a:lnSpc>
                <a:spcPct val="100000"/>
              </a:lnSpc>
            </a:pPr>
            <a:r>
              <a:rPr lang="en-US" sz="1500" dirty="0">
                <a:solidFill>
                  <a:srgbClr val="595959"/>
                </a:solidFill>
                <a:latin typeface="Arial"/>
                <a:cs typeface="Arial"/>
              </a:rPr>
              <a:t>Enables communication of cyber risk across an </a:t>
            </a:r>
            <a:r>
              <a:rPr lang="en-US" sz="1500" dirty="0" smtClean="0">
                <a:solidFill>
                  <a:srgbClr val="595959"/>
                </a:solidFill>
                <a:latin typeface="Arial"/>
                <a:cs typeface="Arial"/>
              </a:rPr>
              <a:t>organization </a:t>
            </a:r>
            <a:endParaRPr lang="en-US" sz="15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70795"/>
              </p:ext>
            </p:extLst>
          </p:nvPr>
        </p:nvGraphicFramePr>
        <p:xfrm>
          <a:off x="766763" y="1579967"/>
          <a:ext cx="7591948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pPr defTabSz="914400"/>
            <a:fld id="{C90B5FB4-1AE6-4CC4-B374-7CA8E5916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40982</TotalTime>
  <Words>2095</Words>
  <Application>Microsoft Office PowerPoint</Application>
  <PresentationFormat>On-screen Show (4:3)</PresentationFormat>
  <Paragraphs>560</Paragraphs>
  <Slides>40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Adobe Fan Heiti Std B</vt:lpstr>
      <vt:lpstr>Arial</vt:lpstr>
      <vt:lpstr>Aruak</vt:lpstr>
      <vt:lpstr>Avenir Next Demi Bold</vt:lpstr>
      <vt:lpstr>Avenir Next Medium</vt:lpstr>
      <vt:lpstr>Calibri</vt:lpstr>
      <vt:lpstr>Courier New</vt:lpstr>
      <vt:lpstr>Times New Roman</vt:lpstr>
      <vt:lpstr>Wingdings</vt:lpstr>
      <vt:lpstr>Content slides</vt:lpstr>
      <vt:lpstr>Custom Design</vt:lpstr>
      <vt:lpstr>PowerPoint Presentation</vt:lpstr>
      <vt:lpstr>International Dialogs</vt:lpstr>
      <vt:lpstr>Improving Critical Infrastructure Cybersecurity</vt:lpstr>
      <vt:lpstr>Based on the Executive Order, the Cybersecurity Framework Must...</vt:lpstr>
      <vt:lpstr>Development of the Framework</vt:lpstr>
      <vt:lpstr>Key Attributes</vt:lpstr>
      <vt:lpstr>Why Cybersecurity Framework? Cybersecurity Framework Uses</vt:lpstr>
      <vt:lpstr>Continued Improvement of Critical Infrastructure Cybersecurity</vt:lpstr>
      <vt:lpstr>Cybersecurity Framework Components</vt:lpstr>
      <vt:lpstr>Key Properties of Cyber Risk Management</vt:lpstr>
      <vt:lpstr>Implementation Tiers</vt:lpstr>
      <vt:lpstr>Intel Adaptation of Implementation Tiers</vt:lpstr>
      <vt:lpstr>Core Cybersecurity Framework Component</vt:lpstr>
      <vt:lpstr>Core – Example Cybersecurity Framework Component</vt:lpstr>
      <vt:lpstr>PowerPoint Presentation</vt:lpstr>
      <vt:lpstr>Core for Greater Cybersecurity Participation A Catalog of Cybersecurity Outcomes</vt:lpstr>
      <vt:lpstr>Profile Cybersecurity Framework Component</vt:lpstr>
      <vt:lpstr>Cybersecurity Program Objectives Three Things All Cybersecurity Programs Must Do</vt:lpstr>
      <vt:lpstr>Cybersecurity Program Objectives Three Things All Cybersecurity Programs Must Do</vt:lpstr>
      <vt:lpstr>Profile Foundational Information A Profile Can be Created from Three Types of Information</vt:lpstr>
      <vt:lpstr>Framework Seven Step Process Gap Analysis Using Framework Profiles</vt:lpstr>
      <vt:lpstr>Resource and Budget Decisioning What Can You Do with a CSF Profile</vt:lpstr>
      <vt:lpstr>Supporting Risk Management with Framework</vt:lpstr>
      <vt:lpstr>Operate Use Cybersecurity Framework Profiles to distribute and organize labor</vt:lpstr>
      <vt:lpstr>Industry Resources https://www.nist.gov/cyberframework/industry-resources</vt:lpstr>
      <vt:lpstr>Examples of Framework Industry Resources www.nist.gov/cyberframework/industry-resources</vt:lpstr>
      <vt:lpstr>Examples of U.S. State &amp; Local Use www.nist.gov/cyberframework/industry-resources</vt:lpstr>
      <vt:lpstr>Recent NIST Work Products www.nist.gov/cyberframework/industry-resources</vt:lpstr>
      <vt:lpstr>Framework Roadmap Items</vt:lpstr>
      <vt:lpstr>National Initiative for Cybersecurity Education</vt:lpstr>
      <vt:lpstr>Framework Roadmap Items</vt:lpstr>
      <vt:lpstr>International Dialogs</vt:lpstr>
      <vt:lpstr>Work in Progress: Framework Roadmap</vt:lpstr>
      <vt:lpstr>PowerPoint Presentation</vt:lpstr>
      <vt:lpstr>Cybersecurity Executive Order 13800  Strengthening the Cybersecurity of Federal Networks and Critical Infrastructure</vt:lpstr>
      <vt:lpstr>Proposed U.S. Federal Usage NIST IR 8170 The Cybersecurity Framework: Implementation Guidance for Federal Agencies</vt:lpstr>
      <vt:lpstr>Next Steps Framework Update</vt:lpstr>
      <vt:lpstr>Next Steps Program Focus</vt:lpstr>
      <vt:lpstr>Next Steps Stakeholder Recommended Actions</vt:lpstr>
      <vt:lpstr>Resources Where to Learn More and Stay Current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Biadillah Starling, Maryem</dc:creator>
  <cp:keywords/>
  <dc:description/>
  <cp:lastModifiedBy>Biadillah, Maryem</cp:lastModifiedBy>
  <cp:revision>1568</cp:revision>
  <cp:lastPrinted>2015-11-11T16:36:42Z</cp:lastPrinted>
  <dcterms:created xsi:type="dcterms:W3CDTF">2014-03-07T12:28:40Z</dcterms:created>
  <dcterms:modified xsi:type="dcterms:W3CDTF">2017-10-03T19:08:06Z</dcterms:modified>
  <cp:category/>
</cp:coreProperties>
</file>