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791" r:id="rId3"/>
    <p:sldId id="628" r:id="rId4"/>
    <p:sldId id="780" r:id="rId5"/>
    <p:sldId id="777" r:id="rId6"/>
    <p:sldId id="779" r:id="rId7"/>
    <p:sldId id="778" r:id="rId8"/>
    <p:sldId id="771" r:id="rId9"/>
    <p:sldId id="749" r:id="rId10"/>
    <p:sldId id="754" r:id="rId11"/>
    <p:sldId id="755" r:id="rId12"/>
    <p:sldId id="761" r:id="rId13"/>
    <p:sldId id="762" r:id="rId14"/>
    <p:sldId id="763" r:id="rId15"/>
    <p:sldId id="764" r:id="rId16"/>
    <p:sldId id="741" r:id="rId17"/>
    <p:sldId id="745" r:id="rId18"/>
    <p:sldId id="746" r:id="rId19"/>
    <p:sldId id="748" r:id="rId20"/>
    <p:sldId id="756" r:id="rId21"/>
    <p:sldId id="758" r:id="rId22"/>
    <p:sldId id="759" r:id="rId23"/>
    <p:sldId id="760" r:id="rId24"/>
    <p:sldId id="773" r:id="rId25"/>
    <p:sldId id="774" r:id="rId26"/>
    <p:sldId id="794" r:id="rId27"/>
    <p:sldId id="795" r:id="rId28"/>
    <p:sldId id="796" r:id="rId29"/>
    <p:sldId id="798" r:id="rId30"/>
    <p:sldId id="799" r:id="rId31"/>
    <p:sldId id="800" r:id="rId32"/>
    <p:sldId id="801" r:id="rId33"/>
    <p:sldId id="802" r:id="rId34"/>
    <p:sldId id="803" r:id="rId35"/>
    <p:sldId id="804" r:id="rId36"/>
    <p:sldId id="805" r:id="rId37"/>
    <p:sldId id="7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Yan Pillitteri" initials="VYP" lastIdx="10" clrIdx="0"/>
  <p:cmAuthor id="1" name="Matt Scholl" initials="" lastIdx="0" clrIdx="1"/>
  <p:cmAuthor id="2" name="Kauffman, Leah R" initials="KLR" lastIdx="8" clrIdx="2"/>
  <p:cmAuthor id="3" name="Chris Johnson" initials="CSJ" lastIdx="16" clrIdx="3"/>
  <p:cmAuthor id="4" name="Adam Sedgewick" initials="AS" lastIdx="15" clrIdx="4"/>
  <p:cmAuthor id="5" name="Matthew Heyman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7" autoAdjust="0"/>
    <p:restoredTop sz="91594" autoAdjust="0"/>
  </p:normalViewPr>
  <p:slideViewPr>
    <p:cSldViewPr snapToGrid="0" snapToObjects="1">
      <p:cViewPr varScale="1">
        <p:scale>
          <a:sx n="109" d="100"/>
          <a:sy n="109" d="100"/>
        </p:scale>
        <p:origin x="102" y="102"/>
      </p:cViewPr>
      <p:guideLst>
        <p:guide orient="horz" pos="1057"/>
        <p:guide pos="324"/>
      </p:guideLst>
    </p:cSldViewPr>
  </p:slideViewPr>
  <p:outlineViewPr>
    <p:cViewPr>
      <p:scale>
        <a:sx n="33" d="100"/>
        <a:sy n="33" d="100"/>
      </p:scale>
      <p:origin x="0" y="4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7131-95EC-2C45-A1EF-E6AE8B2004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C3A9-487D-0645-A833-18A66604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08F6-6A1D-4D4F-8BED-9F0A5BA2A9C5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2A33-D6ED-8345-92B5-FE0B6F3F94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0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Arial"/>
              <a:buNone/>
              <a:tabLst>
                <a:tab pos="453585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financial services customization and Profile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is led by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Services Sector Coordinating Council for Critical Infrastructure Protection and Homeland Security (FSSCC)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Arial"/>
              <a:buNone/>
              <a:tabLst>
                <a:tab pos="453585" algn="l"/>
              </a:tabLst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96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50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54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11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26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0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09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35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DE0D-6226-4E6E-8506-EE18BE51E4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01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99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 smtClean="0"/>
          </a:p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 smtClean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 smtClean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2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1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  <a:p>
            <a:pPr lvl="1"/>
            <a:r>
              <a:rPr lang="en-US" dirty="0" smtClean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5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  <a:p>
            <a:pPr lvl="1"/>
            <a:r>
              <a:rPr lang="en-US" dirty="0" smtClean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4526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yberframework@nist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curityframework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.fcc.gov/pshs/advisory/csric4/CSRIC_IV_WG4_Final_Report_031815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.fcc.gov/pshs/advisory/csric4/CSRIC_IV_WG4_Final_Report_03181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.fcc.gov/pshs/advisory/csric4/CSRIC_IV_WG4_Final_Report_031815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.fcc.gov/pshs/advisory/csric4/CSRIC_IV_WG4_Final_Report_03181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www.energy.gov/oe/downloads/energy-sector-cybersecurity-framework-implementation-guidan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www.energy.gov/oe/downloads/energy-sector-cybersecurity-framework-implementation-guidanc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www.energy.gov/oe/downloads/energy-sector-cybersecurity-framework-implementation-guidanc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www.energy.gov/oe/downloads/energy-sector-cybersecurity-framework-implementation-guidanc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oe/downloads/energy-sector-cybersecurity-framework-implementation-guidanc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yberframework@nist.gov" TargetMode="External"/><Relationship Id="rId5" Type="http://schemas.openxmlformats.org/officeDocument/2006/relationships/hyperlink" Target="http://www.nist.gov/cyberframework" TargetMode="External"/><Relationship Id="rId4" Type="http://schemas.openxmlformats.org/officeDocument/2006/relationships/hyperlink" Target="http://csrc.nist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g.mil/hq/cg5/cg544/docs/Maritime_BLT_CS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tes/default/files/documents/2016/09/15/baldrige-cybersecurity-excellence-builder-draft-09.201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rc.nist.gov/cyberframework/documents/csf-manufacturing-profile-draft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ybersecurityframework.i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ition.fcc.gov/pshs/advisory/csric4/CSRIC_IV_WG4_Final_Report_031815.pd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awwa.org/Portals/0/files/legreg/documents/AWWACybersecurityguide.pdf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energy.gov/oe/downloads/energy-sector-cybersecurity-framework-implementation-guidance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curityframework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curityframework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788" y="1713873"/>
            <a:ext cx="8515880" cy="321372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Framework for Improving Critical Infrastructure Cybersecurity</a:t>
            </a:r>
          </a:p>
          <a:p>
            <a:pPr algn="ctr"/>
            <a:r>
              <a:rPr lang="en-US" sz="3600" dirty="0" smtClean="0"/>
              <a:t>International Alignment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September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1200" y="636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IST-log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4" y="5491697"/>
            <a:ext cx="2150534" cy="985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88" y="6039537"/>
            <a:ext cx="2416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  <a:hlinkClick r:id="rId4"/>
              </a:rPr>
              <a:t>cyberframework</a:t>
            </a:r>
            <a:r>
              <a:rPr lang="en-US" sz="1500" dirty="0">
                <a:latin typeface="Arial"/>
                <a:cs typeface="Arial"/>
                <a:hlinkClick r:id="rId4"/>
              </a:rPr>
              <a:t>@nist.gov</a:t>
            </a:r>
            <a:r>
              <a:rPr lang="en-US" sz="1500" dirty="0">
                <a:latin typeface="Arial"/>
                <a:cs typeface="Arial"/>
              </a:rPr>
              <a:t> </a:t>
            </a:r>
            <a:endParaRPr lang="en-US" sz="15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7738" y="350160"/>
            <a:ext cx="6600302" cy="762000"/>
          </a:xfrm>
        </p:spPr>
        <p:txBody>
          <a:bodyPr/>
          <a:lstStyle/>
          <a:p>
            <a:r>
              <a:rPr lang="en-US" sz="3200" dirty="0" smtClean="0"/>
              <a:t>Qualitative Assessment Criteria</a:t>
            </a:r>
            <a:br>
              <a:rPr lang="en-US" sz="32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National </a:t>
            </a:r>
            <a:r>
              <a:rPr lang="en-US" sz="1800" i="1" dirty="0">
                <a:latin typeface="Arial"/>
                <a:cs typeface="Arial"/>
                <a:hlinkClick r:id="rId3"/>
              </a:rPr>
              <a:t>Framework for Cybersecurity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58" y="85408"/>
            <a:ext cx="1790870" cy="1050134"/>
            <a:chOff x="440802" y="1176962"/>
            <a:chExt cx="2235200" cy="11703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3" name="Picture 2" descr="Screen Shot 2016-07-01 at 3.17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" y="1171701"/>
            <a:ext cx="8985245" cy="55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/>
          <a:lstStyle/>
          <a:p>
            <a:r>
              <a:rPr lang="en-US" sz="3200" dirty="0" smtClean="0"/>
              <a:t>American Water Works Association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Process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9760"/>
            <a:ext cx="8229600" cy="51862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 29 page security guide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Recommended Security Practices for Water Sector – a list of 12 major ‘to dos’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A Cybersecurity Guidance Tool to simplify guidance landscape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Crosswalk of Framework to AWWA Guidance Control</a:t>
            </a:r>
          </a:p>
          <a:p>
            <a:pPr>
              <a:buFont typeface="Arial"/>
              <a:buChar char="•"/>
            </a:pPr>
            <a:endParaRPr lang="en-US" sz="280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/>
          <a:lstStyle/>
          <a:p>
            <a:r>
              <a:rPr lang="en-US" sz="3200" dirty="0" smtClean="0"/>
              <a:t>Cybersecurity Guidance </a:t>
            </a:r>
            <a:r>
              <a:rPr lang="en-US" sz="3200" dirty="0" err="1" smtClean="0"/>
              <a:t>Tool</a:t>
            </a:r>
            <a:r>
              <a:rPr lang="en-US" sz="1800" i="1" dirty="0" err="1" smtClean="0">
                <a:latin typeface="Arial"/>
                <a:cs typeface="Arial"/>
                <a:hlinkClick r:id="rId3"/>
              </a:rPr>
              <a:t>Process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  <p:pic>
        <p:nvPicPr>
          <p:cNvPr id="5" name="Picture 4" descr="Screen Shot 2016-07-01 at 3.03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5" y="1133581"/>
            <a:ext cx="7091992" cy="55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/>
          <a:lstStyle/>
          <a:p>
            <a:r>
              <a:rPr lang="en-US" sz="3200" dirty="0" smtClean="0"/>
              <a:t>CGT Use Case Examples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Process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  <p:pic>
        <p:nvPicPr>
          <p:cNvPr id="6" name="Picture 5" descr="Screen Shot 2016-07-01 at 3.10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48" y="1111314"/>
            <a:ext cx="6395550" cy="5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/>
          <a:lstStyle/>
          <a:p>
            <a:r>
              <a:rPr lang="en-US" sz="3200" dirty="0" smtClean="0"/>
              <a:t>Referenced Standards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Process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  <p:pic>
        <p:nvPicPr>
          <p:cNvPr id="2" name="Picture 1" descr="Screen Shot 2016-07-01 at 3.06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75" y="1100004"/>
            <a:ext cx="5751225" cy="57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9540" y="350160"/>
            <a:ext cx="7315200" cy="762000"/>
          </a:xfrm>
        </p:spPr>
        <p:txBody>
          <a:bodyPr/>
          <a:lstStyle/>
          <a:p>
            <a:r>
              <a:rPr lang="en-US" sz="3600" dirty="0" smtClean="0"/>
              <a:t>Intel</a:t>
            </a:r>
            <a:br>
              <a:rPr lang="en-US" sz="3600" dirty="0" smtClean="0"/>
            </a:br>
            <a:r>
              <a:rPr lang="en-US" sz="1800" i="1" dirty="0">
                <a:latin typeface="Arial"/>
                <a:cs typeface="Arial"/>
                <a:hlinkClick r:id=""/>
              </a:rPr>
              <a:t>The Cybersecurity </a:t>
            </a:r>
            <a:r>
              <a:rPr lang="en-US" sz="1800" i="1" dirty="0" smtClean="0">
                <a:latin typeface="Arial"/>
                <a:cs typeface="Arial"/>
                <a:hlinkClick r:id=""/>
              </a:rPr>
              <a:t>Framework </a:t>
            </a:r>
            <a:r>
              <a:rPr lang="en-US" sz="1800" i="1" dirty="0">
                <a:latin typeface="Arial"/>
                <a:cs typeface="Arial"/>
                <a:hlinkClick r:id=""/>
              </a:rPr>
              <a:t>in Action: An Intel Use </a:t>
            </a:r>
            <a:r>
              <a:rPr lang="en-US" sz="1800" i="1" dirty="0" smtClean="0">
                <a:latin typeface="Arial"/>
                <a:cs typeface="Arial"/>
                <a:hlinkClick r:id=""/>
              </a:rPr>
              <a:t>Case</a:t>
            </a:r>
            <a:endParaRPr lang="en-US" sz="1800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9760"/>
            <a:ext cx="8229600" cy="51862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 10 page Framework case study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Pilot in Intel’s Office of Enterprise Infrastructure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Customized Implementation Tiers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Interviewed subject matter experts to assign Tier scores at the Category level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Compared to an optimal Tier assignments at the category level to determine gaps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endParaRPr lang="en-US" sz="280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115200" y="97014"/>
            <a:ext cx="1143000" cy="10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373" y="203105"/>
            <a:ext cx="5334000" cy="712030"/>
          </a:xfrm>
        </p:spPr>
        <p:txBody>
          <a:bodyPr/>
          <a:lstStyle/>
          <a:p>
            <a:r>
              <a:rPr lang="en-US" sz="3200" dirty="0" smtClean="0"/>
              <a:t>Implementation Tiers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8101"/>
              </p:ext>
            </p:extLst>
          </p:nvPr>
        </p:nvGraphicFramePr>
        <p:xfrm>
          <a:off x="438683" y="937815"/>
          <a:ext cx="8112930" cy="432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283"/>
                <a:gridCol w="1411804"/>
                <a:gridCol w="1411804"/>
                <a:gridCol w="1411804"/>
                <a:gridCol w="122915"/>
                <a:gridCol w="1288889"/>
                <a:gridCol w="232830"/>
                <a:gridCol w="419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Partial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Risk Informed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Repeatable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Adaptive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Risk Management Process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The functionality and repeatability of cybersecurity</a:t>
                      </a:r>
                      <a:r>
                        <a:rPr lang="en-US" baseline="0" dirty="0" smtClean="0"/>
                        <a:t> risk management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Integrated Risk Management Program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extent to which cybersecurity is considered in broader risk management decisions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External Participation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The degree</a:t>
                      </a:r>
                      <a:r>
                        <a:rPr lang="en-US" baseline="0" dirty="0" smtClean="0"/>
                        <a:t> to which the organization benefits my sharing or receiving information from outside parties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grass-seedling-growing-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866" b="2765"/>
          <a:stretch/>
        </p:blipFill>
        <p:spPr>
          <a:xfrm>
            <a:off x="2231672" y="4867971"/>
            <a:ext cx="6337458" cy="1990029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115200" y="97014"/>
            <a:ext cx="1143000" cy="10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4900" y="126170"/>
            <a:ext cx="7885800" cy="712030"/>
          </a:xfrm>
        </p:spPr>
        <p:txBody>
          <a:bodyPr/>
          <a:lstStyle/>
          <a:p>
            <a:r>
              <a:rPr lang="en-US" sz="3200" dirty="0" smtClean="0"/>
              <a:t>Adaptation of Implementation Tiers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27539"/>
              </p:ext>
            </p:extLst>
          </p:nvPr>
        </p:nvGraphicFramePr>
        <p:xfrm>
          <a:off x="438683" y="806427"/>
          <a:ext cx="8112930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283"/>
                <a:gridCol w="1411804"/>
                <a:gridCol w="1411804"/>
                <a:gridCol w="1534719"/>
                <a:gridCol w="1521719"/>
                <a:gridCol w="419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Partial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Risk Informed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Repeatable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Adaptive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People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Whether people have</a:t>
                      </a:r>
                      <a:r>
                        <a:rPr lang="en-US" baseline="0" dirty="0" smtClean="0"/>
                        <a:t> assigned roles, regular training, take initiative by becoming champions,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Process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i="1" dirty="0" smtClean="0"/>
                        <a:t>NIST Risk Management Process</a:t>
                      </a:r>
                      <a:r>
                        <a:rPr lang="en-US" dirty="0" smtClean="0"/>
                        <a:t> +</a:t>
                      </a:r>
                    </a:p>
                    <a:p>
                      <a:pPr marL="344488" indent="0"/>
                      <a:r>
                        <a:rPr lang="en-US" i="1" dirty="0" smtClean="0"/>
                        <a:t>NIST Integrated Risk Management Program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Whether tools</a:t>
                      </a:r>
                      <a:r>
                        <a:rPr lang="en-US" baseline="0" dirty="0" smtClean="0"/>
                        <a:t> are implemented, maintained, evolved, provide effectiveness metrics,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Ecosystem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i="1" dirty="0" smtClean="0"/>
                        <a:t>NIST External Participation</a:t>
                      </a:r>
                      <a:r>
                        <a:rPr lang="en-US" dirty="0" smtClean="0"/>
                        <a:t> +</a:t>
                      </a:r>
                    </a:p>
                    <a:p>
                      <a:pPr marL="344488" indent="0"/>
                      <a:r>
                        <a:rPr lang="en-US" dirty="0" smtClean="0"/>
                        <a:t>Whether the organization understands its role in the ecosystem, including external dependencies</a:t>
                      </a:r>
                      <a:r>
                        <a:rPr lang="en-US" baseline="0" dirty="0" smtClean="0"/>
                        <a:t> with partners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grass-seedling-growing-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866" b="2765"/>
          <a:stretch/>
        </p:blipFill>
        <p:spPr>
          <a:xfrm>
            <a:off x="2231672" y="4867971"/>
            <a:ext cx="6337458" cy="1990029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115200" y="97014"/>
            <a:ext cx="1143000" cy="10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4900" y="386990"/>
            <a:ext cx="7581000" cy="712030"/>
          </a:xfrm>
        </p:spPr>
        <p:txBody>
          <a:bodyPr/>
          <a:lstStyle/>
          <a:p>
            <a:r>
              <a:rPr lang="en-US" sz="3200" dirty="0" smtClean="0"/>
              <a:t>Category Gap Analysis</a:t>
            </a:r>
            <a:br>
              <a:rPr lang="en-US" sz="3200" dirty="0" smtClean="0"/>
            </a:br>
            <a:r>
              <a:rPr lang="en-US" sz="1600" i="1" dirty="0">
                <a:latin typeface="Arial"/>
                <a:cs typeface="Arial"/>
                <a:hlinkClick r:id=""/>
              </a:rPr>
              <a:t>The Cybersecurity Framework in Action: An Intel Use Case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6-07-01 at 2.5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4" y="1094721"/>
            <a:ext cx="8753026" cy="5763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115200" y="97014"/>
            <a:ext cx="1143000" cy="10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7290" y="90721"/>
            <a:ext cx="7326710" cy="1021439"/>
          </a:xfrm>
        </p:spPr>
        <p:txBody>
          <a:bodyPr/>
          <a:lstStyle/>
          <a:p>
            <a:r>
              <a:rPr lang="en-US" sz="3000" dirty="0" smtClean="0"/>
              <a:t>Communications Security, Reliability, and Interoperability Council</a:t>
            </a:r>
            <a:br>
              <a:rPr lang="en-US" sz="3000" dirty="0" smtClean="0"/>
            </a:br>
            <a:r>
              <a:rPr lang="en-US" sz="1400" i="1" dirty="0" smtClean="0">
                <a:hlinkClick r:id="rId3"/>
              </a:rPr>
              <a:t>Cybersecurity </a:t>
            </a:r>
            <a:r>
              <a:rPr lang="en-US" sz="1400" i="1" dirty="0">
                <a:hlinkClick r:id="rId3"/>
              </a:rPr>
              <a:t>Risk Management and Best Practices Working Group 4: Final Report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9760"/>
            <a:ext cx="8229600" cy="51862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 400 page security guide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Profiles for five different telecommunications segments – Broadcast, Cable, Satellite, Wireless, </a:t>
            </a:r>
            <a:r>
              <a:rPr lang="en-US" sz="2800" dirty="0" err="1" smtClean="0"/>
              <a:t>Wireline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Requirements and Barriers to Implementation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Small and Medium Business guidance</a:t>
            </a:r>
          </a:p>
          <a:p>
            <a:pPr>
              <a:buFont typeface="Arial"/>
              <a:buChar char="•"/>
            </a:pPr>
            <a:endParaRPr lang="en-US" sz="280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90721"/>
            <a:ext cx="1723161" cy="11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Industry Use</a:t>
            </a:r>
            <a:endParaRPr lang="en-US" sz="3200" dirty="0"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46111" y="1133586"/>
            <a:ext cx="8117433" cy="54102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defRPr/>
            </a:pPr>
            <a:r>
              <a:rPr lang="en-US" dirty="0">
                <a:latin typeface="Arial"/>
                <a:cs typeface="Arial"/>
              </a:rPr>
              <a:t>The Framework is designed to </a:t>
            </a:r>
            <a:r>
              <a:rPr lang="en-US" dirty="0">
                <a:solidFill>
                  <a:srgbClr val="31859C"/>
                </a:solidFill>
                <a:latin typeface="Arial"/>
                <a:cs typeface="Arial"/>
              </a:rPr>
              <a:t>complement existing business and cybersecurity </a:t>
            </a:r>
            <a:r>
              <a:rPr lang="en-US" dirty="0" smtClean="0">
                <a:solidFill>
                  <a:srgbClr val="31859C"/>
                </a:solidFill>
                <a:latin typeface="Arial"/>
                <a:cs typeface="Arial"/>
              </a:rPr>
              <a:t>operations</a:t>
            </a:r>
            <a:r>
              <a:rPr lang="en-US" dirty="0" smtClean="0">
                <a:latin typeface="Arial"/>
                <a:cs typeface="Arial"/>
              </a:rPr>
              <a:t>, and has been used to:</a:t>
            </a:r>
            <a:endParaRPr lang="en-US" dirty="0">
              <a:latin typeface="Arial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Self-Assessment, Gap Analysis, Budget &amp; Resourcing Decisions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Standardizing Communication Between Business Units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Harmonize Security Operations with Audit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Communicate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Requirements </a:t>
            </a:r>
            <a:r>
              <a:rPr lang="en-US" dirty="0">
                <a:solidFill>
                  <a:srgbClr val="595959"/>
                </a:solidFill>
                <a:latin typeface="Arial" charset="0"/>
              </a:rPr>
              <a:t>with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Partners </a:t>
            </a:r>
            <a:r>
              <a:rPr lang="en-US" dirty="0">
                <a:solidFill>
                  <a:srgbClr val="595959"/>
                </a:solidFill>
                <a:latin typeface="Arial" charset="0"/>
              </a:rPr>
              <a:t>and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Suppliers</a:t>
            </a:r>
            <a:endParaRPr lang="en-US" dirty="0">
              <a:solidFill>
                <a:srgbClr val="595959"/>
              </a:solidFill>
              <a:latin typeface="Arial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Describe Applicability of Products and Services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Identify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Opportunities </a:t>
            </a:r>
            <a:r>
              <a:rPr lang="en-US" dirty="0">
                <a:solidFill>
                  <a:srgbClr val="595959"/>
                </a:solidFill>
                <a:latin typeface="Arial" charset="0"/>
              </a:rPr>
              <a:t>for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New </a:t>
            </a:r>
            <a:r>
              <a:rPr lang="en-US" dirty="0">
                <a:solidFill>
                  <a:srgbClr val="595959"/>
                </a:solidFill>
                <a:latin typeface="Arial" charset="0"/>
              </a:rPr>
              <a:t>or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Revised Standards 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Categorize College Course Catalogs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As a Part of Cybersecurity Certifications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Categorize </a:t>
            </a: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and Organize Requests for Proposal Responses</a:t>
            </a:r>
          </a:p>
          <a:p>
            <a:pPr>
              <a:buFont typeface="Arial"/>
              <a:buChar char="•"/>
            </a:pPr>
            <a:r>
              <a:rPr lang="en-US" dirty="0" smtClean="0"/>
              <a:t>Consistent </a:t>
            </a:r>
            <a:r>
              <a:rPr lang="en-US" dirty="0"/>
              <a:t>dialog, both within and amongst countries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Common </a:t>
            </a:r>
            <a:r>
              <a:rPr lang="en-US" dirty="0"/>
              <a:t>platform on which to innovate</a:t>
            </a:r>
            <a:r>
              <a:rPr lang="en-US" dirty="0" smtClean="0"/>
              <a:t>, by identifying </a:t>
            </a:r>
            <a:r>
              <a:rPr lang="en-US" dirty="0"/>
              <a:t>market opportunities where tools and capabilities may not exist </a:t>
            </a:r>
            <a:r>
              <a:rPr lang="en-US" dirty="0" smtClean="0"/>
              <a:t>today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7290" y="90721"/>
            <a:ext cx="7326710" cy="1021439"/>
          </a:xfrm>
        </p:spPr>
        <p:txBody>
          <a:bodyPr/>
          <a:lstStyle/>
          <a:p>
            <a:r>
              <a:rPr lang="en-US" sz="3000" dirty="0" smtClean="0"/>
              <a:t>Subcategory Scope, Criticality, and Difficulty - Cable Segment</a:t>
            </a:r>
            <a:br>
              <a:rPr lang="en-US" sz="3000" dirty="0" smtClean="0"/>
            </a:br>
            <a:r>
              <a:rPr lang="en-US" sz="1400" i="1" dirty="0" smtClean="0">
                <a:hlinkClick r:id="rId3"/>
              </a:rPr>
              <a:t>Cybersecurity </a:t>
            </a:r>
            <a:r>
              <a:rPr lang="en-US" sz="1400" i="1" dirty="0">
                <a:hlinkClick r:id="rId3"/>
              </a:rPr>
              <a:t>Risk Management and Best Practices Working Group 4: Final Report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90721"/>
            <a:ext cx="1723161" cy="1112160"/>
          </a:xfrm>
          <a:prstGeom prst="rect">
            <a:avLst/>
          </a:prstGeom>
        </p:spPr>
      </p:pic>
      <p:pic>
        <p:nvPicPr>
          <p:cNvPr id="2" name="Picture 1" descr="Screen Shot 2016-07-01 at 3.32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" y="1361790"/>
            <a:ext cx="9049871" cy="49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7290" y="90721"/>
            <a:ext cx="7326710" cy="1021439"/>
          </a:xfrm>
        </p:spPr>
        <p:txBody>
          <a:bodyPr/>
          <a:lstStyle/>
          <a:p>
            <a:r>
              <a:rPr lang="en-US" sz="3000" dirty="0" smtClean="0"/>
              <a:t>Prioritized Practices - Cable Segment</a:t>
            </a:r>
            <a:br>
              <a:rPr lang="en-US" sz="3000" dirty="0" smtClean="0"/>
            </a:br>
            <a:r>
              <a:rPr lang="en-US" sz="1400" i="1" dirty="0" smtClean="0">
                <a:hlinkClick r:id="rId3"/>
              </a:rPr>
              <a:t>Cybersecurity </a:t>
            </a:r>
            <a:r>
              <a:rPr lang="en-US" sz="1400" i="1" dirty="0">
                <a:hlinkClick r:id="rId3"/>
              </a:rPr>
              <a:t>Risk Management and Best Practices Working Group 4: Final Report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90721"/>
            <a:ext cx="1723161" cy="1112160"/>
          </a:xfrm>
          <a:prstGeom prst="rect">
            <a:avLst/>
          </a:prstGeom>
        </p:spPr>
      </p:pic>
      <p:pic>
        <p:nvPicPr>
          <p:cNvPr id="3" name="Picture 2" descr="Screen Shot 2016-07-01 at 3.34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8" y="1164316"/>
            <a:ext cx="6632202" cy="5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2143" y="63827"/>
            <a:ext cx="7727351" cy="1021439"/>
          </a:xfrm>
        </p:spPr>
        <p:txBody>
          <a:bodyPr/>
          <a:lstStyle/>
          <a:p>
            <a:r>
              <a:rPr lang="en-US" sz="2800" smtClean="0"/>
              <a:t>Implementation Requirements </a:t>
            </a:r>
            <a:r>
              <a:rPr lang="en-US" sz="2800" dirty="0" smtClean="0"/>
              <a:t>and </a:t>
            </a:r>
            <a:r>
              <a:rPr lang="en-US" sz="2800" smtClean="0"/>
              <a:t>Barriers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1400" i="1" dirty="0" smtClean="0">
                <a:hlinkClick r:id="rId3"/>
              </a:rPr>
              <a:t>Cybersecurity </a:t>
            </a:r>
            <a:r>
              <a:rPr lang="en-US" sz="1400" i="1" dirty="0">
                <a:hlinkClick r:id="rId3"/>
              </a:rPr>
              <a:t>Risk Management and Best Practices Working Group 4: Final Report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" y="90721"/>
            <a:ext cx="1723161" cy="1112160"/>
          </a:xfrm>
          <a:prstGeom prst="rect">
            <a:avLst/>
          </a:prstGeom>
        </p:spPr>
      </p:pic>
      <p:pic>
        <p:nvPicPr>
          <p:cNvPr id="2" name="Picture 1" descr="Screen Shot 2016-07-01 at 3.38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2" y="1112160"/>
            <a:ext cx="5779197" cy="57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2786" y="357965"/>
            <a:ext cx="7404014" cy="762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Financial Services Customization</a:t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5 + 2 Model</a:t>
            </a: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9" y="1219204"/>
            <a:ext cx="8697720" cy="5377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818" y="6220690"/>
            <a:ext cx="1302327" cy="62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6"/>
          <a:stretch/>
        </p:blipFill>
        <p:spPr>
          <a:xfrm>
            <a:off x="228600" y="117632"/>
            <a:ext cx="1054186" cy="12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2786" y="357965"/>
            <a:ext cx="7404014" cy="762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Financial Services Customization</a:t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Adding Diagnostic Statements to Framework</a:t>
            </a: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7818" y="6220690"/>
            <a:ext cx="1302327" cy="62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181"/>
            <a:ext cx="9144000" cy="457570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6"/>
          <a:stretch/>
        </p:blipFill>
        <p:spPr>
          <a:xfrm>
            <a:off x="228600" y="117632"/>
            <a:ext cx="1054186" cy="12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59"/>
          <a:stretch/>
        </p:blipFill>
        <p:spPr>
          <a:xfrm>
            <a:off x="2589694" y="1360833"/>
            <a:ext cx="6554306" cy="513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2800" dirty="0" smtClean="0"/>
              <a:t>DoE Framework Implementation Approach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4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4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4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4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4017" y="1633125"/>
            <a:ext cx="2938403" cy="465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 smtClean="0"/>
              <a:t>An effective </a:t>
            </a:r>
            <a:r>
              <a:rPr lang="en-US" sz="2400" dirty="0"/>
              <a:t>communications and an iterative feedback loop for continuous </a:t>
            </a:r>
            <a:r>
              <a:rPr lang="en-US" sz="2400" dirty="0" smtClean="0"/>
              <a:t>improvement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 smtClean="0"/>
              <a:t>Similar to Electricity </a:t>
            </a:r>
            <a:r>
              <a:rPr lang="en-US" sz="2400" dirty="0"/>
              <a:t>Subsector Cybersecurity Risk Management Process Guideline [RMP; DOE </a:t>
            </a:r>
            <a:r>
              <a:rPr lang="en-US" sz="2400" dirty="0" smtClean="0"/>
              <a:t>2012b]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DOE Detailed 7 Step Framework Process</a:t>
            </a:r>
            <a:br>
              <a:rPr lang="en-US" sz="3000" dirty="0" smtClean="0"/>
            </a:br>
            <a:r>
              <a:rPr lang="en-US" sz="1800" i="1" dirty="0">
                <a:latin typeface="Arial"/>
                <a:cs typeface="Arial"/>
                <a:hlinkClick r:id="rId3"/>
              </a:rPr>
              <a:t>Energy 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Screen Shot 2016-07-01 at 3.50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47" y="1323348"/>
            <a:ext cx="7072054" cy="55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Step 1: Prioritize and Scope</a:t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3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0" y="1527566"/>
            <a:ext cx="8654609" cy="2135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530" y="4045433"/>
            <a:ext cx="8017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Identify business</a:t>
            </a:r>
            <a:r>
              <a:rPr lang="en-US" dirty="0"/>
              <a:t>/mission objectives and high-level organizational </a:t>
            </a:r>
            <a:r>
              <a:rPr lang="en-US" dirty="0" smtClean="0"/>
              <a:t>priorities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Make </a:t>
            </a:r>
            <a:r>
              <a:rPr lang="en-US" dirty="0"/>
              <a:t>strategic decisions regarding cybersecurity </a:t>
            </a:r>
            <a:r>
              <a:rPr lang="en-US" dirty="0" smtClean="0"/>
              <a:t>implementations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Strategy may </a:t>
            </a:r>
            <a:r>
              <a:rPr lang="en-US" dirty="0">
                <a:solidFill>
                  <a:srgbClr val="008000"/>
                </a:solidFill>
              </a:rPr>
              <a:t>be informed by sector-wide critical infrastructure protection objectives and priorities that are generally a shared public- and private-sector concern (see the </a:t>
            </a:r>
            <a:r>
              <a:rPr lang="en-US" i="1" dirty="0">
                <a:solidFill>
                  <a:srgbClr val="008000"/>
                </a:solidFill>
              </a:rPr>
              <a:t>Electricity Subsector Cybersecurity Risk Management Process Guideline </a:t>
            </a:r>
            <a:r>
              <a:rPr lang="en-US" dirty="0">
                <a:solidFill>
                  <a:srgbClr val="008000"/>
                </a:solidFill>
              </a:rPr>
              <a:t>[RMP; DOE 2012b] for a possible approach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Determine </a:t>
            </a:r>
            <a:r>
              <a:rPr lang="en-US" dirty="0"/>
              <a:t>scope of systems and assets that support the selected business line or </a:t>
            </a:r>
            <a:r>
              <a:rPr lang="en-US" dirty="0" smtClean="0"/>
              <a:t>process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Adapt the Framework per that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Step 2: Orient</a:t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3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80" y="1389840"/>
            <a:ext cx="8479103" cy="2871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4602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systems </a:t>
            </a:r>
            <a:r>
              <a:rPr lang="en-US" sz="2000" dirty="0"/>
              <a:t>and assets, regulatory requirements, and overall risk </a:t>
            </a:r>
            <a:r>
              <a:rPr lang="en-US" sz="2000" dirty="0" smtClean="0"/>
              <a:t>approach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threats </a:t>
            </a:r>
            <a:r>
              <a:rPr lang="en-US" sz="2000" dirty="0"/>
              <a:t>to, and vulnerabilities of, </a:t>
            </a:r>
            <a:r>
              <a:rPr lang="en-US" sz="2000" dirty="0" smtClean="0"/>
              <a:t>systems </a:t>
            </a:r>
            <a:r>
              <a:rPr lang="en-US" sz="2000" dirty="0"/>
              <a:t>and </a:t>
            </a:r>
            <a:r>
              <a:rPr lang="en-US" sz="2000" dirty="0" smtClean="0"/>
              <a:t>assets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33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Step 3: Create a Current Profile</a:t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3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40" y="1439589"/>
            <a:ext cx="8327546" cy="2568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43963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Develop a </a:t>
            </a:r>
            <a:r>
              <a:rPr lang="en-US" sz="2000" dirty="0"/>
              <a:t>Current Profile by indicating which Category and Subcategory outcomes from the Framework Core are currently being </a:t>
            </a:r>
            <a:r>
              <a:rPr lang="en-US" sz="2000" dirty="0" smtClean="0"/>
              <a:t>achieved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Industry </a:t>
            </a:r>
            <a:r>
              <a:rPr lang="en-US" sz="3200" dirty="0">
                <a:cs typeface="+mj-cs"/>
              </a:rPr>
              <a:t>Resources</a:t>
            </a:r>
            <a:br>
              <a:rPr lang="en-US" sz="3200" dirty="0">
                <a:cs typeface="+mj-cs"/>
              </a:rPr>
            </a:br>
            <a:r>
              <a:rPr lang="en-US" sz="1800" b="0" i="1" dirty="0">
                <a:cs typeface="+mj-cs"/>
              </a:rPr>
              <a:t>https://</a:t>
            </a:r>
            <a:r>
              <a:rPr lang="en-US" sz="1800" b="0" i="1" dirty="0" err="1">
                <a:cs typeface="+mj-cs"/>
              </a:rPr>
              <a:t>www.nist.gov</a:t>
            </a:r>
            <a:r>
              <a:rPr lang="en-US" sz="1800" b="0" i="1" dirty="0">
                <a:cs typeface="+mj-cs"/>
              </a:rPr>
              <a:t>/</a:t>
            </a:r>
            <a:r>
              <a:rPr lang="en-US" sz="1800" b="0" i="1" dirty="0" err="1">
                <a:cs typeface="+mj-cs"/>
              </a:rPr>
              <a:t>cyberframework</a:t>
            </a:r>
            <a:r>
              <a:rPr lang="en-US" sz="1800" b="0" i="1" dirty="0">
                <a:cs typeface="+mj-cs"/>
              </a:rPr>
              <a:t>/industry-resources</a:t>
            </a:r>
            <a:endParaRPr lang="en-US" sz="3200" b="0" i="1" dirty="0"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" y="1087837"/>
            <a:ext cx="9140544" cy="4318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553" y="5765284"/>
            <a:ext cx="782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Over 70 Unique Resources for Your Understanding and Use!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27" y="1112160"/>
            <a:ext cx="7771901" cy="2883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Step 4: Conduct a Risk Assessment</a:t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4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4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4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4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87610" y="3949578"/>
            <a:ext cx="838063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Guided by </a:t>
            </a:r>
            <a:r>
              <a:rPr lang="en-US" dirty="0"/>
              <a:t>the organization’s overall risk management process or previous risk assessment </a:t>
            </a:r>
            <a:r>
              <a:rPr lang="en-US" dirty="0" smtClean="0"/>
              <a:t>activities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Analyze  </a:t>
            </a:r>
            <a:r>
              <a:rPr lang="en-US" dirty="0"/>
              <a:t>the operational environment in order to discern the likelihood of a cybersecurity event and the impact that the event could have on the </a:t>
            </a:r>
            <a:r>
              <a:rPr lang="en-US" dirty="0" smtClean="0"/>
              <a:t>organization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Incorporate emerging </a:t>
            </a:r>
            <a:r>
              <a:rPr lang="en-US" dirty="0"/>
              <a:t>risks and threat and vulnerability data to facilitate a robust understanding of the likelihood and impact of cybersecurity </a:t>
            </a:r>
            <a:r>
              <a:rPr lang="en-US" dirty="0" smtClean="0"/>
              <a:t>events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See </a:t>
            </a:r>
            <a:r>
              <a:rPr lang="en-US" dirty="0">
                <a:solidFill>
                  <a:srgbClr val="008000"/>
                </a:solidFill>
              </a:rPr>
              <a:t>the </a:t>
            </a:r>
            <a:r>
              <a:rPr lang="en-US" i="1" dirty="0">
                <a:solidFill>
                  <a:srgbClr val="008000"/>
                </a:solidFill>
              </a:rPr>
              <a:t>Electricity Subsector Cybersecurity Risk Management Process Guideline </a:t>
            </a:r>
            <a:r>
              <a:rPr lang="en-US" dirty="0">
                <a:solidFill>
                  <a:srgbClr val="008000"/>
                </a:solidFill>
              </a:rPr>
              <a:t>[DOE 2012b] and </a:t>
            </a:r>
            <a:r>
              <a:rPr lang="en-US" i="1" dirty="0">
                <a:solidFill>
                  <a:srgbClr val="008000"/>
                </a:solidFill>
              </a:rPr>
              <a:t>Integrating Electricity Subsector Failure Scenarios into a Risk Assessment Methodology </a:t>
            </a:r>
            <a:r>
              <a:rPr lang="en-US" dirty="0">
                <a:solidFill>
                  <a:srgbClr val="008000"/>
                </a:solidFill>
              </a:rPr>
              <a:t>[DOE 2013] for possible guidance on performing a cybersecurity risk </a:t>
            </a:r>
            <a:r>
              <a:rPr lang="en-US" dirty="0" smtClean="0">
                <a:solidFill>
                  <a:srgbClr val="008000"/>
                </a:solidFill>
              </a:rPr>
              <a:t>assessment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54" y="1112160"/>
            <a:ext cx="7656006" cy="5745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DoE Findings by Organization Approach</a:t>
            </a:r>
            <a:br>
              <a:rPr lang="en-US" sz="3000" dirty="0" smtClean="0"/>
            </a:br>
            <a:r>
              <a:rPr lang="en-US" sz="1800" i="1" dirty="0">
                <a:latin typeface="Arial"/>
                <a:cs typeface="Arial"/>
                <a:hlinkClick r:id="rId4"/>
              </a:rPr>
              <a:t>Energy Sector Cybersecurity Framework </a:t>
            </a:r>
            <a:r>
              <a:rPr lang="en-US" sz="1800" i="1" dirty="0" smtClean="0">
                <a:latin typeface="Arial"/>
                <a:cs typeface="Arial"/>
                <a:hlinkClick r:id="rId4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4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6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Step 5: Create a Target Profile</a:t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3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22" y="1511247"/>
            <a:ext cx="8452282" cy="2354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6677" y="4104706"/>
            <a:ext cx="6808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Create a </a:t>
            </a:r>
            <a:r>
              <a:rPr lang="en-US" sz="2000" dirty="0"/>
              <a:t>Target Profile that focuses on the assessment of the Framework Categories and Subcategories describing the organization’s desired cybersecurity </a:t>
            </a:r>
            <a:r>
              <a:rPr lang="en-US" sz="2000" dirty="0" smtClean="0"/>
              <a:t>outcomes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Consider </a:t>
            </a:r>
            <a:r>
              <a:rPr lang="en-US" sz="2000" dirty="0"/>
              <a:t>influences and requirements of external stakeholders such as sector entities, customers, and business partners when creating a Target </a:t>
            </a:r>
            <a:r>
              <a:rPr lang="en-US" sz="2000" dirty="0" smtClean="0"/>
              <a:t>Profile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(optional) Develop additional Categories and Subcategories to account for unique organizational </a:t>
            </a:r>
            <a:r>
              <a:rPr lang="en-US" sz="2000" dirty="0" smtClean="0"/>
              <a:t>risks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6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12" y="1112160"/>
            <a:ext cx="7824988" cy="43577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dirty="0" smtClean="0"/>
              <a:t>Step 6: Determine, Analyze, and Prioritize Gaps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4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4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4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4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83394" y="5584312"/>
            <a:ext cx="730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Compare Current </a:t>
            </a:r>
            <a:r>
              <a:rPr lang="en-US" sz="2000" dirty="0"/>
              <a:t>Profile and the Target Profile to determine </a:t>
            </a:r>
            <a:r>
              <a:rPr lang="en-US" sz="2000" dirty="0" smtClean="0"/>
              <a:t>gaps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Determine resources necessary to address the </a:t>
            </a:r>
            <a:r>
              <a:rPr lang="en-US" sz="2000" dirty="0" smtClean="0"/>
              <a:t>gaps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Create </a:t>
            </a:r>
            <a:r>
              <a:rPr lang="en-US" sz="2000" dirty="0"/>
              <a:t>a prioritized action plan to address </a:t>
            </a:r>
            <a:r>
              <a:rPr lang="en-US" sz="2000" dirty="0" smtClean="0"/>
              <a:t>those gaps</a:t>
            </a:r>
          </a:p>
        </p:txBody>
      </p:sp>
    </p:spTree>
    <p:extLst>
      <p:ext uri="{BB962C8B-B14F-4D97-AF65-F5344CB8AC3E}">
        <p14:creationId xmlns:p14="http://schemas.microsoft.com/office/powerpoint/2010/main" val="1300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dirty="0" smtClean="0"/>
              <a:t>DoE Gap Analysis by Organization Approach</a:t>
            </a:r>
            <a:br>
              <a:rPr lang="en-US" dirty="0" smtClean="0"/>
            </a:br>
            <a:r>
              <a:rPr lang="en-US" sz="1800" i="1" dirty="0">
                <a:latin typeface="Arial"/>
                <a:cs typeface="Arial"/>
                <a:hlinkClick r:id="rId3"/>
              </a:rPr>
              <a:t>Energy 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Screen Shot 2016-07-01 at 3.59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75" y="1130416"/>
            <a:ext cx="5097696" cy="57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34" y="90721"/>
            <a:ext cx="7703866" cy="1021439"/>
          </a:xfrm>
        </p:spPr>
        <p:txBody>
          <a:bodyPr/>
          <a:lstStyle/>
          <a:p>
            <a:r>
              <a:rPr lang="en-US" sz="3000" dirty="0" smtClean="0"/>
              <a:t>Step 7: Implement Action Plan</a:t>
            </a:r>
            <a:br>
              <a:rPr lang="en-US" sz="30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Energy </a:t>
            </a:r>
            <a:r>
              <a:rPr lang="en-US" sz="1800" i="1" dirty="0">
                <a:latin typeface="Arial"/>
                <a:cs typeface="Arial"/>
                <a:hlinkClick r:id="rId3"/>
              </a:rPr>
              <a:t>Sector Cybersecurity Framework </a:t>
            </a:r>
            <a:r>
              <a:rPr lang="en-US" sz="1800" i="1" dirty="0" smtClean="0">
                <a:latin typeface="Arial"/>
                <a:cs typeface="Arial"/>
                <a:hlinkClick r:id="rId3"/>
              </a:rPr>
              <a:t>Implementation </a:t>
            </a:r>
            <a:r>
              <a:rPr lang="en-US" sz="1800" i="1" dirty="0">
                <a:latin typeface="Arial"/>
                <a:cs typeface="Arial"/>
                <a:hlinkClick r:id="rId3"/>
              </a:rPr>
              <a:t>Guidance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9" y="90721"/>
            <a:ext cx="1232628" cy="123262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86" y="1409280"/>
            <a:ext cx="8531660" cy="237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865" y="4133214"/>
            <a:ext cx="6989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Determine which </a:t>
            </a:r>
            <a:r>
              <a:rPr lang="en-US" sz="2000" dirty="0"/>
              <a:t>actions to take in regards to the gaps, if any, identified in the previous </a:t>
            </a:r>
            <a:r>
              <a:rPr lang="en-US" sz="2000" dirty="0" smtClean="0"/>
              <a:t>step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Monitor </a:t>
            </a:r>
            <a:r>
              <a:rPr lang="en-US" sz="2000" dirty="0"/>
              <a:t>current cybersecurity practices against the Target </a:t>
            </a:r>
            <a:r>
              <a:rPr lang="en-US" sz="2000" dirty="0" smtClean="0"/>
              <a:t>Profile - the </a:t>
            </a:r>
            <a:r>
              <a:rPr lang="en-US" sz="2000" dirty="0"/>
              <a:t>Framework identifies example Informative References regarding the Categories and Subcategories, but organizations should determine which standards, guidelines, and practices, including those that are sector specific, work best for their needs.</a:t>
            </a:r>
          </a:p>
        </p:txBody>
      </p:sp>
    </p:spTree>
    <p:extLst>
      <p:ext uri="{BB962C8B-B14F-4D97-AF65-F5344CB8AC3E}">
        <p14:creationId xmlns:p14="http://schemas.microsoft.com/office/powerpoint/2010/main" val="2055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581891" y="1264116"/>
            <a:ext cx="6878814" cy="5593883"/>
          </a:xfrm>
        </p:spPr>
        <p:txBody>
          <a:bodyPr>
            <a:noAutofit/>
          </a:bodyPr>
          <a:lstStyle/>
          <a:p>
            <a:pPr marL="0" indent="0"/>
            <a:r>
              <a:rPr lang="en-US" sz="2000" b="0" dirty="0" smtClean="0">
                <a:latin typeface="+mn-lt"/>
                <a:cs typeface="Arial"/>
              </a:rPr>
              <a:t>The National Institute of Standards and Technology Web site is available at </a:t>
            </a:r>
            <a:r>
              <a:rPr lang="en-US" sz="2000" b="0" dirty="0" smtClean="0">
                <a:latin typeface="+mn-lt"/>
                <a:cs typeface="Arial"/>
                <a:hlinkClick r:id="rId3"/>
              </a:rPr>
              <a:t>http://www.nist.gov</a:t>
            </a:r>
            <a:endParaRPr lang="en-US" sz="2000" b="0" dirty="0" smtClean="0">
              <a:latin typeface="+mn-lt"/>
              <a:cs typeface="Arial"/>
            </a:endParaRPr>
          </a:p>
          <a:p>
            <a:pPr marL="0" indent="0"/>
            <a:endParaRPr lang="en-US" sz="2000" b="0" dirty="0" smtClean="0">
              <a:latin typeface="+mn-lt"/>
              <a:cs typeface="Arial"/>
            </a:endParaRPr>
          </a:p>
          <a:p>
            <a:pPr marL="0" indent="0"/>
            <a:r>
              <a:rPr lang="en-US" sz="2000" b="0" dirty="0" smtClean="0">
                <a:latin typeface="+mn-lt"/>
                <a:cs typeface="Arial"/>
              </a:rPr>
              <a:t>NIST Computer Security Division Computer Security Resource Center </a:t>
            </a:r>
            <a:r>
              <a:rPr lang="en-US" sz="2000" b="0" dirty="0">
                <a:latin typeface="+mn-lt"/>
                <a:cs typeface="Arial"/>
              </a:rPr>
              <a:t>is available at </a:t>
            </a:r>
            <a:r>
              <a:rPr lang="en-US" sz="2000" b="0" dirty="0">
                <a:latin typeface="+mn-lt"/>
                <a:cs typeface="Arial"/>
                <a:hlinkClick r:id="rId4"/>
              </a:rPr>
              <a:t>http://csrc.nist.gov</a:t>
            </a:r>
            <a:r>
              <a:rPr lang="en-US" sz="2000" b="0" dirty="0" smtClean="0">
                <a:latin typeface="+mn-lt"/>
                <a:cs typeface="Arial"/>
                <a:hlinkClick r:id="rId4"/>
              </a:rPr>
              <a:t>/</a:t>
            </a:r>
            <a:endParaRPr lang="en-US" sz="2000" b="0" dirty="0" smtClean="0">
              <a:latin typeface="+mn-lt"/>
              <a:cs typeface="Arial"/>
            </a:endParaRPr>
          </a:p>
          <a:p>
            <a:pPr marL="0" indent="0"/>
            <a:endParaRPr lang="en-US" sz="2000" b="0" dirty="0" smtClean="0">
              <a:latin typeface="+mn-lt"/>
              <a:cs typeface="Arial"/>
            </a:endParaRPr>
          </a:p>
          <a:p>
            <a:pPr marL="0" indent="0"/>
            <a:r>
              <a:rPr lang="en-US" sz="2000" b="0" dirty="0" smtClean="0">
                <a:latin typeface="+mn-lt"/>
                <a:cs typeface="Arial"/>
              </a:rPr>
              <a:t>The </a:t>
            </a:r>
            <a:r>
              <a:rPr lang="en-US" sz="2000" b="0" i="1" dirty="0">
                <a:latin typeface="+mn-lt"/>
                <a:cs typeface="Arial"/>
              </a:rPr>
              <a:t>Framework for Improving Critical Infrastructure </a:t>
            </a:r>
            <a:r>
              <a:rPr lang="en-US" sz="2000" b="0" i="1" dirty="0" smtClean="0">
                <a:latin typeface="+mn-lt"/>
                <a:cs typeface="Arial"/>
              </a:rPr>
              <a:t>Cybersecurity</a:t>
            </a:r>
            <a:r>
              <a:rPr lang="en-US" sz="2000" b="0" dirty="0" smtClean="0">
                <a:latin typeface="+mn-lt"/>
                <a:cs typeface="Arial"/>
              </a:rPr>
              <a:t> and related </a:t>
            </a:r>
            <a:r>
              <a:rPr lang="en-US" sz="2000" b="0" dirty="0">
                <a:latin typeface="+mn-lt"/>
                <a:cs typeface="Arial"/>
              </a:rPr>
              <a:t>news and information are available </a:t>
            </a:r>
            <a:r>
              <a:rPr lang="en-US" sz="2000" b="0" dirty="0" smtClean="0">
                <a:latin typeface="+mn-lt"/>
                <a:cs typeface="Arial"/>
              </a:rPr>
              <a:t>at </a:t>
            </a:r>
            <a:r>
              <a:rPr lang="en-US" sz="2000" b="0" dirty="0" smtClean="0">
                <a:latin typeface="+mn-lt"/>
                <a:cs typeface="Aruak"/>
                <a:hlinkClick r:id="rId5"/>
              </a:rPr>
              <a:t>www.nist.gov</a:t>
            </a:r>
            <a:r>
              <a:rPr lang="en-US" sz="2000" b="0" dirty="0">
                <a:latin typeface="+mn-lt"/>
                <a:cs typeface="Aruak"/>
                <a:hlinkClick r:id="rId5"/>
              </a:rPr>
              <a:t>/cyberframework</a:t>
            </a:r>
            <a:r>
              <a:rPr lang="en-US" sz="2000" b="0" dirty="0">
                <a:latin typeface="+mn-lt"/>
                <a:cs typeface="Aruak"/>
              </a:rPr>
              <a:t> </a:t>
            </a:r>
            <a:endParaRPr lang="en-US" sz="2000" b="0" dirty="0" smtClean="0">
              <a:latin typeface="+mn-lt"/>
              <a:cs typeface="Aruak"/>
            </a:endParaRPr>
          </a:p>
          <a:p>
            <a:endParaRPr lang="en-US" sz="2000" b="0" dirty="0">
              <a:latin typeface="+mn-lt"/>
              <a:cs typeface="Aruak"/>
            </a:endParaRPr>
          </a:p>
          <a:p>
            <a:pPr marL="11113" indent="-11113"/>
            <a:r>
              <a:rPr lang="en-US" sz="2000" b="0" dirty="0" smtClean="0">
                <a:latin typeface="+mn-lt"/>
                <a:cs typeface="Aruak"/>
              </a:rPr>
              <a:t>For additional Framework info and help </a:t>
            </a:r>
            <a:r>
              <a:rPr lang="en-US" sz="2000" b="0" dirty="0">
                <a:latin typeface="+mn-lt"/>
                <a:cs typeface="Aruak"/>
                <a:hlinkClick r:id="rId6"/>
              </a:rPr>
              <a:t>cyberframework@nist.gov</a:t>
            </a:r>
            <a:r>
              <a:rPr lang="en-US" sz="2000" b="0" dirty="0">
                <a:latin typeface="+mn-lt"/>
                <a:cs typeface="Aruak"/>
              </a:rPr>
              <a:t> </a:t>
            </a:r>
            <a:endParaRPr lang="en-US" sz="2000" b="0" dirty="0" smtClean="0">
              <a:latin typeface="+mn-lt"/>
              <a:cs typeface="Arua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39460" y="419200"/>
            <a:ext cx="826254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Where to Learn More and Stay Current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9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93" y="1306763"/>
            <a:ext cx="8484735" cy="349674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 collaboration between United </a:t>
            </a:r>
            <a:r>
              <a:rPr lang="en-US" sz="2200" dirty="0"/>
              <a:t>States Coast Guard (USCG) </a:t>
            </a:r>
            <a:r>
              <a:rPr lang="en-US" sz="2200" dirty="0" smtClean="0"/>
              <a:t>and National Cybersecurity Center of Excellence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Driven by re-interpretation of the Maritime Transportation Security Act of 2002</a:t>
            </a:r>
            <a:endParaRPr lang="en-US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Aligns the </a:t>
            </a:r>
            <a:r>
              <a:rPr lang="en-US" sz="2200" dirty="0" smtClean="0"/>
              <a:t>shared objectives of the USCG and the oil &amp; natural gas industry of maritime </a:t>
            </a:r>
            <a:r>
              <a:rPr lang="en-US" sz="2200" dirty="0">
                <a:solidFill>
                  <a:schemeClr val="tx2"/>
                </a:solidFill>
              </a:rPr>
              <a:t>bulk liquid transport </a:t>
            </a:r>
            <a:r>
              <a:rPr lang="en-US" sz="2200" dirty="0" smtClean="0"/>
              <a:t>operations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Helps individual </a:t>
            </a:r>
            <a:r>
              <a:rPr lang="en-US" sz="2200" dirty="0"/>
              <a:t>companies clarify how cybersecurity fits into their mission priorities and how best to allocate resources to secure their information and operational systems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7647" y="6492875"/>
            <a:ext cx="2133600" cy="365125"/>
          </a:xfrm>
        </p:spPr>
        <p:txBody>
          <a:bodyPr/>
          <a:lstStyle/>
          <a:p>
            <a:pPr>
              <a:defRPr/>
            </a:pPr>
            <a:fld id="{AADEDD74-A0F6-4CB8-87BF-BE4AC32CC0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8528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 smtClean="0"/>
              <a:t>U.S. Coast Guard </a:t>
            </a:r>
            <a:r>
              <a:rPr lang="en-US" sz="3200" dirty="0"/>
              <a:t>Maritime </a:t>
            </a:r>
            <a:r>
              <a:rPr lang="en-US" sz="3200" dirty="0" smtClean="0"/>
              <a:t>Profile</a:t>
            </a:r>
          </a:p>
          <a:p>
            <a:r>
              <a:rPr lang="en-US" sz="1800" i="1" dirty="0">
                <a:hlinkClick r:id="rId3"/>
              </a:rPr>
              <a:t>https://www.uscg.mil/hq/cg5/cg544/docs/Maritime_BLT_CSF.pdf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2" y="4752710"/>
            <a:ext cx="7570335" cy="1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863"/>
            <a:ext cx="8458200" cy="762000"/>
          </a:xfrm>
        </p:spPr>
        <p:txBody>
          <a:bodyPr/>
          <a:lstStyle/>
          <a:p>
            <a:r>
              <a:rPr lang="en-US" sz="3200" dirty="0"/>
              <a:t>NIST Baldrige Excellence Builders</a:t>
            </a:r>
            <a:br>
              <a:rPr lang="en-US" sz="3200" dirty="0"/>
            </a:br>
            <a:r>
              <a:rPr lang="en-US" sz="1800" i="1" dirty="0" smtClean="0">
                <a:hlinkClick r:id="rId3"/>
              </a:rPr>
              <a:t>Baldrige Cybersecurity Excellence Builder</a:t>
            </a:r>
            <a:endParaRPr lang="en-US" sz="1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389" y="1465151"/>
            <a:ext cx="8229600" cy="3820190"/>
          </a:xfrm>
        </p:spPr>
        <p:txBody>
          <a:bodyPr>
            <a:normAutofit/>
          </a:bodyPr>
          <a:lstStyle/>
          <a:p>
            <a:r>
              <a:rPr lang="en-US" sz="2400" dirty="0"/>
              <a:t>Manufacturing</a:t>
            </a:r>
          </a:p>
          <a:p>
            <a:r>
              <a:rPr lang="en-US" sz="2400" dirty="0"/>
              <a:t>Service</a:t>
            </a:r>
          </a:p>
          <a:p>
            <a:r>
              <a:rPr lang="en-US" sz="2400" dirty="0"/>
              <a:t>Small Business</a:t>
            </a:r>
          </a:p>
          <a:p>
            <a:r>
              <a:rPr lang="en-US" sz="2400" dirty="0"/>
              <a:t>Education </a:t>
            </a:r>
          </a:p>
          <a:p>
            <a:r>
              <a:rPr lang="en-US" sz="2400" dirty="0"/>
              <a:t>Healthcare </a:t>
            </a:r>
          </a:p>
          <a:p>
            <a:r>
              <a:rPr lang="en-US" sz="2400" dirty="0"/>
              <a:t>Non-profit </a:t>
            </a:r>
          </a:p>
          <a:p>
            <a:r>
              <a:rPr lang="en-US" sz="2400" b="1" dirty="0" err="1"/>
              <a:t>Cybersecurity</a:t>
            </a:r>
            <a:r>
              <a:rPr lang="en-US" sz="2400" b="1" dirty="0"/>
              <a:t> </a:t>
            </a:r>
            <a:r>
              <a:rPr lang="en-US" sz="2400" dirty="0"/>
              <a:t>(2017)</a:t>
            </a:r>
          </a:p>
          <a:p>
            <a:pPr marL="0" indent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5320"/>
            <a:ext cx="2133600" cy="365125"/>
          </a:xfrm>
        </p:spPr>
        <p:txBody>
          <a:bodyPr/>
          <a:lstStyle/>
          <a:p>
            <a:fld id="{798C8CC5-E106-44BC-9184-C3F036855FA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32" y="1429367"/>
            <a:ext cx="3487104" cy="3606546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42900" y="4808054"/>
            <a:ext cx="88011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400" dirty="0" smtClean="0"/>
              <a:t>Self-assessment </a:t>
            </a:r>
            <a:r>
              <a:rPr lang="en-US" sz="2400" dirty="0"/>
              <a:t>criteria with basis in Cybersecurity Framework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Complements NIST Baldrige Program’s performance excellence </a:t>
            </a:r>
            <a:r>
              <a:rPr lang="en-US" sz="2400" dirty="0" smtClean="0"/>
              <a:t>successes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219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06" y="1359017"/>
            <a:ext cx="7561744" cy="42721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Utilizing CSF Informative References to create tailored language for the manufacturing sector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NIST SP 800-53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NIST SP 800-82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ISA / IEC 62443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EDD74-A0F6-4CB8-87BF-BE4AC32CC0F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9" y="3433806"/>
            <a:ext cx="7702382" cy="264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8330" y="5671283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www.tiger-global.co.uk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8528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/>
              <a:t>NIST Manufacturing Profile</a:t>
            </a:r>
            <a:br>
              <a:rPr lang="en-US" sz="3200" dirty="0"/>
            </a:br>
            <a:r>
              <a:rPr lang="en-US" sz="1800" i="1" dirty="0">
                <a:hlinkClick r:id="rId4"/>
              </a:rPr>
              <a:t>NIST Discrete Manufacturing Cybersecurity Framework Profile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200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468774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154930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61202"/>
            <a:ext cx="8915400" cy="762000"/>
          </a:xfrm>
        </p:spPr>
        <p:txBody>
          <a:bodyPr/>
          <a:lstStyle/>
          <a:p>
            <a:r>
              <a:rPr lang="en-US" sz="3200" dirty="0"/>
              <a:t>Examples of Framework Industry Resources</a:t>
            </a:r>
            <a:br>
              <a:rPr lang="en-US" sz="3200" dirty="0"/>
            </a:br>
            <a:r>
              <a:rPr lang="en-US" sz="2000" b="0" i="1" dirty="0"/>
              <a:t>www.nist.gov/</a:t>
            </a:r>
            <a:r>
              <a:rPr lang="en-US" sz="2000" b="0" i="1" dirty="0" err="1"/>
              <a:t>cyberframework</a:t>
            </a:r>
            <a:r>
              <a:rPr lang="en-US" sz="2000" b="0" i="1" dirty="0"/>
              <a:t>/industry-resources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667602" y="3314591"/>
            <a:ext cx="1143000" cy="107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489" y="3578463"/>
            <a:ext cx="327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"/>
              </a:rPr>
              <a:t>The Cybersecurity Framework</a:t>
            </a:r>
          </a:p>
          <a:p>
            <a:r>
              <a:rPr lang="en-US" dirty="0">
                <a:latin typeface="Arial"/>
                <a:cs typeface="Arial"/>
                <a:hlinkClick r:id=""/>
              </a:rPr>
              <a:t> in Action: An Intel Use Case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3489" y="5753726"/>
            <a:ext cx="434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4"/>
              </a:rPr>
              <a:t>Energy Sector Cybersecurity Framework </a:t>
            </a:r>
            <a:br>
              <a:rPr lang="en-US" dirty="0">
                <a:latin typeface="Arial"/>
                <a:cs typeface="Arial"/>
                <a:hlinkClick r:id="rId4"/>
              </a:rPr>
            </a:br>
            <a:r>
              <a:rPr lang="en-US" dirty="0">
                <a:latin typeface="Arial"/>
                <a:cs typeface="Arial"/>
                <a:hlinkClick r:id="rId4"/>
              </a:rPr>
              <a:t>Implementation Guidance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135" y="2283891"/>
            <a:ext cx="452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American Water Works Association’s </a:t>
            </a:r>
            <a:r>
              <a:rPr lang="en-US" i="1" dirty="0">
                <a:latin typeface="Arial"/>
                <a:cs typeface="Arial"/>
                <a:hlinkClick r:id="rId5"/>
              </a:rPr>
              <a:t>Process Control System Security Guidance for the Water Sector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30" y="4672152"/>
            <a:ext cx="5844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>
                <a:hlinkClick r:id="rId6"/>
              </a:rPr>
              <a:t>Cybersecurity Risk Management and Best Practices Working Group 4: Final Report</a:t>
            </a:r>
            <a:endParaRPr lang="en-US" sz="19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421" y="4178636"/>
            <a:ext cx="2152379" cy="1389185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3489" y="1297201"/>
            <a:ext cx="333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8"/>
              </a:rPr>
              <a:t>Italy’s National Framework for Cybersecurity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570" y="1112862"/>
            <a:ext cx="1790870" cy="1050134"/>
            <a:chOff x="440802" y="1176962"/>
            <a:chExt cx="2235200" cy="1170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19" name="Picture 18" descr="Screen Shot 2016-07-01 at 2.59.0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0" y="2196626"/>
            <a:ext cx="1190780" cy="970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6"/>
          <a:stretch/>
        </p:blipFill>
        <p:spPr>
          <a:xfrm>
            <a:off x="707912" y="5607281"/>
            <a:ext cx="1054186" cy="12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7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7738" y="350160"/>
            <a:ext cx="6600302" cy="762000"/>
          </a:xfrm>
        </p:spPr>
        <p:txBody>
          <a:bodyPr/>
          <a:lstStyle/>
          <a:p>
            <a:r>
              <a:rPr lang="en-US" sz="3600" dirty="0" smtClean="0"/>
              <a:t>Italy</a:t>
            </a:r>
            <a:br>
              <a:rPr lang="en-US" sz="36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National </a:t>
            </a:r>
            <a:r>
              <a:rPr lang="en-US" sz="1800" i="1" dirty="0">
                <a:latin typeface="Arial"/>
                <a:cs typeface="Arial"/>
                <a:hlinkClick r:id="rId3"/>
              </a:rPr>
              <a:t>Framework for Cybersecurity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9760"/>
            <a:ext cx="8229600" cy="51862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 121 page national framework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Based 100% on NIST Framework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/>
              <a:t>Created with industry and academia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/>
              <a:t>Published in both Italian and English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Suggested Subcategory Priorities for Small and Medium Enterprises (SME)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Qualitative Assessment Criteria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Capture an approach to risk management that is beyond NIST Framework</a:t>
            </a:r>
          </a:p>
          <a:p>
            <a:pPr>
              <a:buFont typeface="Arial"/>
              <a:buChar char="•"/>
            </a:pPr>
            <a:endParaRPr lang="en-US" sz="280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58" y="85408"/>
            <a:ext cx="1790870" cy="1050134"/>
            <a:chOff x="440802" y="1176962"/>
            <a:chExt cx="2235200" cy="11703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5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7737" y="350160"/>
            <a:ext cx="7109953" cy="762000"/>
          </a:xfrm>
        </p:spPr>
        <p:txBody>
          <a:bodyPr/>
          <a:lstStyle/>
          <a:p>
            <a:r>
              <a:rPr lang="en-US" sz="3600" dirty="0" smtClean="0"/>
              <a:t>Suggested Priorities for SMEs</a:t>
            </a:r>
            <a:br>
              <a:rPr lang="en-US" sz="3600" dirty="0" smtClean="0"/>
            </a:br>
            <a:r>
              <a:rPr lang="en-US" sz="1800" i="1" dirty="0" smtClean="0">
                <a:latin typeface="Arial"/>
                <a:cs typeface="Arial"/>
                <a:hlinkClick r:id="rId3"/>
              </a:rPr>
              <a:t>National </a:t>
            </a:r>
            <a:r>
              <a:rPr lang="en-US" sz="1800" i="1" dirty="0">
                <a:latin typeface="Arial"/>
                <a:cs typeface="Arial"/>
                <a:hlinkClick r:id="rId3"/>
              </a:rPr>
              <a:t>Framework for Cybersecurity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58" y="85408"/>
            <a:ext cx="1790870" cy="1050134"/>
            <a:chOff x="440802" y="1176962"/>
            <a:chExt cx="2235200" cy="11703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6" name="Picture 5" descr="Screen Shot 2016-07-01 at 3.16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881"/>
            <a:ext cx="9144000" cy="5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39334</TotalTime>
  <Words>1269</Words>
  <Application>Microsoft Office PowerPoint</Application>
  <PresentationFormat>On-screen Show (4:3)</PresentationFormat>
  <Paragraphs>230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Adobe Fan Heiti Std B</vt:lpstr>
      <vt:lpstr>Arial</vt:lpstr>
      <vt:lpstr>Aruak</vt:lpstr>
      <vt:lpstr>Calibri</vt:lpstr>
      <vt:lpstr>Wingdings</vt:lpstr>
      <vt:lpstr>Content slides</vt:lpstr>
      <vt:lpstr>Custom Design</vt:lpstr>
      <vt:lpstr>PowerPoint Presentation</vt:lpstr>
      <vt:lpstr>Industry Use</vt:lpstr>
      <vt:lpstr>Industry Resources https://www.nist.gov/cyberframework/industry-resources</vt:lpstr>
      <vt:lpstr>PowerPoint Presentation</vt:lpstr>
      <vt:lpstr>NIST Baldrige Excellence Builders Baldrige Cybersecurity Excellence Builder</vt:lpstr>
      <vt:lpstr>PowerPoint Presentation</vt:lpstr>
      <vt:lpstr>Examples of Framework Industry Resources www.nist.gov/cyberframework/industry-resources</vt:lpstr>
      <vt:lpstr>Italy National Framework for Cybersecurity</vt:lpstr>
      <vt:lpstr>Suggested Priorities for SMEs National Framework for Cybersecurity</vt:lpstr>
      <vt:lpstr>Qualitative Assessment Criteria National Framework for Cybersecurity</vt:lpstr>
      <vt:lpstr>American Water Works Association Process Control System Security Guidance for the Water Sector</vt:lpstr>
      <vt:lpstr>Cybersecurity Guidance ToolProcess Control System Security Guidance for the Water Sector</vt:lpstr>
      <vt:lpstr>CGT Use Case Examples Process Control System Security Guidance for the Water Sector</vt:lpstr>
      <vt:lpstr>Referenced Standards Process Control System Security Guidance for the Water Sector</vt:lpstr>
      <vt:lpstr>Intel The Cybersecurity Framework in Action: An Intel Use Case</vt:lpstr>
      <vt:lpstr>Implementation Tiers</vt:lpstr>
      <vt:lpstr>Adaptation of Implementation Tiers</vt:lpstr>
      <vt:lpstr>Category Gap Analysis The Cybersecurity Framework in Action: An Intel Use Case</vt:lpstr>
      <vt:lpstr>Communications Security, Reliability, and Interoperability Council Cybersecurity Risk Management and Best Practices Working Group 4: Final Report</vt:lpstr>
      <vt:lpstr>Subcategory Scope, Criticality, and Difficulty - Cable Segment Cybersecurity Risk Management and Best Practices Working Group 4: Final Report</vt:lpstr>
      <vt:lpstr>Prioritized Practices - Cable Segment Cybersecurity Risk Management and Best Practices Working Group 4: Final Report</vt:lpstr>
      <vt:lpstr>Implementation Requirements and Barriers  Cybersecurity Risk Management and Best Practices Working Group 4: Final Report</vt:lpstr>
      <vt:lpstr>Financial Services Customization The 5 + 2 Model</vt:lpstr>
      <vt:lpstr>Financial Services Customization Adding Diagnostic Statements to Framework</vt:lpstr>
      <vt:lpstr>DoE Framework Implementation Approach Energy Sector Cybersecurity Framework Implementation Guidance</vt:lpstr>
      <vt:lpstr>DOE Detailed 7 Step Framework Process Energy Sector Cybersecurity Framework Implementation Guidance</vt:lpstr>
      <vt:lpstr>Step 1: Prioritize and Scope Energy Sector Cybersecurity Framework Implementation Guidance</vt:lpstr>
      <vt:lpstr>Step 2: Orient Energy Sector Cybersecurity Framework Implementation Guidance</vt:lpstr>
      <vt:lpstr>Step 3: Create a Current Profile Energy Sector Cybersecurity Framework Implementation Guidance</vt:lpstr>
      <vt:lpstr>Step 4: Conduct a Risk Assessment Energy Sector Cybersecurity Framework Implementation Guidance</vt:lpstr>
      <vt:lpstr>DoE Findings by Organization Approach Energy Sector Cybersecurity Framework Implementation Guidance</vt:lpstr>
      <vt:lpstr>Step 5: Create a Target Profile Energy Sector Cybersecurity Framework Implementation Guidance</vt:lpstr>
      <vt:lpstr>Step 6: Determine, Analyze, and Prioritize Gaps Energy Sector Cybersecurity Framework Implementation Guidance</vt:lpstr>
      <vt:lpstr>DoE Gap Analysis by Organization Approach Energy Sector Cybersecurity Framework Implementation Guidance</vt:lpstr>
      <vt:lpstr>Step 7: Implement Action Plan Energy Sector Cybersecurity Framework Implementation Guidance</vt:lpstr>
      <vt:lpstr>Resources Where to Learn More and Stay Current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Biadillah Starling, Maryem</dc:creator>
  <cp:keywords/>
  <dc:description/>
  <cp:lastModifiedBy>Biadillah, Maryem</cp:lastModifiedBy>
  <cp:revision>1432</cp:revision>
  <cp:lastPrinted>2015-11-11T16:36:42Z</cp:lastPrinted>
  <dcterms:created xsi:type="dcterms:W3CDTF">2014-03-07T12:28:40Z</dcterms:created>
  <dcterms:modified xsi:type="dcterms:W3CDTF">2017-10-03T19:09:08Z</dcterms:modified>
  <cp:category/>
</cp:coreProperties>
</file>